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68" r:id="rId5"/>
    <p:sldMasterId id="2147483681" r:id="rId6"/>
  </p:sldMasterIdLst>
  <p:notesMasterIdLst>
    <p:notesMasterId r:id="rId19"/>
  </p:notesMasterIdLst>
  <p:sldIdLst>
    <p:sldId id="679" r:id="rId7"/>
    <p:sldId id="678" r:id="rId8"/>
    <p:sldId id="273" r:id="rId9"/>
    <p:sldId id="680" r:id="rId10"/>
    <p:sldId id="682" r:id="rId11"/>
    <p:sldId id="256" r:id="rId12"/>
    <p:sldId id="686" r:id="rId13"/>
    <p:sldId id="687" r:id="rId14"/>
    <p:sldId id="683" r:id="rId15"/>
    <p:sldId id="684" r:id="rId16"/>
    <p:sldId id="685" r:id="rId17"/>
    <p:sldId id="261" r:id="rId18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90935C41-27D7-43AB-BEA9-BCD109E098C8}">
          <p14:sldIdLst>
            <p14:sldId id="679"/>
            <p14:sldId id="678"/>
            <p14:sldId id="273"/>
            <p14:sldId id="680"/>
            <p14:sldId id="682"/>
            <p14:sldId id="256"/>
            <p14:sldId id="686"/>
            <p14:sldId id="687"/>
            <p14:sldId id="683"/>
            <p14:sldId id="684"/>
            <p14:sldId id="685"/>
            <p14:sldId id="26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8F6CC2-2012-4AB3-A0D5-01E2B489C30C}" v="22" dt="2022-01-31T20:19:12.6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1" d="100"/>
          <a:sy n="61" d="100"/>
        </p:scale>
        <p:origin x="81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15E92C-30AB-477F-82D8-D464C63D2901}" type="datetimeFigureOut">
              <a:rPr lang="es-CO" smtClean="0"/>
              <a:t>31/01/2022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C6A42D-7980-4978-A4CD-796F8457F72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74664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64157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4_1_" type="tx">
  <p:cSld name="4_1_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6196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0C93B-AF94-43F1-AB41-24A9F66CCBC0}" type="datetimeFigureOut">
              <a:rPr lang="es-ES" smtClean="0"/>
              <a:t>31/01/2022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F362B-EC8C-4905-945F-D533FA5369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0625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0C93B-AF94-43F1-AB41-24A9F66CCBC0}" type="datetimeFigureOut">
              <a:rPr lang="es-ES" smtClean="0"/>
              <a:t>31/01/2022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F362B-EC8C-4905-945F-D533FA5369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08472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0C93B-AF94-43F1-AB41-24A9F66CCBC0}" type="datetimeFigureOut">
              <a:rPr lang="es-ES" smtClean="0"/>
              <a:t>31/01/2022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F362B-EC8C-4905-945F-D533FA5369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76257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0C93B-AF94-43F1-AB41-24A9F66CCBC0}" type="datetimeFigureOut">
              <a:rPr lang="es-ES" smtClean="0"/>
              <a:t>31/01/2022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F362B-EC8C-4905-945F-D533FA5369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40498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0C93B-AF94-43F1-AB41-24A9F66CCBC0}" type="datetimeFigureOut">
              <a:rPr lang="es-ES" smtClean="0"/>
              <a:t>31/01/2022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F362B-EC8C-4905-945F-D533FA5369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37531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0C93B-AF94-43F1-AB41-24A9F66CCBC0}" type="datetimeFigureOut">
              <a:rPr lang="es-ES" smtClean="0"/>
              <a:t>31/01/2022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F362B-EC8C-4905-945F-D533FA5369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74573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0C93B-AF94-43F1-AB41-24A9F66CCBC0}" type="datetimeFigureOut">
              <a:rPr lang="es-ES" smtClean="0"/>
              <a:t>31/01/2022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F362B-EC8C-4905-945F-D533FA5369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84821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0C93B-AF94-43F1-AB41-24A9F66CCBC0}" type="datetimeFigureOut">
              <a:rPr lang="es-ES" smtClean="0"/>
              <a:t>31/01/2022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F362B-EC8C-4905-945F-D533FA5369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83788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0C93B-AF94-43F1-AB41-24A9F66CCBC0}" type="datetimeFigureOut">
              <a:rPr lang="es-ES" smtClean="0"/>
              <a:t>31/01/2022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F362B-EC8C-4905-945F-D533FA5369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69994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0C93B-AF94-43F1-AB41-24A9F66CCBC0}" type="datetimeFigureOut">
              <a:rPr lang="es-ES" smtClean="0"/>
              <a:t>31/01/2022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F362B-EC8C-4905-945F-D533FA5369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1425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ustom">
  <p:cSld name="Custom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6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1" name="Google Shape;91;p16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6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6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643712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55002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0C93B-AF94-43F1-AB41-24A9F66CCBC0}" type="datetimeFigureOut">
              <a:rPr lang="es-ES" smtClean="0"/>
              <a:t>31/01/2022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F362B-EC8C-4905-945F-D533FA5369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90476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0C93B-AF94-43F1-AB41-24A9F66CCBC0}" type="datetimeFigureOut">
              <a:rPr lang="es-ES" smtClean="0"/>
              <a:t>31/01/2022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F362B-EC8C-4905-945F-D533FA5369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07050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1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0C93B-AF94-43F1-AB41-24A9F66CCBC0}" type="datetimeFigureOut">
              <a:rPr lang="es-ES" smtClean="0"/>
              <a:t>31/01/2022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F362B-EC8C-4905-945F-D533FA5369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06396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2_1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0C93B-AF94-43F1-AB41-24A9F66CCBC0}" type="datetimeFigureOut">
              <a:rPr lang="es-ES" smtClean="0"/>
              <a:t>31/01/2022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F362B-EC8C-4905-945F-D533FA5369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27649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3_1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0C93B-AF94-43F1-AB41-24A9F66CCBC0}" type="datetimeFigureOut">
              <a:rPr lang="es-ES" smtClean="0"/>
              <a:t>31/01/2022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F362B-EC8C-4905-945F-D533FA5369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05249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4_1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2969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_">
  <p:cSld name="1_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7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7" name="Google Shape;97;p17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7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17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93355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_1_">
  <p:cSld name="1_1_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8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3" name="Google Shape;103;p18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18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18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76248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2_1_">
  <p:cSld name="2_1_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9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9" name="Google Shape;109;p19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19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19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68494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3_1_">
  <p:cSld name="3_1_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0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2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5" name="Google Shape;115;p20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20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20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556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C7D2CA-1615-49C1-B08D-47FC42FB1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B0E5843-7EA8-423F-B79A-0D190E0E9B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1993378-9998-4145-9766-1CB1D0341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76121-83B0-44B7-BD08-0218120123E0}" type="datetimeFigureOut">
              <a:rPr lang="es-CO" smtClean="0"/>
              <a:t>31/01/2022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5391915-6EF2-4695-977C-1B6FA3151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735CD0-1996-4365-A96B-5FC944175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FEE82-BAE0-42A8-B3F7-849B923B37E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3953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1EDD98-B63E-4A2C-B8DA-77FEE789F8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236DE5F-EDBE-43C7-8F85-4C4FB011D6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2DE89BD-B313-4569-A54A-ABE82A5DA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7421-FFB3-4C48-80A2-0D3D6BF0A57C}" type="datetimeFigureOut">
              <a:rPr lang="es-CO" smtClean="0"/>
              <a:t>31/01/2022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DBBB441-2336-4036-BDEF-8D360D402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B70C0CC-1F67-41CD-B68C-A72BB9C76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72B09-0B5F-499D-8A57-D2B15D8A431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88270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0C93B-AF94-43F1-AB41-24A9F66CCBC0}" type="datetimeFigureOut">
              <a:rPr lang="es-ES" smtClean="0"/>
              <a:t>31/01/2022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F362B-EC8C-4905-945F-D533FA5369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4636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23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0">
            <a:alphaModFix/>
          </a:blip>
          <a:stretch>
            <a:fillRect/>
          </a:stretch>
        </a:blipFill>
        <a:effectLst/>
      </p:bgPr>
    </p:bg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4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3" name="Google Shape;83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Google Shape;84;p14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5" name="Google Shape;85;p14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6" name="Google Shape;86;p14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44944817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88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0C93B-AF94-43F1-AB41-24A9F66CCBC0}" type="datetimeFigureOut">
              <a:rPr lang="es-ES" smtClean="0"/>
              <a:t>31/01/2022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F362B-EC8C-4905-945F-D533FA5369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7574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0C93B-AF94-43F1-AB41-24A9F66CCBC0}" type="datetimeFigureOut">
              <a:rPr lang="es-ES" smtClean="0"/>
              <a:t>31/01/2022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F362B-EC8C-4905-945F-D533FA5369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1774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5990898" y="2386148"/>
            <a:ext cx="59165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AVANCE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PLAN ESTRATEGICO QUINQUENAL 2020 - 2024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Diciembre 2021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6611310" y="4270873"/>
            <a:ext cx="541308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Oficina Asesora de Planeación y TICs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Enero 2022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 pitchFamily="34" charset="0"/>
              <a:ea typeface="+mn-ea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3014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3225">
            <a:extLst>
              <a:ext uri="{FF2B5EF4-FFF2-40B4-BE49-F238E27FC236}">
                <a16:creationId xmlns:a16="http://schemas.microsoft.com/office/drawing/2014/main" id="{3D34A2C2-6742-47E5-B597-2EA581D18AF8}"/>
              </a:ext>
            </a:extLst>
          </p:cNvPr>
          <p:cNvSpPr/>
          <p:nvPr/>
        </p:nvSpPr>
        <p:spPr>
          <a:xfrm>
            <a:off x="1530187" y="1548809"/>
            <a:ext cx="3666490" cy="4419600"/>
          </a:xfrm>
          <a:custGeom>
            <a:avLst/>
            <a:gdLst/>
            <a:ahLst/>
            <a:cxnLst/>
            <a:rect l="0" t="0" r="0" b="0"/>
            <a:pathLst>
              <a:path w="3666744" h="4419600">
                <a:moveTo>
                  <a:pt x="611124" y="0"/>
                </a:moveTo>
                <a:lnTo>
                  <a:pt x="3055620" y="0"/>
                </a:lnTo>
                <a:cubicBezTo>
                  <a:pt x="3393186" y="0"/>
                  <a:pt x="3666744" y="273558"/>
                  <a:pt x="3666744" y="611124"/>
                </a:cubicBezTo>
                <a:lnTo>
                  <a:pt x="3666744" y="3808476"/>
                </a:lnTo>
                <a:cubicBezTo>
                  <a:pt x="3666744" y="4145979"/>
                  <a:pt x="3393186" y="4419600"/>
                  <a:pt x="3055620" y="4419600"/>
                </a:cubicBezTo>
                <a:lnTo>
                  <a:pt x="611124" y="4419600"/>
                </a:lnTo>
                <a:cubicBezTo>
                  <a:pt x="273558" y="4419600"/>
                  <a:pt x="0" y="4145979"/>
                  <a:pt x="0" y="3808476"/>
                </a:cubicBezTo>
                <a:lnTo>
                  <a:pt x="0" y="611124"/>
                </a:lnTo>
                <a:cubicBezTo>
                  <a:pt x="0" y="273558"/>
                  <a:pt x="273558" y="0"/>
                  <a:pt x="611124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0" cap="flat">
            <a:noFill/>
            <a:miter lim="127000"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905499A-57AF-473D-94E8-49A5A602485E}"/>
              </a:ext>
            </a:extLst>
          </p:cNvPr>
          <p:cNvSpPr txBox="1"/>
          <p:nvPr/>
        </p:nvSpPr>
        <p:spPr>
          <a:xfrm>
            <a:off x="1211210" y="1802219"/>
            <a:ext cx="3392687" cy="736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68705" indent="-6350" algn="ctr">
              <a:lnSpc>
                <a:spcPct val="107000"/>
              </a:lnSpc>
              <a:spcAft>
                <a:spcPts val="800"/>
              </a:spcAft>
            </a:pPr>
            <a:r>
              <a:rPr lang="es-CO" sz="20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OBJETIVO ESTRATÉGICO  2</a:t>
            </a:r>
            <a:endParaRPr lang="es-CO" sz="2000" dirty="0">
              <a:solidFill>
                <a:srgbClr val="FFFFFF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758B8036-A581-42B4-A605-6492DD704E24}"/>
              </a:ext>
            </a:extLst>
          </p:cNvPr>
          <p:cNvSpPr txBox="1"/>
          <p:nvPr/>
        </p:nvSpPr>
        <p:spPr>
          <a:xfrm>
            <a:off x="1795129" y="2578497"/>
            <a:ext cx="313660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600" dirty="0">
                <a:solidFill>
                  <a:schemeClr val="bg1"/>
                </a:solidFill>
              </a:rPr>
              <a:t>Incentivar la aplicación de esquemas de prestación de servicios públicos de acueducto, alcantarillado y aseo, que reconozca las características de las áreas urbanas y rurales para que todas las personas del territorio nacional accedan a servicios de Acueducto, Alcantarillado y Aseo con estándares de calidad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F6D8E58D-2129-4088-ADDC-6ADF02580688}"/>
              </a:ext>
            </a:extLst>
          </p:cNvPr>
          <p:cNvSpPr txBox="1"/>
          <p:nvPr/>
        </p:nvSpPr>
        <p:spPr>
          <a:xfrm>
            <a:off x="3030279" y="382772"/>
            <a:ext cx="83997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dirty="0">
                <a:solidFill>
                  <a:schemeClr val="accent1">
                    <a:lumMod val="50000"/>
                  </a:schemeClr>
                </a:solidFill>
              </a:rPr>
              <a:t>AVANCE  PEQ 2021</a:t>
            </a:r>
          </a:p>
        </p:txBody>
      </p:sp>
      <p:sp>
        <p:nvSpPr>
          <p:cNvPr id="11" name="Flecha: a la derecha 10">
            <a:extLst>
              <a:ext uri="{FF2B5EF4-FFF2-40B4-BE49-F238E27FC236}">
                <a16:creationId xmlns:a16="http://schemas.microsoft.com/office/drawing/2014/main" id="{7EA32594-BBE6-47B1-8AEA-6BD2D6CB4E6E}"/>
              </a:ext>
            </a:extLst>
          </p:cNvPr>
          <p:cNvSpPr/>
          <p:nvPr/>
        </p:nvSpPr>
        <p:spPr>
          <a:xfrm>
            <a:off x="5196676" y="2722521"/>
            <a:ext cx="2469397" cy="2327943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1D130ECB-5BA8-4788-860D-15F9ECE05C9F}"/>
              </a:ext>
            </a:extLst>
          </p:cNvPr>
          <p:cNvSpPr/>
          <p:nvPr/>
        </p:nvSpPr>
        <p:spPr>
          <a:xfrm>
            <a:off x="7666073" y="1860697"/>
            <a:ext cx="3257108" cy="379582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sz="2400" dirty="0">
              <a:solidFill>
                <a:schemeClr val="bg1"/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21A17391-5DE7-4C62-BA43-98C9C8099D55}"/>
              </a:ext>
            </a:extLst>
          </p:cNvPr>
          <p:cNvSpPr txBox="1"/>
          <p:nvPr/>
        </p:nvSpPr>
        <p:spPr>
          <a:xfrm>
            <a:off x="7963786" y="2030819"/>
            <a:ext cx="301700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solidFill>
                  <a:schemeClr val="bg1"/>
                </a:solidFill>
              </a:rPr>
              <a:t>Número de productos programados año 2021:   </a:t>
            </a:r>
          </a:p>
          <a:p>
            <a:r>
              <a:rPr lang="es-CO" dirty="0">
                <a:solidFill>
                  <a:schemeClr val="bg1"/>
                </a:solidFill>
              </a:rPr>
              <a:t>               </a:t>
            </a:r>
          </a:p>
          <a:p>
            <a:r>
              <a:rPr lang="es-CO" sz="2400" dirty="0">
                <a:solidFill>
                  <a:schemeClr val="bg1"/>
                </a:solidFill>
              </a:rPr>
              <a:t>              17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4EFA0E21-CB7C-414C-A335-B3BA3D036498}"/>
              </a:ext>
            </a:extLst>
          </p:cNvPr>
          <p:cNvSpPr txBox="1"/>
          <p:nvPr/>
        </p:nvSpPr>
        <p:spPr>
          <a:xfrm>
            <a:off x="7889358" y="3498114"/>
            <a:ext cx="295939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solidFill>
                  <a:schemeClr val="bg1"/>
                </a:solidFill>
              </a:rPr>
              <a:t>Número de productos ejecutados a Junio 30 de 2021:</a:t>
            </a:r>
          </a:p>
          <a:p>
            <a:r>
              <a:rPr lang="es-CO" dirty="0">
                <a:solidFill>
                  <a:schemeClr val="bg1"/>
                </a:solidFill>
              </a:rPr>
              <a:t>                    </a:t>
            </a:r>
            <a:r>
              <a:rPr lang="es-CO" sz="2400" dirty="0">
                <a:solidFill>
                  <a:schemeClr val="bg1"/>
                </a:solidFill>
              </a:rPr>
              <a:t>17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16E865DC-CB5A-4439-B33F-7ED4E866EDAD}"/>
              </a:ext>
            </a:extLst>
          </p:cNvPr>
          <p:cNvSpPr txBox="1"/>
          <p:nvPr/>
        </p:nvSpPr>
        <p:spPr>
          <a:xfrm>
            <a:off x="8091377" y="5050464"/>
            <a:ext cx="2757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800" b="1" dirty="0">
                <a:solidFill>
                  <a:schemeClr val="bg1"/>
                </a:solidFill>
              </a:rPr>
              <a:t>Avance:      100 %</a:t>
            </a:r>
          </a:p>
        </p:txBody>
      </p:sp>
    </p:spTree>
    <p:extLst>
      <p:ext uri="{BB962C8B-B14F-4D97-AF65-F5344CB8AC3E}">
        <p14:creationId xmlns:p14="http://schemas.microsoft.com/office/powerpoint/2010/main" val="8803869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3225">
            <a:extLst>
              <a:ext uri="{FF2B5EF4-FFF2-40B4-BE49-F238E27FC236}">
                <a16:creationId xmlns:a16="http://schemas.microsoft.com/office/drawing/2014/main" id="{A5CC1C92-ACBD-42D8-9B35-44BCBDFBCC55}"/>
              </a:ext>
            </a:extLst>
          </p:cNvPr>
          <p:cNvSpPr/>
          <p:nvPr/>
        </p:nvSpPr>
        <p:spPr>
          <a:xfrm>
            <a:off x="1303360" y="1644502"/>
            <a:ext cx="3666490" cy="4419600"/>
          </a:xfrm>
          <a:custGeom>
            <a:avLst/>
            <a:gdLst/>
            <a:ahLst/>
            <a:cxnLst/>
            <a:rect l="0" t="0" r="0" b="0"/>
            <a:pathLst>
              <a:path w="3666744" h="4419600">
                <a:moveTo>
                  <a:pt x="611124" y="0"/>
                </a:moveTo>
                <a:lnTo>
                  <a:pt x="3055620" y="0"/>
                </a:lnTo>
                <a:cubicBezTo>
                  <a:pt x="3393186" y="0"/>
                  <a:pt x="3666744" y="273558"/>
                  <a:pt x="3666744" y="611124"/>
                </a:cubicBezTo>
                <a:lnTo>
                  <a:pt x="3666744" y="3808476"/>
                </a:lnTo>
                <a:cubicBezTo>
                  <a:pt x="3666744" y="4145979"/>
                  <a:pt x="3393186" y="4419600"/>
                  <a:pt x="3055620" y="4419600"/>
                </a:cubicBezTo>
                <a:lnTo>
                  <a:pt x="611124" y="4419600"/>
                </a:lnTo>
                <a:cubicBezTo>
                  <a:pt x="273558" y="4419600"/>
                  <a:pt x="0" y="4145979"/>
                  <a:pt x="0" y="3808476"/>
                </a:cubicBezTo>
                <a:lnTo>
                  <a:pt x="0" y="611124"/>
                </a:lnTo>
                <a:cubicBezTo>
                  <a:pt x="0" y="273558"/>
                  <a:pt x="273558" y="0"/>
                  <a:pt x="611124" y="0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0" cap="flat">
            <a:noFill/>
            <a:miter lim="127000"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EF97E04E-02AF-4411-97CA-241CA37FB1FA}"/>
              </a:ext>
            </a:extLst>
          </p:cNvPr>
          <p:cNvSpPr txBox="1"/>
          <p:nvPr/>
        </p:nvSpPr>
        <p:spPr>
          <a:xfrm>
            <a:off x="1733107" y="2982433"/>
            <a:ext cx="3062177" cy="258532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O" dirty="0">
                <a:solidFill>
                  <a:schemeClr val="bg1"/>
                </a:solidFill>
              </a:rPr>
              <a:t>Fortalecer la gestión institucional con base en su independencia y capacidad técnica para que los agentes del sector reconozcan a la entidad, como eficiente, moderna y con un capital humano valioso.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BCD8948-34CA-448E-86B1-415BCD566BD9}"/>
              </a:ext>
            </a:extLst>
          </p:cNvPr>
          <p:cNvSpPr txBox="1"/>
          <p:nvPr/>
        </p:nvSpPr>
        <p:spPr>
          <a:xfrm>
            <a:off x="1860698" y="2169042"/>
            <a:ext cx="25518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>
                <a:solidFill>
                  <a:schemeClr val="bg1"/>
                </a:solidFill>
              </a:rPr>
              <a:t>OBJETIVO ESTRATÉGICO 3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335762A4-8455-44F3-B3F2-3A40890F1962}"/>
              </a:ext>
            </a:extLst>
          </p:cNvPr>
          <p:cNvSpPr txBox="1"/>
          <p:nvPr/>
        </p:nvSpPr>
        <p:spPr>
          <a:xfrm>
            <a:off x="3030279" y="382772"/>
            <a:ext cx="83997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dirty="0">
                <a:solidFill>
                  <a:schemeClr val="accent1">
                    <a:lumMod val="50000"/>
                  </a:schemeClr>
                </a:solidFill>
              </a:rPr>
              <a:t>AVANCE  PEQ 2021</a:t>
            </a:r>
          </a:p>
        </p:txBody>
      </p:sp>
      <p:sp>
        <p:nvSpPr>
          <p:cNvPr id="8" name="Flecha: a la derecha 7">
            <a:extLst>
              <a:ext uri="{FF2B5EF4-FFF2-40B4-BE49-F238E27FC236}">
                <a16:creationId xmlns:a16="http://schemas.microsoft.com/office/drawing/2014/main" id="{FDB0265C-17CF-4FEC-8ADC-7B14349A0DE2}"/>
              </a:ext>
            </a:extLst>
          </p:cNvPr>
          <p:cNvSpPr/>
          <p:nvPr/>
        </p:nvSpPr>
        <p:spPr>
          <a:xfrm>
            <a:off x="4969850" y="2509285"/>
            <a:ext cx="2696224" cy="2371060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2447BFA4-8807-4C96-B9A9-ADD0D1FD6449}"/>
              </a:ext>
            </a:extLst>
          </p:cNvPr>
          <p:cNvSpPr/>
          <p:nvPr/>
        </p:nvSpPr>
        <p:spPr>
          <a:xfrm>
            <a:off x="7666073" y="1860697"/>
            <a:ext cx="3257108" cy="3795823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sz="2400" dirty="0">
              <a:solidFill>
                <a:schemeClr val="bg1"/>
              </a:solidFill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E1F2EEF8-FEC7-4E12-881B-9D54A7872321}"/>
              </a:ext>
            </a:extLst>
          </p:cNvPr>
          <p:cNvSpPr txBox="1"/>
          <p:nvPr/>
        </p:nvSpPr>
        <p:spPr>
          <a:xfrm>
            <a:off x="7924800" y="1988289"/>
            <a:ext cx="2998381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solidFill>
                  <a:schemeClr val="bg1"/>
                </a:solidFill>
              </a:rPr>
              <a:t>Número de productos programados año 2021:   </a:t>
            </a:r>
          </a:p>
          <a:p>
            <a:r>
              <a:rPr lang="es-CO" dirty="0">
                <a:solidFill>
                  <a:schemeClr val="bg1"/>
                </a:solidFill>
              </a:rPr>
              <a:t>               </a:t>
            </a:r>
          </a:p>
          <a:p>
            <a:r>
              <a:rPr lang="es-CO" sz="2400" dirty="0">
                <a:solidFill>
                  <a:schemeClr val="bg1"/>
                </a:solidFill>
              </a:rPr>
              <a:t>              42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B07248AC-2117-4EDA-BCAA-66B755138838}"/>
              </a:ext>
            </a:extLst>
          </p:cNvPr>
          <p:cNvSpPr txBox="1"/>
          <p:nvPr/>
        </p:nvSpPr>
        <p:spPr>
          <a:xfrm>
            <a:off x="8031124" y="3381156"/>
            <a:ext cx="2785731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solidFill>
                  <a:schemeClr val="bg1"/>
                </a:solidFill>
              </a:rPr>
              <a:t>Número de productos ejecutados a Junio 30 de 2021:</a:t>
            </a:r>
          </a:p>
          <a:p>
            <a:r>
              <a:rPr lang="es-CO" dirty="0">
                <a:solidFill>
                  <a:schemeClr val="bg1"/>
                </a:solidFill>
              </a:rPr>
              <a:t>                 </a:t>
            </a:r>
            <a:r>
              <a:rPr lang="es-CO" sz="2400" dirty="0">
                <a:solidFill>
                  <a:schemeClr val="bg1"/>
                </a:solidFill>
              </a:rPr>
              <a:t>42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F89D9D3B-1C9F-4BD7-BC3F-DB7484C7F319}"/>
              </a:ext>
            </a:extLst>
          </p:cNvPr>
          <p:cNvSpPr txBox="1"/>
          <p:nvPr/>
        </p:nvSpPr>
        <p:spPr>
          <a:xfrm>
            <a:off x="8031124" y="4880345"/>
            <a:ext cx="2785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800" b="1" dirty="0">
                <a:solidFill>
                  <a:schemeClr val="bg1"/>
                </a:solidFill>
              </a:rPr>
              <a:t>Avance:      100 %</a:t>
            </a:r>
          </a:p>
        </p:txBody>
      </p:sp>
    </p:spTree>
    <p:extLst>
      <p:ext uri="{BB962C8B-B14F-4D97-AF65-F5344CB8AC3E}">
        <p14:creationId xmlns:p14="http://schemas.microsoft.com/office/powerpoint/2010/main" val="27314681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2">
            <a:extLst>
              <a:ext uri="{FF2B5EF4-FFF2-40B4-BE49-F238E27FC236}">
                <a16:creationId xmlns:a16="http://schemas.microsoft.com/office/drawing/2014/main" id="{42D36844-4196-284B-BF56-19E31E798BBF}"/>
              </a:ext>
            </a:extLst>
          </p:cNvPr>
          <p:cNvSpPr txBox="1">
            <a:spLocks/>
          </p:cNvSpPr>
          <p:nvPr/>
        </p:nvSpPr>
        <p:spPr>
          <a:xfrm>
            <a:off x="7193605" y="1776589"/>
            <a:ext cx="1880727" cy="4615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just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i="1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s-CO" sz="1500" b="1" i="0" dirty="0">
                <a:solidFill>
                  <a:prstClr val="black"/>
                </a:solidFill>
                <a:latin typeface="Calibri" panose="020F0502020204030204"/>
              </a:rPr>
              <a:t>correo@cra.gov.co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733005" y="2699663"/>
            <a:ext cx="41124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s-CO" sz="4000" b="1" dirty="0">
                <a:solidFill>
                  <a:srgbClr val="0070C0"/>
                </a:solidFill>
                <a:latin typeface="Calibri" panose="020F0502020204030204"/>
              </a:rPr>
              <a:t>MUCHAS GRACIAS</a:t>
            </a:r>
            <a:endParaRPr lang="en-US" sz="4000" b="1" dirty="0">
              <a:solidFill>
                <a:srgbClr val="0070C0"/>
              </a:solidFill>
              <a:latin typeface="Calibri" panose="020F0502020204030204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1785260" y="3191697"/>
            <a:ext cx="41040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s-CO" sz="4000" dirty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POR SU ATENCIÓN</a:t>
            </a:r>
            <a:endParaRPr lang="en-US" sz="4000" dirty="0">
              <a:solidFill>
                <a:srgbClr val="0070C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013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7608168" y="644426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/>
              <a:t>.  </a:t>
            </a:r>
          </a:p>
        </p:txBody>
      </p:sp>
      <p:sp>
        <p:nvSpPr>
          <p:cNvPr id="7" name="Rectángulo 6"/>
          <p:cNvSpPr/>
          <p:nvPr/>
        </p:nvSpPr>
        <p:spPr>
          <a:xfrm>
            <a:off x="2277712" y="916672"/>
            <a:ext cx="8094693" cy="45451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PLAN NACIONAL DE DESARROLLO  (PND)  2018 – 2022</a:t>
            </a:r>
          </a:p>
        </p:txBody>
      </p:sp>
      <p:sp>
        <p:nvSpPr>
          <p:cNvPr id="8" name="Rectángulo 7"/>
          <p:cNvSpPr/>
          <p:nvPr/>
        </p:nvSpPr>
        <p:spPr>
          <a:xfrm>
            <a:off x="2860194" y="1493755"/>
            <a:ext cx="6958877" cy="48295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>
                <a:solidFill>
                  <a:schemeClr val="bg1"/>
                </a:solidFill>
              </a:rPr>
              <a:t>PLAN ESTRATÉGICO SECTORIAL (PES) 2018 – 2022</a:t>
            </a:r>
          </a:p>
        </p:txBody>
      </p:sp>
      <p:sp>
        <p:nvSpPr>
          <p:cNvPr id="9" name="Rectángulo 8"/>
          <p:cNvSpPr/>
          <p:nvPr/>
        </p:nvSpPr>
        <p:spPr>
          <a:xfrm>
            <a:off x="7384444" y="4971273"/>
            <a:ext cx="586009" cy="51523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 dirty="0">
                <a:solidFill>
                  <a:srgbClr val="1C3481"/>
                </a:solidFill>
              </a:rPr>
              <a:t>PAI 2020</a:t>
            </a: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8061466" y="2199747"/>
            <a:ext cx="2686251" cy="368762"/>
          </a:xfrm>
          <a:prstGeom prst="rect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0" tIns="0" rIns="0" bIns="0" rtlCol="0" anchor="t" anchorCtr="0">
            <a:noAutofit/>
          </a:bodyPr>
          <a:lstStyle>
            <a:lvl1pPr>
              <a:spcBef>
                <a:spcPct val="0"/>
              </a:spcBef>
              <a:buNone/>
              <a:defRPr lang="es-CO" sz="2400" dirty="0">
                <a:solidFill>
                  <a:srgbClr val="002060"/>
                </a:solidFill>
                <a:latin typeface="Verdana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s-CO" sz="1000" dirty="0"/>
              <a:t> </a:t>
            </a:r>
          </a:p>
          <a:p>
            <a:pPr algn="ctr"/>
            <a:r>
              <a:rPr lang="es-CO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Planes del Decreto 612 de 2018</a:t>
            </a:r>
          </a:p>
        </p:txBody>
      </p:sp>
      <p:sp>
        <p:nvSpPr>
          <p:cNvPr id="12" name="Rectángulo 11"/>
          <p:cNvSpPr/>
          <p:nvPr/>
        </p:nvSpPr>
        <p:spPr>
          <a:xfrm>
            <a:off x="8178536" y="4971273"/>
            <a:ext cx="728435" cy="5152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 dirty="0">
                <a:solidFill>
                  <a:srgbClr val="1C3481"/>
                </a:solidFill>
              </a:rPr>
              <a:t>PAI 2021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9053127" y="4984605"/>
            <a:ext cx="627055" cy="515231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 dirty="0">
                <a:solidFill>
                  <a:srgbClr val="1C3481"/>
                </a:solidFill>
              </a:rPr>
              <a:t>PAI 2022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7310067" y="4869632"/>
            <a:ext cx="4052590" cy="813713"/>
          </a:xfrm>
          <a:prstGeom prst="rect">
            <a:avLst/>
          </a:prstGeom>
          <a:noFill/>
          <a:ln>
            <a:solidFill>
              <a:schemeClr val="accent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15" name="Rectángulo 19"/>
          <p:cNvSpPr/>
          <p:nvPr/>
        </p:nvSpPr>
        <p:spPr>
          <a:xfrm>
            <a:off x="9888265" y="5018874"/>
            <a:ext cx="598794" cy="515231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 dirty="0">
                <a:solidFill>
                  <a:srgbClr val="1C3481"/>
                </a:solidFill>
              </a:rPr>
              <a:t>PAI 2023</a:t>
            </a:r>
          </a:p>
        </p:txBody>
      </p:sp>
      <p:sp>
        <p:nvSpPr>
          <p:cNvPr id="16" name="Down Arrow 131"/>
          <p:cNvSpPr/>
          <p:nvPr/>
        </p:nvSpPr>
        <p:spPr>
          <a:xfrm>
            <a:off x="1721113" y="2240290"/>
            <a:ext cx="5781018" cy="954769"/>
          </a:xfrm>
          <a:prstGeom prst="downArrow">
            <a:avLst>
              <a:gd name="adj1" fmla="val 85274"/>
              <a:gd name="adj2" fmla="val 44292"/>
            </a:avLst>
          </a:prstGeom>
          <a:solidFill>
            <a:schemeClr val="accent2">
              <a:lumMod val="40000"/>
              <a:lumOff val="6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85800">
              <a:defRPr/>
            </a:pPr>
            <a:endParaRPr lang="es-CO" sz="1350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ounded Rectangle 125"/>
          <p:cNvSpPr/>
          <p:nvPr/>
        </p:nvSpPr>
        <p:spPr>
          <a:xfrm>
            <a:off x="2212119" y="2299468"/>
            <a:ext cx="935033" cy="432048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50" dirty="0"/>
              <a:t>Empresas Reguladas</a:t>
            </a:r>
          </a:p>
        </p:txBody>
      </p:sp>
      <p:sp>
        <p:nvSpPr>
          <p:cNvPr id="18" name="Rounded Rectangle 126"/>
          <p:cNvSpPr/>
          <p:nvPr/>
        </p:nvSpPr>
        <p:spPr>
          <a:xfrm>
            <a:off x="3130222" y="2299468"/>
            <a:ext cx="756084" cy="432048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50" dirty="0"/>
              <a:t>Usuarios</a:t>
            </a:r>
          </a:p>
        </p:txBody>
      </p:sp>
      <p:sp>
        <p:nvSpPr>
          <p:cNvPr id="19" name="Rounded Rectangle 127"/>
          <p:cNvSpPr/>
          <p:nvPr/>
        </p:nvSpPr>
        <p:spPr>
          <a:xfrm>
            <a:off x="3940311" y="2299468"/>
            <a:ext cx="864097" cy="432048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50" dirty="0"/>
              <a:t>Academia</a:t>
            </a:r>
          </a:p>
        </p:txBody>
      </p:sp>
      <p:sp>
        <p:nvSpPr>
          <p:cNvPr id="20" name="Rounded Rectangle 128"/>
          <p:cNvSpPr/>
          <p:nvPr/>
        </p:nvSpPr>
        <p:spPr>
          <a:xfrm>
            <a:off x="6258018" y="2299468"/>
            <a:ext cx="702078" cy="432048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50" dirty="0"/>
              <a:t>UAE-CRA</a:t>
            </a:r>
          </a:p>
        </p:txBody>
      </p:sp>
      <p:sp>
        <p:nvSpPr>
          <p:cNvPr id="21" name="Rounded Rectangle 130"/>
          <p:cNvSpPr/>
          <p:nvPr/>
        </p:nvSpPr>
        <p:spPr>
          <a:xfrm>
            <a:off x="4804409" y="2299468"/>
            <a:ext cx="1365889" cy="432048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50" dirty="0"/>
              <a:t>Gobierno Nacional y Regional</a:t>
            </a:r>
          </a:p>
        </p:txBody>
      </p:sp>
      <p:sp>
        <p:nvSpPr>
          <p:cNvPr id="22" name="TextBox 6"/>
          <p:cNvSpPr txBox="1"/>
          <p:nvPr/>
        </p:nvSpPr>
        <p:spPr>
          <a:xfrm>
            <a:off x="2633997" y="4054835"/>
            <a:ext cx="918102" cy="415498"/>
          </a:xfrm>
          <a:prstGeom prst="rect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es-CO" sz="1050" kern="0" dirty="0">
                <a:solidFill>
                  <a:prstClr val="white"/>
                </a:solidFill>
                <a:latin typeface="Calibri"/>
              </a:rPr>
              <a:t>Barreras Regulatorias</a:t>
            </a:r>
          </a:p>
        </p:txBody>
      </p:sp>
      <p:sp>
        <p:nvSpPr>
          <p:cNvPr id="23" name="TextBox 7"/>
          <p:cNvSpPr txBox="1"/>
          <p:nvPr/>
        </p:nvSpPr>
        <p:spPr>
          <a:xfrm>
            <a:off x="797442" y="4054835"/>
            <a:ext cx="1770166" cy="415498"/>
          </a:xfrm>
          <a:prstGeom prst="rect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es-CO" sz="1050" kern="0" dirty="0">
                <a:solidFill>
                  <a:prstClr val="white"/>
                </a:solidFill>
                <a:latin typeface="Calibri"/>
              </a:rPr>
              <a:t>Necesidades Regulatorias-Agenda Indicativa </a:t>
            </a:r>
          </a:p>
        </p:txBody>
      </p:sp>
      <p:sp>
        <p:nvSpPr>
          <p:cNvPr id="24" name="TextBox 8"/>
          <p:cNvSpPr txBox="1"/>
          <p:nvPr/>
        </p:nvSpPr>
        <p:spPr>
          <a:xfrm>
            <a:off x="2023501" y="5070178"/>
            <a:ext cx="4052590" cy="50783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es-CO" sz="1350" b="1" kern="0" dirty="0">
                <a:solidFill>
                  <a:schemeClr val="bg1"/>
                </a:solidFill>
                <a:latin typeface="Calibri"/>
              </a:rPr>
              <a:t>PLAN ESTRATÉGICO QUINQUENAL-CRA</a:t>
            </a:r>
            <a:endParaRPr lang="es-CO" b="1" kern="0" dirty="0">
              <a:solidFill>
                <a:schemeClr val="bg1"/>
              </a:solidFill>
              <a:latin typeface="Calibri"/>
            </a:endParaRPr>
          </a:p>
          <a:p>
            <a:pPr algn="ctr" defTabSz="685800">
              <a:defRPr/>
            </a:pPr>
            <a:r>
              <a:rPr lang="es-CO" sz="1350" b="1" kern="0" dirty="0">
                <a:solidFill>
                  <a:schemeClr val="bg1"/>
                </a:solidFill>
                <a:latin typeface="Calibri"/>
              </a:rPr>
              <a:t>2020-2024</a:t>
            </a:r>
          </a:p>
        </p:txBody>
      </p:sp>
      <p:sp>
        <p:nvSpPr>
          <p:cNvPr id="25" name="TextBox 31"/>
          <p:cNvSpPr txBox="1"/>
          <p:nvPr/>
        </p:nvSpPr>
        <p:spPr>
          <a:xfrm>
            <a:off x="3598286" y="4054835"/>
            <a:ext cx="1188132" cy="415498"/>
          </a:xfrm>
          <a:prstGeom prst="rect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es-CO" sz="1050" kern="0" dirty="0">
                <a:solidFill>
                  <a:prstClr val="white"/>
                </a:solidFill>
                <a:latin typeface="Calibri"/>
              </a:rPr>
              <a:t>Factores críticos y de éxito del sector</a:t>
            </a:r>
          </a:p>
        </p:txBody>
      </p:sp>
      <p:sp>
        <p:nvSpPr>
          <p:cNvPr id="26" name="TextBox 38"/>
          <p:cNvSpPr txBox="1"/>
          <p:nvPr/>
        </p:nvSpPr>
        <p:spPr>
          <a:xfrm>
            <a:off x="6460397" y="4059678"/>
            <a:ext cx="776202" cy="415498"/>
          </a:xfrm>
          <a:prstGeom prst="rect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es-CO" sz="1050" kern="0" dirty="0">
                <a:solidFill>
                  <a:prstClr val="white"/>
                </a:solidFill>
                <a:latin typeface="Calibri"/>
              </a:rPr>
              <a:t>FODA</a:t>
            </a:r>
          </a:p>
          <a:p>
            <a:pPr algn="ctr" defTabSz="685800">
              <a:defRPr/>
            </a:pPr>
            <a:endParaRPr lang="es-CO" sz="1050" kern="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7" name="TextBox 57"/>
          <p:cNvSpPr txBox="1"/>
          <p:nvPr/>
        </p:nvSpPr>
        <p:spPr>
          <a:xfrm>
            <a:off x="4862782" y="4046491"/>
            <a:ext cx="1521251" cy="415498"/>
          </a:xfrm>
          <a:prstGeom prst="rect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es-CO" sz="1050" kern="0" dirty="0">
                <a:solidFill>
                  <a:prstClr val="white"/>
                </a:solidFill>
                <a:latin typeface="Calibri"/>
              </a:rPr>
              <a:t>Misión </a:t>
            </a:r>
          </a:p>
          <a:p>
            <a:pPr algn="ctr" defTabSz="685800">
              <a:defRPr/>
            </a:pPr>
            <a:r>
              <a:rPr lang="es-CO" sz="1050" kern="0" dirty="0">
                <a:solidFill>
                  <a:prstClr val="white"/>
                </a:solidFill>
                <a:latin typeface="Calibri"/>
              </a:rPr>
              <a:t> Visión Valores Objetivos</a:t>
            </a:r>
          </a:p>
        </p:txBody>
      </p:sp>
      <p:sp>
        <p:nvSpPr>
          <p:cNvPr id="28" name="Oval 82"/>
          <p:cNvSpPr/>
          <p:nvPr/>
        </p:nvSpPr>
        <p:spPr>
          <a:xfrm>
            <a:off x="2212121" y="3070014"/>
            <a:ext cx="1492027" cy="600159"/>
          </a:xfrm>
          <a:prstGeom prst="ellipse">
            <a:avLst/>
          </a:prstGeom>
          <a:solidFill>
            <a:srgbClr val="99663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es-CO" sz="1200" kern="0" dirty="0">
                <a:solidFill>
                  <a:prstClr val="white"/>
                </a:solidFill>
                <a:latin typeface="Calibri"/>
              </a:rPr>
              <a:t>Círculos de la Regulación</a:t>
            </a:r>
          </a:p>
        </p:txBody>
      </p:sp>
      <p:sp>
        <p:nvSpPr>
          <p:cNvPr id="29" name="Oval 84"/>
          <p:cNvSpPr/>
          <p:nvPr/>
        </p:nvSpPr>
        <p:spPr>
          <a:xfrm>
            <a:off x="5252046" y="3124019"/>
            <a:ext cx="1492027" cy="546153"/>
          </a:xfrm>
          <a:prstGeom prst="ellipse">
            <a:avLst/>
          </a:prstGeom>
          <a:solidFill>
            <a:srgbClr val="99663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es-CO" sz="1200" kern="0" dirty="0">
                <a:solidFill>
                  <a:prstClr val="white"/>
                </a:solidFill>
                <a:latin typeface="Calibri"/>
              </a:rPr>
              <a:t>Planeación Estratégica</a:t>
            </a:r>
          </a:p>
        </p:txBody>
      </p:sp>
      <p:sp>
        <p:nvSpPr>
          <p:cNvPr id="30" name="Rectángulo 19"/>
          <p:cNvSpPr/>
          <p:nvPr/>
        </p:nvSpPr>
        <p:spPr>
          <a:xfrm>
            <a:off x="10570850" y="5019181"/>
            <a:ext cx="677785" cy="515231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 dirty="0">
                <a:solidFill>
                  <a:srgbClr val="1C3481"/>
                </a:solidFill>
              </a:rPr>
              <a:t>PAI 2024</a:t>
            </a:r>
          </a:p>
        </p:txBody>
      </p:sp>
      <p:cxnSp>
        <p:nvCxnSpPr>
          <p:cNvPr id="31" name="Conector recto de flecha 30"/>
          <p:cNvCxnSpPr>
            <a:cxnSpLocks/>
          </p:cNvCxnSpPr>
          <p:nvPr/>
        </p:nvCxnSpPr>
        <p:spPr>
          <a:xfrm>
            <a:off x="6096000" y="5327570"/>
            <a:ext cx="1131594" cy="12225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2" name="Abrir llave 31"/>
          <p:cNvSpPr/>
          <p:nvPr/>
        </p:nvSpPr>
        <p:spPr>
          <a:xfrm rot="16200000">
            <a:off x="9192369" y="2931518"/>
            <a:ext cx="287986" cy="3209859"/>
          </a:xfrm>
          <a:prstGeom prst="leftBrac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srgbClr val="FFC000"/>
              </a:solidFill>
            </a:endParaRPr>
          </a:p>
        </p:txBody>
      </p:sp>
      <p:cxnSp>
        <p:nvCxnSpPr>
          <p:cNvPr id="33" name="Conector recto de flecha 32"/>
          <p:cNvCxnSpPr>
            <a:stCxn id="7" idx="2"/>
            <a:endCxn id="8" idx="0"/>
          </p:cNvCxnSpPr>
          <p:nvPr/>
        </p:nvCxnSpPr>
        <p:spPr>
          <a:xfrm flipH="1">
            <a:off x="6323616" y="1371184"/>
            <a:ext cx="1440" cy="122571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4" name="Conector angular 33"/>
          <p:cNvCxnSpPr>
            <a:stCxn id="8" idx="2"/>
            <a:endCxn id="16" idx="0"/>
          </p:cNvCxnSpPr>
          <p:nvPr/>
        </p:nvCxnSpPr>
        <p:spPr>
          <a:xfrm rot="5400000">
            <a:off x="5287178" y="1203852"/>
            <a:ext cx="263580" cy="1809296"/>
          </a:xfrm>
          <a:prstGeom prst="bentConnector3">
            <a:avLst/>
          </a:prstGeom>
          <a:ln w="1270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5" name="Título 1"/>
          <p:cNvSpPr txBox="1">
            <a:spLocks/>
          </p:cNvSpPr>
          <p:nvPr/>
        </p:nvSpPr>
        <p:spPr bwMode="auto">
          <a:xfrm>
            <a:off x="3158664" y="-88741"/>
            <a:ext cx="8094693" cy="946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558ED5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58ED5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58ED5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58ED5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58ED5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CO" sz="3200" b="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PLAN ESTRATÉGICO QUINQUENAL</a:t>
            </a:r>
          </a:p>
        </p:txBody>
      </p:sp>
      <p:cxnSp>
        <p:nvCxnSpPr>
          <p:cNvPr id="36" name="Conector angular 35"/>
          <p:cNvCxnSpPr>
            <a:cxnSpLocks/>
            <a:stCxn id="23" idx="2"/>
            <a:endCxn id="24" idx="0"/>
          </p:cNvCxnSpPr>
          <p:nvPr/>
        </p:nvCxnSpPr>
        <p:spPr>
          <a:xfrm rot="16200000" flipH="1">
            <a:off x="2566238" y="3586619"/>
            <a:ext cx="599845" cy="2367271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angular 36"/>
          <p:cNvCxnSpPr>
            <a:cxnSpLocks/>
            <a:stCxn id="22" idx="2"/>
            <a:endCxn id="24" idx="0"/>
          </p:cNvCxnSpPr>
          <p:nvPr/>
        </p:nvCxnSpPr>
        <p:spPr>
          <a:xfrm rot="16200000" flipH="1">
            <a:off x="3271500" y="4291881"/>
            <a:ext cx="599845" cy="956748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angular 37"/>
          <p:cNvCxnSpPr>
            <a:cxnSpLocks/>
            <a:stCxn id="25" idx="2"/>
            <a:endCxn id="24" idx="0"/>
          </p:cNvCxnSpPr>
          <p:nvPr/>
        </p:nvCxnSpPr>
        <p:spPr>
          <a:xfrm rot="5400000">
            <a:off x="3821152" y="4698977"/>
            <a:ext cx="599845" cy="142556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angular 38"/>
          <p:cNvCxnSpPr>
            <a:cxnSpLocks/>
            <a:stCxn id="27" idx="2"/>
            <a:endCxn id="24" idx="0"/>
          </p:cNvCxnSpPr>
          <p:nvPr/>
        </p:nvCxnSpPr>
        <p:spPr>
          <a:xfrm rot="5400000">
            <a:off x="4532508" y="3979277"/>
            <a:ext cx="608189" cy="1573612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angular 39"/>
          <p:cNvCxnSpPr>
            <a:cxnSpLocks/>
            <a:stCxn id="28" idx="4"/>
            <a:endCxn id="23" idx="0"/>
          </p:cNvCxnSpPr>
          <p:nvPr/>
        </p:nvCxnSpPr>
        <p:spPr>
          <a:xfrm rot="5400000">
            <a:off x="2127999" y="3224699"/>
            <a:ext cx="384662" cy="127561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angular 40"/>
          <p:cNvCxnSpPr>
            <a:stCxn id="28" idx="4"/>
            <a:endCxn id="22" idx="0"/>
          </p:cNvCxnSpPr>
          <p:nvPr/>
        </p:nvCxnSpPr>
        <p:spPr>
          <a:xfrm rot="16200000" flipH="1">
            <a:off x="2833260" y="3795047"/>
            <a:ext cx="384662" cy="13491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angular 41"/>
          <p:cNvCxnSpPr>
            <a:stCxn id="28" idx="4"/>
            <a:endCxn id="25" idx="0"/>
          </p:cNvCxnSpPr>
          <p:nvPr/>
        </p:nvCxnSpPr>
        <p:spPr>
          <a:xfrm rot="16200000" flipH="1">
            <a:off x="3382910" y="3245395"/>
            <a:ext cx="384664" cy="123421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angular 42"/>
          <p:cNvCxnSpPr>
            <a:cxnSpLocks/>
            <a:stCxn id="29" idx="4"/>
            <a:endCxn id="27" idx="0"/>
          </p:cNvCxnSpPr>
          <p:nvPr/>
        </p:nvCxnSpPr>
        <p:spPr>
          <a:xfrm rot="5400000">
            <a:off x="5622575" y="3671005"/>
            <a:ext cx="376319" cy="37465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angular 43"/>
          <p:cNvCxnSpPr>
            <a:cxnSpLocks/>
            <a:stCxn id="29" idx="4"/>
            <a:endCxn id="26" idx="0"/>
          </p:cNvCxnSpPr>
          <p:nvPr/>
        </p:nvCxnSpPr>
        <p:spPr>
          <a:xfrm rot="16200000" flipH="1">
            <a:off x="6228526" y="3439706"/>
            <a:ext cx="389506" cy="85043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angular 44"/>
          <p:cNvCxnSpPr>
            <a:cxnSpLocks/>
            <a:stCxn id="26" idx="2"/>
            <a:endCxn id="24" idx="0"/>
          </p:cNvCxnSpPr>
          <p:nvPr/>
        </p:nvCxnSpPr>
        <p:spPr>
          <a:xfrm rot="5400000">
            <a:off x="5151646" y="3373326"/>
            <a:ext cx="595002" cy="279870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uadroTexto 47">
            <a:extLst>
              <a:ext uri="{FF2B5EF4-FFF2-40B4-BE49-F238E27FC236}">
                <a16:creationId xmlns:a16="http://schemas.microsoft.com/office/drawing/2014/main" id="{8787579F-5367-4972-B84F-D2BBCDC9CA46}"/>
              </a:ext>
            </a:extLst>
          </p:cNvPr>
          <p:cNvSpPr txBox="1"/>
          <p:nvPr/>
        </p:nvSpPr>
        <p:spPr>
          <a:xfrm>
            <a:off x="7559783" y="2864499"/>
            <a:ext cx="3650589" cy="1323439"/>
          </a:xfrm>
          <a:prstGeom prst="rect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CO" sz="1000" dirty="0">
                <a:solidFill>
                  <a:schemeClr val="accent1">
                    <a:lumMod val="50000"/>
                  </a:schemeClr>
                </a:solidFill>
              </a:rPr>
              <a:t>1. Plan Institucional de Archivos de la Entidad PINAR </a:t>
            </a:r>
          </a:p>
          <a:p>
            <a:r>
              <a:rPr lang="es-CO" sz="1000" dirty="0">
                <a:solidFill>
                  <a:schemeClr val="accent1">
                    <a:lumMod val="50000"/>
                  </a:schemeClr>
                </a:solidFill>
              </a:rPr>
              <a:t>2. Plan Anual de Adquisiciones </a:t>
            </a:r>
          </a:p>
          <a:p>
            <a:r>
              <a:rPr lang="es-CO" sz="1000" dirty="0">
                <a:solidFill>
                  <a:schemeClr val="accent1">
                    <a:lumMod val="50000"/>
                  </a:schemeClr>
                </a:solidFill>
              </a:rPr>
              <a:t>3. Plan Anual de Vacantes </a:t>
            </a:r>
          </a:p>
          <a:p>
            <a:r>
              <a:rPr lang="es-CO" sz="1000" dirty="0">
                <a:solidFill>
                  <a:schemeClr val="accent1">
                    <a:lumMod val="50000"/>
                  </a:schemeClr>
                </a:solidFill>
              </a:rPr>
              <a:t>4. Plan de Previsión de Recursos Humanos </a:t>
            </a:r>
          </a:p>
          <a:p>
            <a:r>
              <a:rPr lang="es-CO" sz="1000" dirty="0">
                <a:solidFill>
                  <a:schemeClr val="accent1">
                    <a:lumMod val="50000"/>
                  </a:schemeClr>
                </a:solidFill>
              </a:rPr>
              <a:t>5. Plan Estratégico de Talento Humano</a:t>
            </a:r>
          </a:p>
          <a:p>
            <a:r>
              <a:rPr lang="es-CO" sz="1000" dirty="0">
                <a:solidFill>
                  <a:schemeClr val="accent1">
                    <a:lumMod val="50000"/>
                  </a:schemeClr>
                </a:solidFill>
              </a:rPr>
              <a:t>6. Plan Institucional de Capacitación </a:t>
            </a:r>
          </a:p>
          <a:p>
            <a:r>
              <a:rPr lang="es-CO" sz="1000" dirty="0">
                <a:solidFill>
                  <a:schemeClr val="accent1">
                    <a:lumMod val="50000"/>
                  </a:schemeClr>
                </a:solidFill>
              </a:rPr>
              <a:t>7. Plan de Incentivos Institucionales </a:t>
            </a:r>
          </a:p>
          <a:p>
            <a:r>
              <a:rPr lang="es-CO" sz="1000" dirty="0">
                <a:solidFill>
                  <a:schemeClr val="accent1">
                    <a:lumMod val="50000"/>
                  </a:schemeClr>
                </a:solidFill>
              </a:rPr>
              <a:t>8. Plan de Trabajo Anual en Seguridad y Salud en el Trabajo</a:t>
            </a:r>
          </a:p>
        </p:txBody>
      </p:sp>
    </p:spTree>
    <p:extLst>
      <p:ext uri="{BB962C8B-B14F-4D97-AF65-F5344CB8AC3E}">
        <p14:creationId xmlns:p14="http://schemas.microsoft.com/office/powerpoint/2010/main" val="3217674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>
            <a:extLst>
              <a:ext uri="{FF2B5EF4-FFF2-40B4-BE49-F238E27FC236}">
                <a16:creationId xmlns:a16="http://schemas.microsoft.com/office/drawing/2014/main" id="{79D76042-27B1-48F8-A2DD-4FAF322BBDD6}"/>
              </a:ext>
            </a:extLst>
          </p:cNvPr>
          <p:cNvSpPr txBox="1"/>
          <p:nvPr/>
        </p:nvSpPr>
        <p:spPr>
          <a:xfrm>
            <a:off x="3551274" y="340241"/>
            <a:ext cx="6560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dirty="0">
                <a:solidFill>
                  <a:schemeClr val="accent1">
                    <a:lumMod val="50000"/>
                  </a:schemeClr>
                </a:solidFill>
              </a:rPr>
              <a:t>OBJETIVOS ESTRATÉGICOS SECTORIALES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EA1AE1E9-BFCC-4FA9-89C5-407EE5CE4593}"/>
              </a:ext>
            </a:extLst>
          </p:cNvPr>
          <p:cNvSpPr/>
          <p:nvPr/>
        </p:nvSpPr>
        <p:spPr>
          <a:xfrm>
            <a:off x="2080437" y="1464208"/>
            <a:ext cx="3873796" cy="178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85A18880-CC2D-4918-AC39-6927D5AF99B8}"/>
              </a:ext>
            </a:extLst>
          </p:cNvPr>
          <p:cNvSpPr/>
          <p:nvPr/>
        </p:nvSpPr>
        <p:spPr>
          <a:xfrm>
            <a:off x="6496493" y="1464208"/>
            <a:ext cx="3615070" cy="17801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dirty="0"/>
              <a:t>Promover el desarrollo urbano y territorial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5EC7B523-8205-4F84-A67F-98B7809903B2}"/>
              </a:ext>
            </a:extLst>
          </p:cNvPr>
          <p:cNvSpPr txBox="1"/>
          <p:nvPr/>
        </p:nvSpPr>
        <p:spPr>
          <a:xfrm>
            <a:off x="2282455" y="1541719"/>
            <a:ext cx="323229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dirty="0">
                <a:solidFill>
                  <a:schemeClr val="bg1"/>
                </a:solidFill>
              </a:rPr>
              <a:t>Mejorar la cobertura, calidad y continuidad de los servicios de Agua Potable y Saneamiento Básico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88BBF0CB-8321-4D27-BC74-8873CD7D92DF}"/>
              </a:ext>
            </a:extLst>
          </p:cNvPr>
          <p:cNvSpPr/>
          <p:nvPr/>
        </p:nvSpPr>
        <p:spPr>
          <a:xfrm>
            <a:off x="4245934" y="3543726"/>
            <a:ext cx="4175052" cy="201538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dirty="0"/>
              <a:t>Robustecer la capacidad de gestión y desempeño de las entidades del sector</a:t>
            </a:r>
          </a:p>
        </p:txBody>
      </p:sp>
    </p:spTree>
    <p:extLst>
      <p:ext uri="{BB962C8B-B14F-4D97-AF65-F5344CB8AC3E}">
        <p14:creationId xmlns:p14="http://schemas.microsoft.com/office/powerpoint/2010/main" val="3852564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>
            <a:extLst>
              <a:ext uri="{FF2B5EF4-FFF2-40B4-BE49-F238E27FC236}">
                <a16:creationId xmlns:a16="http://schemas.microsoft.com/office/drawing/2014/main" id="{9C203F35-E812-4303-94EE-FC5E6D40EE1B}"/>
              </a:ext>
            </a:extLst>
          </p:cNvPr>
          <p:cNvSpPr txBox="1"/>
          <p:nvPr/>
        </p:nvSpPr>
        <p:spPr>
          <a:xfrm>
            <a:off x="3437101" y="481067"/>
            <a:ext cx="795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dirty="0">
                <a:solidFill>
                  <a:schemeClr val="accent1">
                    <a:lumMod val="50000"/>
                  </a:schemeClr>
                </a:solidFill>
              </a:rPr>
              <a:t>OBJETIVOS ESTRATÉGICOS CRA- PEQ 2020-2021</a:t>
            </a:r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85273846-CCD8-41E0-A149-9CAE71E1F3ED}"/>
              </a:ext>
            </a:extLst>
          </p:cNvPr>
          <p:cNvSpPr/>
          <p:nvPr/>
        </p:nvSpPr>
        <p:spPr>
          <a:xfrm>
            <a:off x="816429" y="1484432"/>
            <a:ext cx="1246287" cy="11700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1</a:t>
            </a:r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D7CBF0D7-0DB8-4A3D-8FD0-0D2ECD2EB71C}"/>
              </a:ext>
            </a:extLst>
          </p:cNvPr>
          <p:cNvSpPr/>
          <p:nvPr/>
        </p:nvSpPr>
        <p:spPr>
          <a:xfrm>
            <a:off x="816429" y="2986237"/>
            <a:ext cx="1246287" cy="1217332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2</a:t>
            </a:r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7D6C44D5-D55E-498A-9280-180DAEA55C67}"/>
              </a:ext>
            </a:extLst>
          </p:cNvPr>
          <p:cNvSpPr/>
          <p:nvPr/>
        </p:nvSpPr>
        <p:spPr>
          <a:xfrm>
            <a:off x="816428" y="4706384"/>
            <a:ext cx="1246287" cy="1217332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3</a:t>
            </a:r>
          </a:p>
        </p:txBody>
      </p:sp>
      <p:sp>
        <p:nvSpPr>
          <p:cNvPr id="15" name="Rectángulo: esquinas redondeadas 14">
            <a:extLst>
              <a:ext uri="{FF2B5EF4-FFF2-40B4-BE49-F238E27FC236}">
                <a16:creationId xmlns:a16="http://schemas.microsoft.com/office/drawing/2014/main" id="{B378AB41-A348-4C46-84E0-D2CE82C08BDF}"/>
              </a:ext>
            </a:extLst>
          </p:cNvPr>
          <p:cNvSpPr/>
          <p:nvPr/>
        </p:nvSpPr>
        <p:spPr>
          <a:xfrm>
            <a:off x="2062717" y="1602755"/>
            <a:ext cx="8461998" cy="8242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sz="1400" dirty="0"/>
              <a:t>Desarrollar un modelo regulatorio efectivo e innovador con enfoque diferencial para que los prestadores ofrezcan servicios de acueducto, alcantarillado y aseo – AAA con calidad que transforme las condiciones de vida la población.</a:t>
            </a:r>
          </a:p>
        </p:txBody>
      </p:sp>
      <p:sp>
        <p:nvSpPr>
          <p:cNvPr id="17" name="Rectángulo: esquinas redondeadas 16">
            <a:extLst>
              <a:ext uri="{FF2B5EF4-FFF2-40B4-BE49-F238E27FC236}">
                <a16:creationId xmlns:a16="http://schemas.microsoft.com/office/drawing/2014/main" id="{CA1E03D6-2BB8-4903-89F9-9929E33EB7D7}"/>
              </a:ext>
            </a:extLst>
          </p:cNvPr>
          <p:cNvSpPr/>
          <p:nvPr/>
        </p:nvSpPr>
        <p:spPr>
          <a:xfrm>
            <a:off x="2062716" y="3221491"/>
            <a:ext cx="8461999" cy="8536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sz="1400" dirty="0"/>
              <a:t>Incentivar la aplicación de esquemas de prestación de servicios públicos de acueducto, alcantarillado y aseo, que reconozca las características de las áreas urbanas y rurales para que todas las personas del territorio nacional accedan a servicios de Acueducto, Alcantarillado y Aseo con estándares de calidad.</a:t>
            </a:r>
          </a:p>
        </p:txBody>
      </p:sp>
      <p:sp>
        <p:nvSpPr>
          <p:cNvPr id="18" name="Rectángulo: esquinas redondeadas 17">
            <a:extLst>
              <a:ext uri="{FF2B5EF4-FFF2-40B4-BE49-F238E27FC236}">
                <a16:creationId xmlns:a16="http://schemas.microsoft.com/office/drawing/2014/main" id="{7CAF32FE-847A-4D4E-B788-9EF6F22E18FE}"/>
              </a:ext>
            </a:extLst>
          </p:cNvPr>
          <p:cNvSpPr/>
          <p:nvPr/>
        </p:nvSpPr>
        <p:spPr>
          <a:xfrm>
            <a:off x="2062716" y="4933481"/>
            <a:ext cx="8461999" cy="8536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sz="1400" dirty="0"/>
              <a:t>Fortalecer la gestión institucional con base en su independencia y capacidad técnica para que los agentes del sector reconozcan a la entidad, como eficiente, moderna y con un capital humano valioso</a:t>
            </a:r>
            <a:r>
              <a:rPr lang="es-CO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39079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5C7557-E8E4-47F4-B9EC-71DBDF312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5367" y="168812"/>
            <a:ext cx="9652590" cy="963556"/>
          </a:xfrm>
        </p:spPr>
        <p:txBody>
          <a:bodyPr/>
          <a:lstStyle/>
          <a:p>
            <a:pPr algn="ctr"/>
            <a:r>
              <a:rPr lang="es-CO" sz="2400" dirty="0">
                <a:solidFill>
                  <a:schemeClr val="accent1">
                    <a:lumMod val="50000"/>
                  </a:schemeClr>
                </a:solidFill>
              </a:rPr>
              <a:t>GESTIÓN REGULATORIA –PEQ 2020-2024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7187AD1-2AEA-4E9B-96CF-E809833338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4043" y="1953079"/>
            <a:ext cx="11484934" cy="4426099"/>
          </a:xfrm>
        </p:spPr>
        <p:txBody>
          <a:bodyPr/>
          <a:lstStyle/>
          <a:p>
            <a:pPr marL="114300" indent="0" algn="just">
              <a:buNone/>
            </a:pPr>
            <a:r>
              <a:rPr lang="es-CO" sz="2000" dirty="0">
                <a:solidFill>
                  <a:schemeClr val="accent1">
                    <a:lumMod val="50000"/>
                  </a:schemeClr>
                </a:solidFill>
              </a:rPr>
              <a:t>Para el año 2021, la Agenda indicativa Anual – ARI 2021, a Diciembre 31 de 2021, esta compuesta por 18 proyectos regulatorios; de los cuales 8 corresponden a los servicios de acueducto y alcantarillado, 7 al servicio público de aseo y 3 a proyectos transversales; que se desarrollan con los siguientes productos:</a:t>
            </a:r>
          </a:p>
          <a:p>
            <a:pPr marL="114300" indent="0">
              <a:buNone/>
            </a:pPr>
            <a:endParaRPr lang="es-CO" sz="22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s-CO" sz="2000" dirty="0">
                <a:solidFill>
                  <a:schemeClr val="accent1">
                    <a:lumMod val="50000"/>
                  </a:schemeClr>
                </a:solidFill>
              </a:rPr>
              <a:t>8 proyectos de Resolución.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CO" sz="2000" dirty="0">
                <a:solidFill>
                  <a:schemeClr val="accent1">
                    <a:lumMod val="50000"/>
                  </a:schemeClr>
                </a:solidFill>
              </a:rPr>
              <a:t>12 Resoluciones definitivas.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CO" sz="2000" dirty="0">
                <a:solidFill>
                  <a:schemeClr val="accent1">
                    <a:lumMod val="50000"/>
                  </a:schemeClr>
                </a:solidFill>
              </a:rPr>
              <a:t>1 Documento de Análisis de Impacto Normativo-AIN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CO" sz="2000" dirty="0">
                <a:solidFill>
                  <a:schemeClr val="accent1">
                    <a:lumMod val="50000"/>
                  </a:schemeClr>
                </a:solidFill>
              </a:rPr>
              <a:t>2 Estudios de las Bases para los nuevos marcos de grandes prestadores (Acueducto y Alcantarillado / Aseo)</a:t>
            </a:r>
          </a:p>
          <a:p>
            <a:pPr marL="114300" indent="0">
              <a:buNone/>
            </a:pPr>
            <a:endParaRPr lang="es-CO" sz="2000" dirty="0"/>
          </a:p>
          <a:p>
            <a:pPr marL="114300" indent="0">
              <a:buNone/>
            </a:pPr>
            <a:r>
              <a:rPr lang="es-CO" sz="2000" b="1" dirty="0">
                <a:solidFill>
                  <a:schemeClr val="accent1">
                    <a:lumMod val="50000"/>
                  </a:schemeClr>
                </a:solidFill>
              </a:rPr>
              <a:t>A continuación se presenta la ARI V5 a Diciembre 31 de 2021: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03C7524-7258-4551-A3A7-FE46AB85F3E3}"/>
              </a:ext>
            </a:extLst>
          </p:cNvPr>
          <p:cNvSpPr txBox="1"/>
          <p:nvPr/>
        </p:nvSpPr>
        <p:spPr>
          <a:xfrm>
            <a:off x="264043" y="1188780"/>
            <a:ext cx="116639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Gestión regulatoria del Plan Estratégico Quinquenal para cada vigencia, corresponde a la programada en la  Agenda Indicativa Anual, la cual hace parte integral de la Matriz del PEQ 2020-2024. </a:t>
            </a:r>
          </a:p>
        </p:txBody>
      </p:sp>
    </p:spTree>
    <p:extLst>
      <p:ext uri="{BB962C8B-B14F-4D97-AF65-F5344CB8AC3E}">
        <p14:creationId xmlns:p14="http://schemas.microsoft.com/office/powerpoint/2010/main" val="3981546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72673586-6F2A-4665-8633-A848C548BE6B}"/>
              </a:ext>
            </a:extLst>
          </p:cNvPr>
          <p:cNvSpPr txBox="1"/>
          <p:nvPr/>
        </p:nvSpPr>
        <p:spPr>
          <a:xfrm>
            <a:off x="3931920" y="308610"/>
            <a:ext cx="7669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>
                <a:solidFill>
                  <a:schemeClr val="accent1">
                    <a:lumMod val="50000"/>
                  </a:schemeClr>
                </a:solidFill>
              </a:rPr>
              <a:t>AGENDA INDICATIVA ANUAL- ARI 2021-V5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8ED3BD5-5BD2-4232-99E8-BF061E192A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969101"/>
              </p:ext>
            </p:extLst>
          </p:nvPr>
        </p:nvGraphicFramePr>
        <p:xfrm>
          <a:off x="409903" y="882869"/>
          <a:ext cx="11725339" cy="50694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40221">
                  <a:extLst>
                    <a:ext uri="{9D8B030D-6E8A-4147-A177-3AD203B41FA5}">
                      <a16:colId xmlns:a16="http://schemas.microsoft.com/office/drawing/2014/main" val="208285040"/>
                    </a:ext>
                  </a:extLst>
                </a:gridCol>
                <a:gridCol w="763050">
                  <a:extLst>
                    <a:ext uri="{9D8B030D-6E8A-4147-A177-3AD203B41FA5}">
                      <a16:colId xmlns:a16="http://schemas.microsoft.com/office/drawing/2014/main" val="3524623678"/>
                    </a:ext>
                  </a:extLst>
                </a:gridCol>
                <a:gridCol w="6779173">
                  <a:extLst>
                    <a:ext uri="{9D8B030D-6E8A-4147-A177-3AD203B41FA5}">
                      <a16:colId xmlns:a16="http://schemas.microsoft.com/office/drawing/2014/main" val="4020450103"/>
                    </a:ext>
                  </a:extLst>
                </a:gridCol>
                <a:gridCol w="1492469">
                  <a:extLst>
                    <a:ext uri="{9D8B030D-6E8A-4147-A177-3AD203B41FA5}">
                      <a16:colId xmlns:a16="http://schemas.microsoft.com/office/drawing/2014/main" val="1684337121"/>
                    </a:ext>
                  </a:extLst>
                </a:gridCol>
                <a:gridCol w="1450426">
                  <a:extLst>
                    <a:ext uri="{9D8B030D-6E8A-4147-A177-3AD203B41FA5}">
                      <a16:colId xmlns:a16="http://schemas.microsoft.com/office/drawing/2014/main" val="1092281783"/>
                    </a:ext>
                  </a:extLst>
                </a:gridCol>
              </a:tblGrid>
              <a:tr h="202806">
                <a:tc>
                  <a:txBody>
                    <a:bodyPr/>
                    <a:lstStyle/>
                    <a:p>
                      <a:pPr marL="636588" marR="3175" indent="-636588" algn="ctr">
                        <a:lnSpc>
                          <a:spcPct val="103000"/>
                        </a:lnSpc>
                        <a:spcAft>
                          <a:spcPts val="25"/>
                        </a:spcAft>
                      </a:pPr>
                      <a:r>
                        <a:rPr lang="es-CO" sz="1100" dirty="0">
                          <a:effectLst/>
                        </a:rPr>
                        <a:t>Eje</a:t>
                      </a:r>
                      <a:endParaRPr lang="es-CO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55" marR="11955" marT="0" marB="0" anchor="ctr"/>
                </a:tc>
                <a:tc gridSpan="2">
                  <a:txBody>
                    <a:bodyPr/>
                    <a:lstStyle/>
                    <a:p>
                      <a:pPr marL="637540" marR="3175" indent="-6350" algn="ctr">
                        <a:lnSpc>
                          <a:spcPct val="103000"/>
                        </a:lnSpc>
                        <a:spcAft>
                          <a:spcPts val="25"/>
                        </a:spcAft>
                      </a:pPr>
                      <a:r>
                        <a:rPr lang="es-CO" sz="1100">
                          <a:effectLst/>
                        </a:rPr>
                        <a:t>Agenda Regulatoria Indicativa 2021</a:t>
                      </a:r>
                      <a:endParaRPr lang="es-CO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55" marR="11955" marT="0" marB="0" anchor="ctr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6588" marR="3175" indent="-636588" algn="ctr">
                        <a:lnSpc>
                          <a:spcPct val="103000"/>
                        </a:lnSpc>
                        <a:spcAft>
                          <a:spcPts val="25"/>
                        </a:spcAft>
                      </a:pPr>
                      <a:r>
                        <a:rPr lang="es-CO" sz="1100" dirty="0">
                          <a:effectLst/>
                        </a:rPr>
                        <a:t>SEM I</a:t>
                      </a:r>
                      <a:endParaRPr lang="es-CO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55" marR="11955" marT="0" marB="0" anchor="ctr"/>
                </a:tc>
                <a:tc>
                  <a:txBody>
                    <a:bodyPr/>
                    <a:lstStyle/>
                    <a:p>
                      <a:pPr marL="636588" marR="3175" indent="-636588" algn="ctr">
                        <a:lnSpc>
                          <a:spcPct val="103000"/>
                        </a:lnSpc>
                        <a:spcAft>
                          <a:spcPts val="25"/>
                        </a:spcAft>
                      </a:pPr>
                      <a:r>
                        <a:rPr lang="es-CO" sz="1100" dirty="0">
                          <a:effectLst/>
                        </a:rPr>
                        <a:t>SEM II</a:t>
                      </a:r>
                      <a:endParaRPr lang="es-CO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55" marR="11955" marT="0" marB="0" anchor="ctr"/>
                </a:tc>
                <a:extLst>
                  <a:ext uri="{0D108BD9-81ED-4DB2-BD59-A6C34878D82A}">
                    <a16:rowId xmlns:a16="http://schemas.microsoft.com/office/drawing/2014/main" val="349948297"/>
                  </a:ext>
                </a:extLst>
              </a:tr>
              <a:tr h="0">
                <a:tc rowSpan="10">
                  <a:txBody>
                    <a:bodyPr/>
                    <a:lstStyle/>
                    <a:p>
                      <a:pPr marL="0" marR="3175" indent="0" algn="ctr">
                        <a:lnSpc>
                          <a:spcPct val="103000"/>
                        </a:lnSpc>
                        <a:spcAft>
                          <a:spcPts val="25"/>
                        </a:spcAft>
                      </a:pPr>
                      <a:r>
                        <a:rPr lang="es-CO" sz="1100" dirty="0">
                          <a:effectLst/>
                        </a:rPr>
                        <a:t>Acueducto y Alcantarillado</a:t>
                      </a:r>
                      <a:endParaRPr lang="es-CO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55" marR="11955" marT="0" marB="0" anchor="ctr"/>
                </a:tc>
                <a:tc rowSpan="10">
                  <a:txBody>
                    <a:bodyPr/>
                    <a:lstStyle/>
                    <a:p>
                      <a:pPr marL="636588" marR="3175" indent="-622300" algn="ctr">
                        <a:lnSpc>
                          <a:spcPct val="103000"/>
                        </a:lnSpc>
                        <a:spcAft>
                          <a:spcPts val="25"/>
                        </a:spcAft>
                      </a:pPr>
                      <a:r>
                        <a:rPr lang="es-CO" sz="1100" dirty="0">
                          <a:effectLst/>
                        </a:rPr>
                        <a:t>8</a:t>
                      </a:r>
                      <a:endParaRPr lang="es-CO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55" marR="1195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CO" sz="1100" dirty="0">
                          <a:effectLst/>
                        </a:rPr>
                        <a:t>Regulación del costo del servicio de energía por concepto de operación de los sistemas de acueducto y alcantarillado, de acuerdo con lo dispuesto en el artículo 2.3.5.2.1. del Decreto 1077 de 2015</a:t>
                      </a:r>
                      <a:endParaRPr lang="es-CO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955" marR="119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100" dirty="0">
                          <a:effectLst/>
                        </a:rPr>
                        <a:t>P. de Resolución</a:t>
                      </a:r>
                      <a:endParaRPr lang="es-CO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955" marR="11955" marT="0" marB="0" anchor="ctr"/>
                </a:tc>
                <a:tc>
                  <a:txBody>
                    <a:bodyPr/>
                    <a:lstStyle/>
                    <a:p>
                      <a:pPr marL="637540" marR="3175" indent="-6350" algn="ctr">
                        <a:lnSpc>
                          <a:spcPct val="103000"/>
                        </a:lnSpc>
                        <a:spcAft>
                          <a:spcPts val="25"/>
                        </a:spcAft>
                      </a:pPr>
                      <a:r>
                        <a:rPr lang="es-CO" sz="1100" dirty="0">
                          <a:effectLst/>
                        </a:rPr>
                        <a:t> </a:t>
                      </a:r>
                      <a:endParaRPr lang="es-CO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55" marR="11955" marT="0" marB="0" anchor="ctr"/>
                </a:tc>
                <a:extLst>
                  <a:ext uri="{0D108BD9-81ED-4DB2-BD59-A6C34878D82A}">
                    <a16:rowId xmlns:a16="http://schemas.microsoft.com/office/drawing/2014/main" val="3388502715"/>
                  </a:ext>
                </a:extLst>
              </a:tr>
              <a:tr h="57272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3175" indent="0" algn="l">
                        <a:lnSpc>
                          <a:spcPct val="103000"/>
                        </a:lnSpc>
                        <a:spcAft>
                          <a:spcPts val="25"/>
                        </a:spcAft>
                      </a:pPr>
                      <a:r>
                        <a:rPr lang="es-CO" sz="1100" dirty="0">
                          <a:effectLst/>
                        </a:rPr>
                        <a:t>Regulación estructural sobre regionalización</a:t>
                      </a:r>
                      <a:endParaRPr lang="es-CO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55" marR="11955" marT="0" marB="0" anchor="ctr"/>
                </a:tc>
                <a:tc>
                  <a:txBody>
                    <a:bodyPr/>
                    <a:lstStyle/>
                    <a:p>
                      <a:pPr marL="637540" marR="3175" indent="-6350" algn="ctr">
                        <a:lnSpc>
                          <a:spcPct val="103000"/>
                        </a:lnSpc>
                        <a:spcAft>
                          <a:spcPts val="25"/>
                        </a:spcAft>
                      </a:pPr>
                      <a:r>
                        <a:rPr lang="es-CO" sz="1100" dirty="0">
                          <a:effectLst/>
                        </a:rPr>
                        <a:t> </a:t>
                      </a:r>
                      <a:endParaRPr lang="es-CO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55" marR="11955" marT="0" marB="0" anchor="ctr"/>
                </a:tc>
                <a:tc>
                  <a:txBody>
                    <a:bodyPr/>
                    <a:lstStyle/>
                    <a:p>
                      <a:pPr marL="636588" marR="3175" indent="-636588" algn="ctr">
                        <a:lnSpc>
                          <a:spcPct val="103000"/>
                        </a:lnSpc>
                        <a:spcAft>
                          <a:spcPts val="25"/>
                        </a:spcAft>
                      </a:pPr>
                      <a:r>
                        <a:rPr lang="es-CO" sz="1100" dirty="0">
                          <a:effectLst/>
                        </a:rPr>
                        <a:t>P. de Resolución</a:t>
                      </a:r>
                      <a:endParaRPr lang="es-CO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55" marR="11955" marT="0" marB="0" anchor="ctr"/>
                </a:tc>
                <a:extLst>
                  <a:ext uri="{0D108BD9-81ED-4DB2-BD59-A6C34878D82A}">
                    <a16:rowId xmlns:a16="http://schemas.microsoft.com/office/drawing/2014/main" val="1719025584"/>
                  </a:ext>
                </a:extLst>
              </a:tr>
              <a:tr h="57272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636588" marR="3175" indent="-636588" algn="l">
                        <a:lnSpc>
                          <a:spcPct val="103000"/>
                        </a:lnSpc>
                        <a:spcAft>
                          <a:spcPts val="25"/>
                        </a:spcAft>
                      </a:pPr>
                      <a:r>
                        <a:rPr lang="es-CO" sz="1100" dirty="0">
                          <a:effectLst/>
                        </a:rPr>
                        <a:t>Modificación de Resolución CRA 906 de 2019.</a:t>
                      </a:r>
                      <a:endParaRPr lang="es-CO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55" marR="11955" marT="0" marB="0" anchor="ctr"/>
                </a:tc>
                <a:tc>
                  <a:txBody>
                    <a:bodyPr/>
                    <a:lstStyle/>
                    <a:p>
                      <a:pPr marL="636588" marR="3175" indent="-636588" algn="ctr">
                        <a:lnSpc>
                          <a:spcPct val="103000"/>
                        </a:lnSpc>
                        <a:spcAft>
                          <a:spcPts val="25"/>
                        </a:spcAft>
                      </a:pPr>
                      <a:r>
                        <a:rPr lang="es-CO" sz="1100" dirty="0">
                          <a:effectLst/>
                        </a:rPr>
                        <a:t>P. de Resolución</a:t>
                      </a:r>
                      <a:endParaRPr lang="es-CO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55" marR="11955" marT="0" marB="0" anchor="ctr"/>
                </a:tc>
                <a:tc>
                  <a:txBody>
                    <a:bodyPr/>
                    <a:lstStyle/>
                    <a:p>
                      <a:pPr marL="637540" marR="3175" indent="-6350" algn="ctr">
                        <a:lnSpc>
                          <a:spcPct val="103000"/>
                        </a:lnSpc>
                        <a:spcAft>
                          <a:spcPts val="25"/>
                        </a:spcAft>
                      </a:pPr>
                      <a:r>
                        <a:rPr lang="es-CO" sz="1100" dirty="0">
                          <a:effectLst/>
                        </a:rPr>
                        <a:t> </a:t>
                      </a:r>
                      <a:endParaRPr lang="es-CO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55" marR="11955" marT="0" marB="0" anchor="ctr"/>
                </a:tc>
                <a:extLst>
                  <a:ext uri="{0D108BD9-81ED-4DB2-BD59-A6C34878D82A}">
                    <a16:rowId xmlns:a16="http://schemas.microsoft.com/office/drawing/2014/main" val="2523526615"/>
                  </a:ext>
                </a:extLst>
              </a:tr>
              <a:tr h="49051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6588" marR="3175" indent="-636588" algn="ctr">
                        <a:lnSpc>
                          <a:spcPct val="103000"/>
                        </a:lnSpc>
                        <a:spcAft>
                          <a:spcPts val="25"/>
                        </a:spcAft>
                      </a:pPr>
                      <a:r>
                        <a:rPr lang="es-CO" sz="1100" dirty="0">
                          <a:effectLst/>
                        </a:rPr>
                        <a:t>R. Definitiva</a:t>
                      </a:r>
                      <a:endParaRPr lang="es-CO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55" marR="11955" marT="0" marB="0" anchor="ctr"/>
                </a:tc>
                <a:tc>
                  <a:txBody>
                    <a:bodyPr/>
                    <a:lstStyle/>
                    <a:p>
                      <a:pPr marL="637540" marR="3175" indent="-6350" algn="ctr">
                        <a:lnSpc>
                          <a:spcPct val="103000"/>
                        </a:lnSpc>
                        <a:spcAft>
                          <a:spcPts val="25"/>
                        </a:spcAft>
                      </a:pPr>
                      <a:r>
                        <a:rPr lang="es-CO" sz="1100" dirty="0">
                          <a:effectLst/>
                        </a:rPr>
                        <a:t> </a:t>
                      </a:r>
                      <a:endParaRPr lang="es-CO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55" marR="11955" marT="0" marB="0" anchor="ctr"/>
                </a:tc>
                <a:extLst>
                  <a:ext uri="{0D108BD9-81ED-4DB2-BD59-A6C34878D82A}">
                    <a16:rowId xmlns:a16="http://schemas.microsoft.com/office/drawing/2014/main" val="2830010488"/>
                  </a:ext>
                </a:extLst>
              </a:tr>
              <a:tr h="49051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6588" marR="3175" indent="-636588" algn="l">
                        <a:lnSpc>
                          <a:spcPct val="103000"/>
                        </a:lnSpc>
                        <a:spcAft>
                          <a:spcPts val="25"/>
                        </a:spcAft>
                      </a:pPr>
                      <a:r>
                        <a:rPr lang="es-CO" sz="1100" dirty="0">
                          <a:effectLst/>
                        </a:rPr>
                        <a:t>Regulación de esquemas diferenciales urbanos, de acuerdo con lo establecido en el Decreto 1272 de 2017</a:t>
                      </a:r>
                      <a:endParaRPr lang="es-CO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55" marR="11955" marT="0" marB="0" anchor="ctr"/>
                </a:tc>
                <a:tc>
                  <a:txBody>
                    <a:bodyPr/>
                    <a:lstStyle/>
                    <a:p>
                      <a:pPr marL="636588" marR="3175" indent="-636588" algn="ctr">
                        <a:lnSpc>
                          <a:spcPct val="103000"/>
                        </a:lnSpc>
                        <a:spcAft>
                          <a:spcPts val="25"/>
                        </a:spcAft>
                      </a:pPr>
                      <a:r>
                        <a:rPr lang="es-CO" sz="1100" dirty="0">
                          <a:effectLst/>
                        </a:rPr>
                        <a:t>R. Definitiva</a:t>
                      </a:r>
                      <a:endParaRPr lang="es-CO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55" marR="11955" marT="0" marB="0" anchor="ctr"/>
                </a:tc>
                <a:tc>
                  <a:txBody>
                    <a:bodyPr/>
                    <a:lstStyle/>
                    <a:p>
                      <a:pPr marL="637540" marR="3175" indent="-6350" algn="ctr">
                        <a:lnSpc>
                          <a:spcPct val="103000"/>
                        </a:lnSpc>
                        <a:spcAft>
                          <a:spcPts val="25"/>
                        </a:spcAft>
                      </a:pPr>
                      <a:r>
                        <a:rPr lang="es-CO" sz="1100" dirty="0">
                          <a:effectLst/>
                        </a:rPr>
                        <a:t> </a:t>
                      </a:r>
                      <a:endParaRPr lang="es-CO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55" marR="11955" marT="0" marB="0" anchor="ctr"/>
                </a:tc>
                <a:extLst>
                  <a:ext uri="{0D108BD9-81ED-4DB2-BD59-A6C34878D82A}">
                    <a16:rowId xmlns:a16="http://schemas.microsoft.com/office/drawing/2014/main" val="1440407897"/>
                  </a:ext>
                </a:extLst>
              </a:tr>
              <a:tr h="49051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3175" indent="0" algn="l">
                        <a:lnSpc>
                          <a:spcPct val="103000"/>
                        </a:lnSpc>
                        <a:spcAft>
                          <a:spcPts val="25"/>
                        </a:spcAft>
                      </a:pPr>
                      <a:r>
                        <a:rPr lang="es-CO" sz="1100" dirty="0">
                          <a:effectLst/>
                        </a:rPr>
                        <a:t>Establecer las condiciones para la modificación del Plan de Obras e Inversiones Regulado -POIR en aplicación de la Resolución CRA 688 de 2014 y del Plan de inversiones para expansión, reposición y rehabilitación en aplicación de la Resolución CRA 825 de 2017 por causas atribuibles al COVID-19.</a:t>
                      </a:r>
                      <a:endParaRPr lang="es-CO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55" marR="11955" marT="0" marB="0" anchor="ctr"/>
                </a:tc>
                <a:tc>
                  <a:txBody>
                    <a:bodyPr/>
                    <a:lstStyle/>
                    <a:p>
                      <a:pPr marL="636588" marR="3175" indent="-636588" algn="ctr">
                        <a:lnSpc>
                          <a:spcPct val="103000"/>
                        </a:lnSpc>
                        <a:spcAft>
                          <a:spcPts val="25"/>
                        </a:spcAft>
                      </a:pPr>
                      <a:r>
                        <a:rPr lang="es-CO" sz="1100" dirty="0">
                          <a:effectLst/>
                        </a:rPr>
                        <a:t>R. Definitiva</a:t>
                      </a:r>
                      <a:endParaRPr lang="es-CO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55" marR="11955" marT="0" marB="0" anchor="ctr"/>
                </a:tc>
                <a:tc>
                  <a:txBody>
                    <a:bodyPr/>
                    <a:lstStyle/>
                    <a:p>
                      <a:pPr marL="637540" marR="3175" indent="-6350" algn="ctr">
                        <a:lnSpc>
                          <a:spcPct val="103000"/>
                        </a:lnSpc>
                        <a:spcAft>
                          <a:spcPts val="25"/>
                        </a:spcAft>
                      </a:pPr>
                      <a:r>
                        <a:rPr lang="es-CO" sz="1100" dirty="0">
                          <a:effectLst/>
                        </a:rPr>
                        <a:t> </a:t>
                      </a:r>
                      <a:endParaRPr lang="es-CO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55" marR="11955" marT="0" marB="0" anchor="ctr"/>
                </a:tc>
                <a:extLst>
                  <a:ext uri="{0D108BD9-81ED-4DB2-BD59-A6C34878D82A}">
                    <a16:rowId xmlns:a16="http://schemas.microsoft.com/office/drawing/2014/main" val="115431362"/>
                  </a:ext>
                </a:extLst>
              </a:tr>
              <a:tr h="49051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3175" indent="0" algn="l">
                        <a:lnSpc>
                          <a:spcPct val="103000"/>
                        </a:lnSpc>
                        <a:spcAft>
                          <a:spcPts val="25"/>
                        </a:spcAft>
                      </a:pPr>
                      <a:r>
                        <a:rPr lang="es-MX" sz="1100" dirty="0">
                          <a:effectLst/>
                        </a:rPr>
                        <a:t>Modificar el artículo 2.1.2.1.10.1. de la Resolución CRA 943 de 2021 en lo relacionado con la provisión de recursos por diferencias entre las inversiones planeadas y ejecutadas del POIR</a:t>
                      </a:r>
                      <a:endParaRPr lang="es-CO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55" marR="11955" marT="0" marB="0" anchor="ctr"/>
                </a:tc>
                <a:tc>
                  <a:txBody>
                    <a:bodyPr/>
                    <a:lstStyle/>
                    <a:p>
                      <a:pPr marL="637540" marR="3175" indent="-6350" algn="ctr">
                        <a:lnSpc>
                          <a:spcPct val="103000"/>
                        </a:lnSpc>
                        <a:spcAft>
                          <a:spcPts val="25"/>
                        </a:spcAft>
                      </a:pPr>
                      <a:r>
                        <a:rPr lang="es-CO" sz="1100" dirty="0">
                          <a:effectLst/>
                        </a:rPr>
                        <a:t> </a:t>
                      </a:r>
                      <a:endParaRPr lang="es-CO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55" marR="11955" marT="0" marB="0" anchor="ctr"/>
                </a:tc>
                <a:tc>
                  <a:txBody>
                    <a:bodyPr/>
                    <a:lstStyle/>
                    <a:p>
                      <a:pPr marL="636588" marR="3175" indent="-636588" algn="ctr">
                        <a:lnSpc>
                          <a:spcPct val="103000"/>
                        </a:lnSpc>
                        <a:spcAft>
                          <a:spcPts val="25"/>
                        </a:spcAft>
                      </a:pPr>
                      <a:r>
                        <a:rPr lang="es-CO" sz="1100" dirty="0">
                          <a:effectLst/>
                        </a:rPr>
                        <a:t>R. Definitiva</a:t>
                      </a:r>
                      <a:endParaRPr lang="es-CO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55" marR="11955" marT="0" marB="0" anchor="ctr"/>
                </a:tc>
                <a:extLst>
                  <a:ext uri="{0D108BD9-81ED-4DB2-BD59-A6C34878D82A}">
                    <a16:rowId xmlns:a16="http://schemas.microsoft.com/office/drawing/2014/main" val="1725568467"/>
                  </a:ext>
                </a:extLst>
              </a:tr>
              <a:tr h="57272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3175" indent="0" algn="l">
                        <a:lnSpc>
                          <a:spcPct val="103000"/>
                        </a:lnSpc>
                        <a:spcAft>
                          <a:spcPts val="25"/>
                        </a:spcAft>
                      </a:pPr>
                      <a:r>
                        <a:rPr lang="es-MX" sz="1100" dirty="0">
                          <a:effectLst/>
                        </a:rPr>
                        <a:t>Por la cual se adiciona el parágrafo 3 al artículo 2.1.1.1.6.5 “Progresividad en la aplicación de las tarifas” contenido en el Título 1, Parte 1 del Libro 2 de la Resolución CRA 943 de 2021 y un nuevo artículo en este mismo Título.</a:t>
                      </a:r>
                      <a:endParaRPr lang="es-CO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55" marR="11955" marT="0" marB="0" anchor="ctr"/>
                </a:tc>
                <a:tc rowSpan="2">
                  <a:txBody>
                    <a:bodyPr/>
                    <a:lstStyle/>
                    <a:p>
                      <a:pPr marL="637540" marR="3175" indent="-6350" algn="ctr">
                        <a:lnSpc>
                          <a:spcPct val="103000"/>
                        </a:lnSpc>
                        <a:spcAft>
                          <a:spcPts val="25"/>
                        </a:spcAft>
                      </a:pPr>
                      <a:r>
                        <a:rPr lang="es-CO" sz="1100" dirty="0">
                          <a:effectLst/>
                        </a:rPr>
                        <a:t> </a:t>
                      </a:r>
                      <a:endParaRPr lang="es-CO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55" marR="11955" marT="0" marB="0" anchor="ctr"/>
                </a:tc>
                <a:tc>
                  <a:txBody>
                    <a:bodyPr/>
                    <a:lstStyle/>
                    <a:p>
                      <a:pPr marL="636588" marR="3175" indent="-636588" algn="ctr">
                        <a:lnSpc>
                          <a:spcPct val="103000"/>
                        </a:lnSpc>
                        <a:spcAft>
                          <a:spcPts val="25"/>
                        </a:spcAft>
                      </a:pPr>
                      <a:r>
                        <a:rPr lang="es-CO" sz="1100" dirty="0">
                          <a:effectLst/>
                        </a:rPr>
                        <a:t>P. de Resolución</a:t>
                      </a:r>
                      <a:endParaRPr lang="es-CO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55" marR="11955" marT="0" marB="0" anchor="ctr"/>
                </a:tc>
                <a:extLst>
                  <a:ext uri="{0D108BD9-81ED-4DB2-BD59-A6C34878D82A}">
                    <a16:rowId xmlns:a16="http://schemas.microsoft.com/office/drawing/2014/main" val="4251033708"/>
                  </a:ext>
                </a:extLst>
              </a:tr>
              <a:tr h="49051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6588" marR="3175" indent="-636588" algn="ctr">
                        <a:lnSpc>
                          <a:spcPct val="103000"/>
                        </a:lnSpc>
                        <a:spcAft>
                          <a:spcPts val="25"/>
                        </a:spcAft>
                      </a:pPr>
                      <a:r>
                        <a:rPr lang="es-CO" sz="1100" dirty="0">
                          <a:effectLst/>
                        </a:rPr>
                        <a:t>R. Definitiva</a:t>
                      </a:r>
                      <a:endParaRPr lang="es-CO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55" marR="11955" marT="0" marB="0" anchor="ctr"/>
                </a:tc>
                <a:extLst>
                  <a:ext uri="{0D108BD9-81ED-4DB2-BD59-A6C34878D82A}">
                    <a16:rowId xmlns:a16="http://schemas.microsoft.com/office/drawing/2014/main" val="2456527188"/>
                  </a:ext>
                </a:extLst>
              </a:tr>
              <a:tr h="326111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3175" indent="0" algn="l">
                        <a:lnSpc>
                          <a:spcPct val="103000"/>
                        </a:lnSpc>
                        <a:spcAft>
                          <a:spcPts val="25"/>
                        </a:spcAft>
                      </a:pPr>
                      <a:r>
                        <a:rPr lang="es-CO" sz="1100" dirty="0">
                          <a:effectLst/>
                        </a:rPr>
                        <a:t>Estudios soporte del próximo marco tarifario para los estudios de los servicios públicos domiciliarios de acueducto y alcantarillado para grandes prestadores.</a:t>
                      </a:r>
                      <a:endParaRPr lang="es-CO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55" marR="11955" marT="0" marB="0" anchor="ctr"/>
                </a:tc>
                <a:tc>
                  <a:txBody>
                    <a:bodyPr/>
                    <a:lstStyle/>
                    <a:p>
                      <a:pPr marL="636588" marR="3175" indent="-636588" algn="ctr">
                        <a:lnSpc>
                          <a:spcPct val="103000"/>
                        </a:lnSpc>
                        <a:spcAft>
                          <a:spcPts val="25"/>
                        </a:spcAft>
                      </a:pPr>
                      <a:r>
                        <a:rPr lang="es-CO" sz="1100" dirty="0">
                          <a:effectLst/>
                        </a:rPr>
                        <a:t>Estudios</a:t>
                      </a:r>
                      <a:endParaRPr lang="es-CO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55" marR="11955" marT="0" marB="0" anchor="ctr"/>
                </a:tc>
                <a:tc>
                  <a:txBody>
                    <a:bodyPr/>
                    <a:lstStyle/>
                    <a:p>
                      <a:pPr marL="636588" marR="3175" indent="-636588" algn="ctr">
                        <a:lnSpc>
                          <a:spcPct val="103000"/>
                        </a:lnSpc>
                        <a:spcAft>
                          <a:spcPts val="25"/>
                        </a:spcAft>
                      </a:pPr>
                      <a:r>
                        <a:rPr lang="es-CO" sz="1100" dirty="0">
                          <a:effectLst/>
                        </a:rPr>
                        <a:t>Estudios</a:t>
                      </a:r>
                      <a:endParaRPr lang="es-CO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55" marR="11955" marT="0" marB="0" anchor="ctr"/>
                </a:tc>
                <a:extLst>
                  <a:ext uri="{0D108BD9-81ED-4DB2-BD59-A6C34878D82A}">
                    <a16:rowId xmlns:a16="http://schemas.microsoft.com/office/drawing/2014/main" val="1585153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4953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72673586-6F2A-4665-8633-A848C548BE6B}"/>
              </a:ext>
            </a:extLst>
          </p:cNvPr>
          <p:cNvSpPr txBox="1"/>
          <p:nvPr/>
        </p:nvSpPr>
        <p:spPr>
          <a:xfrm>
            <a:off x="3931920" y="308610"/>
            <a:ext cx="7669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>
                <a:solidFill>
                  <a:schemeClr val="accent1">
                    <a:lumMod val="50000"/>
                  </a:schemeClr>
                </a:solidFill>
              </a:rPr>
              <a:t>AGENDA INDICATIVA ANUAL- ARI 2021-V5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33A97A6-5DA2-4E65-A8AD-93BE84611E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1235080"/>
              </p:ext>
            </p:extLst>
          </p:nvPr>
        </p:nvGraphicFramePr>
        <p:xfrm>
          <a:off x="409904" y="882869"/>
          <a:ext cx="11456275" cy="44842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1761">
                  <a:extLst>
                    <a:ext uri="{9D8B030D-6E8A-4147-A177-3AD203B41FA5}">
                      <a16:colId xmlns:a16="http://schemas.microsoft.com/office/drawing/2014/main" val="208285040"/>
                    </a:ext>
                  </a:extLst>
                </a:gridCol>
                <a:gridCol w="745540">
                  <a:extLst>
                    <a:ext uri="{9D8B030D-6E8A-4147-A177-3AD203B41FA5}">
                      <a16:colId xmlns:a16="http://schemas.microsoft.com/office/drawing/2014/main" val="3524623678"/>
                    </a:ext>
                  </a:extLst>
                </a:gridCol>
                <a:gridCol w="6623610">
                  <a:extLst>
                    <a:ext uri="{9D8B030D-6E8A-4147-A177-3AD203B41FA5}">
                      <a16:colId xmlns:a16="http://schemas.microsoft.com/office/drawing/2014/main" val="4020450103"/>
                    </a:ext>
                  </a:extLst>
                </a:gridCol>
                <a:gridCol w="1458221">
                  <a:extLst>
                    <a:ext uri="{9D8B030D-6E8A-4147-A177-3AD203B41FA5}">
                      <a16:colId xmlns:a16="http://schemas.microsoft.com/office/drawing/2014/main" val="1684337121"/>
                    </a:ext>
                  </a:extLst>
                </a:gridCol>
                <a:gridCol w="1417143">
                  <a:extLst>
                    <a:ext uri="{9D8B030D-6E8A-4147-A177-3AD203B41FA5}">
                      <a16:colId xmlns:a16="http://schemas.microsoft.com/office/drawing/2014/main" val="1092281783"/>
                    </a:ext>
                  </a:extLst>
                </a:gridCol>
              </a:tblGrid>
              <a:tr h="202806">
                <a:tc>
                  <a:txBody>
                    <a:bodyPr/>
                    <a:lstStyle/>
                    <a:p>
                      <a:pPr marL="636588" marR="3175" indent="-636588" algn="ctr">
                        <a:lnSpc>
                          <a:spcPct val="103000"/>
                        </a:lnSpc>
                        <a:spcAft>
                          <a:spcPts val="25"/>
                        </a:spcAft>
                      </a:pPr>
                      <a:r>
                        <a:rPr lang="es-CO" sz="1100" dirty="0">
                          <a:effectLst/>
                        </a:rPr>
                        <a:t>Eje</a:t>
                      </a:r>
                      <a:endParaRPr lang="es-CO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55" marR="11955" marT="0" marB="0" anchor="ctr"/>
                </a:tc>
                <a:tc gridSpan="2">
                  <a:txBody>
                    <a:bodyPr/>
                    <a:lstStyle/>
                    <a:p>
                      <a:pPr marL="637540" marR="3175" indent="-6350" algn="ctr">
                        <a:lnSpc>
                          <a:spcPct val="103000"/>
                        </a:lnSpc>
                        <a:spcAft>
                          <a:spcPts val="25"/>
                        </a:spcAft>
                      </a:pPr>
                      <a:r>
                        <a:rPr lang="es-CO" sz="1100">
                          <a:effectLst/>
                        </a:rPr>
                        <a:t>Agenda Regulatoria Indicativa 2021</a:t>
                      </a:r>
                      <a:endParaRPr lang="es-CO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55" marR="11955" marT="0" marB="0" anchor="ctr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6588" marR="3175" indent="-636588" algn="ctr">
                        <a:lnSpc>
                          <a:spcPct val="103000"/>
                        </a:lnSpc>
                        <a:spcAft>
                          <a:spcPts val="25"/>
                        </a:spcAft>
                      </a:pPr>
                      <a:r>
                        <a:rPr lang="es-CO" sz="1100" dirty="0">
                          <a:effectLst/>
                        </a:rPr>
                        <a:t>SEM I</a:t>
                      </a:r>
                      <a:endParaRPr lang="es-CO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55" marR="11955" marT="0" marB="0" anchor="ctr"/>
                </a:tc>
                <a:tc>
                  <a:txBody>
                    <a:bodyPr/>
                    <a:lstStyle/>
                    <a:p>
                      <a:pPr marL="636588" marR="3175" indent="-636588" algn="ctr">
                        <a:lnSpc>
                          <a:spcPct val="103000"/>
                        </a:lnSpc>
                        <a:spcAft>
                          <a:spcPts val="25"/>
                        </a:spcAft>
                      </a:pPr>
                      <a:r>
                        <a:rPr lang="es-CO" sz="1100" dirty="0">
                          <a:effectLst/>
                        </a:rPr>
                        <a:t>SEM II</a:t>
                      </a:r>
                      <a:endParaRPr lang="es-CO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55" marR="11955" marT="0" marB="0" anchor="ctr"/>
                </a:tc>
                <a:extLst>
                  <a:ext uri="{0D108BD9-81ED-4DB2-BD59-A6C34878D82A}">
                    <a16:rowId xmlns:a16="http://schemas.microsoft.com/office/drawing/2014/main" val="349948297"/>
                  </a:ext>
                </a:extLst>
              </a:tr>
              <a:tr h="354242">
                <a:tc rowSpan="9">
                  <a:txBody>
                    <a:bodyPr/>
                    <a:lstStyle/>
                    <a:p>
                      <a:pPr marL="0" marR="3175" indent="0" algn="ctr">
                        <a:lnSpc>
                          <a:spcPct val="103000"/>
                        </a:lnSpc>
                        <a:spcAft>
                          <a:spcPts val="25"/>
                        </a:spcAft>
                      </a:pPr>
                      <a:r>
                        <a:rPr lang="es-CO" sz="1100" dirty="0">
                          <a:effectLst/>
                        </a:rPr>
                        <a:t>Aseo</a:t>
                      </a:r>
                      <a:endParaRPr lang="es-CO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55" marR="11955" marT="0" marB="0" anchor="ctr"/>
                </a:tc>
                <a:tc rowSpan="9">
                  <a:txBody>
                    <a:bodyPr/>
                    <a:lstStyle/>
                    <a:p>
                      <a:pPr marL="636588" marR="3175" indent="-622300" algn="ctr">
                        <a:lnSpc>
                          <a:spcPct val="103000"/>
                        </a:lnSpc>
                        <a:spcAft>
                          <a:spcPts val="25"/>
                        </a:spcAft>
                      </a:pPr>
                      <a:r>
                        <a:rPr lang="es-CO" sz="1100" dirty="0">
                          <a:effectLst/>
                        </a:rPr>
                        <a:t>7</a:t>
                      </a:r>
                      <a:endParaRPr lang="es-CO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55" marR="11955" marT="0" marB="0" anchor="ctr"/>
                </a:tc>
                <a:tc rowSpan="2">
                  <a:txBody>
                    <a:bodyPr/>
                    <a:lstStyle/>
                    <a:p>
                      <a:pPr marL="636588" marR="3175" indent="-636588" algn="l">
                        <a:lnSpc>
                          <a:spcPct val="103000"/>
                        </a:lnSpc>
                        <a:spcAft>
                          <a:spcPts val="25"/>
                        </a:spcAft>
                      </a:pPr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Modificación de los artículos 5.3.2.3.2. y 5.3.5.7.10.2. de la Resolución CRA 943 de 2021</a:t>
                      </a:r>
                      <a:endParaRPr lang="es-CO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636588" marR="3175" indent="-636588" algn="ctr">
                        <a:lnSpc>
                          <a:spcPct val="103000"/>
                        </a:lnSpc>
                        <a:spcAft>
                          <a:spcPts val="25"/>
                        </a:spcAft>
                      </a:pPr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P. de Resolución</a:t>
                      </a:r>
                      <a:endParaRPr lang="es-CO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 rowSpan="2">
                  <a:txBody>
                    <a:bodyPr/>
                    <a:lstStyle/>
                    <a:p>
                      <a:pPr marL="637540" marR="3175" indent="-6350" algn="ctr">
                        <a:lnSpc>
                          <a:spcPct val="103000"/>
                        </a:lnSpc>
                        <a:spcAft>
                          <a:spcPts val="25"/>
                        </a:spcAft>
                      </a:pPr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s-CO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388502715"/>
                  </a:ext>
                </a:extLst>
              </a:tr>
              <a:tr h="28378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6588" marR="3175" indent="-636588" algn="ctr">
                        <a:lnSpc>
                          <a:spcPct val="103000"/>
                        </a:lnSpc>
                        <a:spcAft>
                          <a:spcPts val="25"/>
                        </a:spcAft>
                      </a:pPr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R. Definitiva</a:t>
                      </a:r>
                      <a:endParaRPr lang="es-CO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9025584"/>
                  </a:ext>
                </a:extLst>
              </a:tr>
              <a:tr h="39939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636588" marR="3175" indent="-636588" algn="just">
                        <a:lnSpc>
                          <a:spcPct val="103000"/>
                        </a:lnSpc>
                        <a:spcAft>
                          <a:spcPts val="25"/>
                        </a:spcAft>
                      </a:pPr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Definición del factor de productividad del año 2021 </a:t>
                      </a:r>
                      <a:endParaRPr lang="es-CO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636588" marR="3175" indent="-636588" algn="ctr">
                        <a:lnSpc>
                          <a:spcPct val="103000"/>
                        </a:lnSpc>
                        <a:spcAft>
                          <a:spcPts val="25"/>
                        </a:spcAft>
                      </a:pPr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P. de Resolución</a:t>
                      </a:r>
                      <a:endParaRPr lang="es-CO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 rowSpan="2">
                  <a:txBody>
                    <a:bodyPr/>
                    <a:lstStyle/>
                    <a:p>
                      <a:pPr marL="637540" marR="3175" indent="-6350" algn="ctr">
                        <a:lnSpc>
                          <a:spcPct val="103000"/>
                        </a:lnSpc>
                        <a:spcAft>
                          <a:spcPts val="25"/>
                        </a:spcAft>
                      </a:pPr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s-CO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523526615"/>
                  </a:ext>
                </a:extLst>
              </a:tr>
              <a:tr h="38888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6588" marR="3175" indent="-636588" algn="ctr">
                        <a:lnSpc>
                          <a:spcPct val="103000"/>
                        </a:lnSpc>
                        <a:spcAft>
                          <a:spcPts val="25"/>
                        </a:spcAft>
                      </a:pPr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R. Definitiva</a:t>
                      </a:r>
                      <a:endParaRPr lang="es-CO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010488"/>
                  </a:ext>
                </a:extLst>
              </a:tr>
              <a:tr h="49051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6588" marR="3175" indent="-636588" algn="just">
                        <a:lnSpc>
                          <a:spcPct val="103000"/>
                        </a:lnSpc>
                        <a:spcAft>
                          <a:spcPts val="25"/>
                        </a:spcAft>
                      </a:pPr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Regulación de esquemas diferenciales urbanos, de acuerdo con lo establecido en el Decreto 1272 de 2017</a:t>
                      </a:r>
                      <a:endParaRPr lang="es-CO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636588" marR="3175" indent="-636588" algn="ctr">
                        <a:lnSpc>
                          <a:spcPct val="103000"/>
                        </a:lnSpc>
                        <a:spcAft>
                          <a:spcPts val="25"/>
                        </a:spcAft>
                      </a:pPr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R. Definitiva</a:t>
                      </a:r>
                      <a:endParaRPr lang="es-CO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637540" marR="3175" indent="-6350" algn="ctr">
                        <a:lnSpc>
                          <a:spcPct val="103000"/>
                        </a:lnSpc>
                        <a:spcAft>
                          <a:spcPts val="25"/>
                        </a:spcAft>
                      </a:pPr>
                      <a:r>
                        <a:rPr lang="es-CO" sz="11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s-CO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440407897"/>
                  </a:ext>
                </a:extLst>
              </a:tr>
              <a:tr h="49051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6588" marR="3175" indent="-636588" algn="just">
                        <a:lnSpc>
                          <a:spcPct val="103000"/>
                        </a:lnSpc>
                        <a:spcAft>
                          <a:spcPts val="25"/>
                        </a:spcAft>
                      </a:pPr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Establecer condiciones para acuerdos de limpieza urbana y resolución de conflictos.</a:t>
                      </a:r>
                      <a:endParaRPr lang="es-CO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637540" marR="3175" indent="-6350" algn="ctr">
                        <a:lnSpc>
                          <a:spcPct val="103000"/>
                        </a:lnSpc>
                        <a:spcAft>
                          <a:spcPts val="25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s-CO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636588" marR="3175" indent="-636588" algn="ctr">
                        <a:lnSpc>
                          <a:spcPct val="103000"/>
                        </a:lnSpc>
                        <a:spcAft>
                          <a:spcPts val="25"/>
                        </a:spcAft>
                      </a:pPr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AIN</a:t>
                      </a:r>
                      <a:endParaRPr lang="es-CO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15431362"/>
                  </a:ext>
                </a:extLst>
              </a:tr>
              <a:tr h="49051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3175" indent="0" algn="just">
                        <a:lnSpc>
                          <a:spcPct val="103000"/>
                        </a:lnSpc>
                        <a:spcAft>
                          <a:spcPts val="25"/>
                        </a:spcAft>
                      </a:pPr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Por la cual se adiciona el Título 2 a la Parte 8 del Libro 5 de la Resolución CRA 943 de 2021 sobre “Aspectos generales de los acuerdos de barrido y limpieza de vías y áreas públicas que incluyan la remuneración de esas actividades y resolución de conflictos por remuneración entre personas prestadoras del servicio público de aseo que realicen las actividades de barrido y limpieza de vías y áreas públicas”</a:t>
                      </a:r>
                      <a:endParaRPr lang="es-CO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637540" marR="3175" indent="-6350" algn="ctr">
                        <a:lnSpc>
                          <a:spcPct val="103000"/>
                        </a:lnSpc>
                        <a:spcAft>
                          <a:spcPts val="25"/>
                        </a:spcAft>
                      </a:pPr>
                      <a:r>
                        <a:rPr lang="es-CO" sz="11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s-CO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636588" marR="3175" indent="-636588" algn="ctr">
                        <a:lnSpc>
                          <a:spcPct val="103000"/>
                        </a:lnSpc>
                        <a:spcAft>
                          <a:spcPts val="25"/>
                        </a:spcAft>
                      </a:pPr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R. Definitiva</a:t>
                      </a:r>
                      <a:endParaRPr lang="es-CO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725568467"/>
                  </a:ext>
                </a:extLst>
              </a:tr>
              <a:tr h="53161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3175" indent="0" algn="just">
                        <a:lnSpc>
                          <a:spcPct val="103000"/>
                        </a:lnSpc>
                        <a:spcAft>
                          <a:spcPts val="25"/>
                        </a:spcAft>
                      </a:pPr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Modificación de los artículos 5.3.2.2.8.2 y 5.3.6.7.9.2. de la Resolución CRA 943 de 2021.- Factor de actualización CDF.</a:t>
                      </a:r>
                      <a:endParaRPr lang="es-CO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637540" marR="3175" indent="-6350" algn="ctr">
                        <a:lnSpc>
                          <a:spcPct val="103000"/>
                        </a:lnSpc>
                        <a:spcAft>
                          <a:spcPts val="25"/>
                        </a:spcAft>
                      </a:pPr>
                      <a:r>
                        <a:rPr lang="es-CO" sz="11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s-CO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636588" marR="3175" indent="-636588" algn="ctr">
                        <a:lnSpc>
                          <a:spcPct val="103000"/>
                        </a:lnSpc>
                        <a:spcAft>
                          <a:spcPts val="25"/>
                        </a:spcAft>
                      </a:pPr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P. de Resolución</a:t>
                      </a:r>
                      <a:endParaRPr lang="es-CO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51033708"/>
                  </a:ext>
                </a:extLst>
              </a:tr>
              <a:tr h="49051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3175" indent="0" algn="just">
                        <a:lnSpc>
                          <a:spcPct val="103000"/>
                        </a:lnSpc>
                        <a:spcAft>
                          <a:spcPts val="25"/>
                        </a:spcAft>
                      </a:pPr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Estudios soporte del próximo marco tarifario para el servicio público de aseo para grandes prestadores.</a:t>
                      </a:r>
                      <a:endParaRPr lang="es-CO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Estudios</a:t>
                      </a:r>
                      <a:endParaRPr lang="es-CO" dirty="0"/>
                    </a:p>
                  </a:txBody>
                  <a:tcPr marL="11955" marR="11955" marT="0" marB="0" anchor="ctr"/>
                </a:tc>
                <a:tc>
                  <a:txBody>
                    <a:bodyPr/>
                    <a:lstStyle/>
                    <a:p>
                      <a:pPr marL="636588" marR="3175" indent="-636588" algn="ctr">
                        <a:lnSpc>
                          <a:spcPct val="103000"/>
                        </a:lnSpc>
                        <a:spcAft>
                          <a:spcPts val="25"/>
                        </a:spcAft>
                      </a:pPr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Estudios</a:t>
                      </a:r>
                    </a:p>
                  </a:txBody>
                  <a:tcPr marL="11955" marR="11955" marT="0" marB="0" anchor="ctr"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65271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7495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72673586-6F2A-4665-8633-A848C548BE6B}"/>
              </a:ext>
            </a:extLst>
          </p:cNvPr>
          <p:cNvSpPr txBox="1"/>
          <p:nvPr/>
        </p:nvSpPr>
        <p:spPr>
          <a:xfrm>
            <a:off x="3931920" y="308610"/>
            <a:ext cx="7669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>
                <a:solidFill>
                  <a:schemeClr val="accent1">
                    <a:lumMod val="50000"/>
                  </a:schemeClr>
                </a:solidFill>
              </a:rPr>
              <a:t>AGENDA INDICATIVA ANUAL- ARI 2021-V5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53A70481-5BB5-4417-A1DA-4781F0FF5E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7704906"/>
              </p:ext>
            </p:extLst>
          </p:nvPr>
        </p:nvGraphicFramePr>
        <p:xfrm>
          <a:off x="409904" y="882869"/>
          <a:ext cx="11456275" cy="21833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1761">
                  <a:extLst>
                    <a:ext uri="{9D8B030D-6E8A-4147-A177-3AD203B41FA5}">
                      <a16:colId xmlns:a16="http://schemas.microsoft.com/office/drawing/2014/main" val="208285040"/>
                    </a:ext>
                  </a:extLst>
                </a:gridCol>
                <a:gridCol w="745540">
                  <a:extLst>
                    <a:ext uri="{9D8B030D-6E8A-4147-A177-3AD203B41FA5}">
                      <a16:colId xmlns:a16="http://schemas.microsoft.com/office/drawing/2014/main" val="3524623678"/>
                    </a:ext>
                  </a:extLst>
                </a:gridCol>
                <a:gridCol w="6623610">
                  <a:extLst>
                    <a:ext uri="{9D8B030D-6E8A-4147-A177-3AD203B41FA5}">
                      <a16:colId xmlns:a16="http://schemas.microsoft.com/office/drawing/2014/main" val="4020450103"/>
                    </a:ext>
                  </a:extLst>
                </a:gridCol>
                <a:gridCol w="1458221">
                  <a:extLst>
                    <a:ext uri="{9D8B030D-6E8A-4147-A177-3AD203B41FA5}">
                      <a16:colId xmlns:a16="http://schemas.microsoft.com/office/drawing/2014/main" val="1684337121"/>
                    </a:ext>
                  </a:extLst>
                </a:gridCol>
                <a:gridCol w="1417143">
                  <a:extLst>
                    <a:ext uri="{9D8B030D-6E8A-4147-A177-3AD203B41FA5}">
                      <a16:colId xmlns:a16="http://schemas.microsoft.com/office/drawing/2014/main" val="1092281783"/>
                    </a:ext>
                  </a:extLst>
                </a:gridCol>
              </a:tblGrid>
              <a:tr h="202806">
                <a:tc>
                  <a:txBody>
                    <a:bodyPr/>
                    <a:lstStyle/>
                    <a:p>
                      <a:pPr marL="636588" marR="3175" indent="-636588" algn="ctr">
                        <a:lnSpc>
                          <a:spcPct val="103000"/>
                        </a:lnSpc>
                        <a:spcAft>
                          <a:spcPts val="25"/>
                        </a:spcAft>
                      </a:pPr>
                      <a:r>
                        <a:rPr lang="es-CO" sz="1100" dirty="0">
                          <a:effectLst/>
                        </a:rPr>
                        <a:t>Eje</a:t>
                      </a:r>
                      <a:endParaRPr lang="es-CO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55" marR="11955" marT="0" marB="0" anchor="ctr"/>
                </a:tc>
                <a:tc gridSpan="2">
                  <a:txBody>
                    <a:bodyPr/>
                    <a:lstStyle/>
                    <a:p>
                      <a:pPr marL="637540" marR="3175" indent="-6350" algn="ctr">
                        <a:lnSpc>
                          <a:spcPct val="103000"/>
                        </a:lnSpc>
                        <a:spcAft>
                          <a:spcPts val="25"/>
                        </a:spcAft>
                      </a:pPr>
                      <a:r>
                        <a:rPr lang="es-CO" sz="1100">
                          <a:effectLst/>
                        </a:rPr>
                        <a:t>Agenda Regulatoria Indicativa 2021</a:t>
                      </a:r>
                      <a:endParaRPr lang="es-CO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55" marR="11955" marT="0" marB="0" anchor="ctr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6588" marR="3175" indent="-636588" algn="ctr">
                        <a:lnSpc>
                          <a:spcPct val="103000"/>
                        </a:lnSpc>
                        <a:spcAft>
                          <a:spcPts val="25"/>
                        </a:spcAft>
                      </a:pPr>
                      <a:r>
                        <a:rPr lang="es-CO" sz="1100" dirty="0">
                          <a:effectLst/>
                        </a:rPr>
                        <a:t>SEM I</a:t>
                      </a:r>
                      <a:endParaRPr lang="es-CO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55" marR="11955" marT="0" marB="0" anchor="ctr"/>
                </a:tc>
                <a:tc>
                  <a:txBody>
                    <a:bodyPr/>
                    <a:lstStyle/>
                    <a:p>
                      <a:pPr marL="636588" marR="3175" indent="-636588" algn="ctr">
                        <a:lnSpc>
                          <a:spcPct val="103000"/>
                        </a:lnSpc>
                        <a:spcAft>
                          <a:spcPts val="25"/>
                        </a:spcAft>
                      </a:pPr>
                      <a:r>
                        <a:rPr lang="es-CO" sz="1100" dirty="0">
                          <a:effectLst/>
                        </a:rPr>
                        <a:t>SEM II</a:t>
                      </a:r>
                      <a:endParaRPr lang="es-CO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55" marR="11955" marT="0" marB="0" anchor="ctr"/>
                </a:tc>
                <a:extLst>
                  <a:ext uri="{0D108BD9-81ED-4DB2-BD59-A6C34878D82A}">
                    <a16:rowId xmlns:a16="http://schemas.microsoft.com/office/drawing/2014/main" val="349948297"/>
                  </a:ext>
                </a:extLst>
              </a:tr>
              <a:tr h="638022">
                <a:tc rowSpan="4">
                  <a:txBody>
                    <a:bodyPr/>
                    <a:lstStyle/>
                    <a:p>
                      <a:pPr marL="0" marR="3175" indent="0" algn="ctr">
                        <a:lnSpc>
                          <a:spcPct val="103000"/>
                        </a:lnSpc>
                        <a:spcAft>
                          <a:spcPts val="25"/>
                        </a:spcAft>
                      </a:pPr>
                      <a:r>
                        <a:rPr lang="es-CO" sz="1100" dirty="0" err="1">
                          <a:effectLst/>
                        </a:rPr>
                        <a:t>Tranversales</a:t>
                      </a:r>
                      <a:endParaRPr lang="es-CO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55" marR="11955" marT="0" marB="0" anchor="ctr"/>
                </a:tc>
                <a:tc rowSpan="4">
                  <a:txBody>
                    <a:bodyPr/>
                    <a:lstStyle/>
                    <a:p>
                      <a:pPr marL="636588" marR="3175" indent="-622300" algn="ctr">
                        <a:lnSpc>
                          <a:spcPct val="103000"/>
                        </a:lnSpc>
                        <a:spcAft>
                          <a:spcPts val="25"/>
                        </a:spcAft>
                      </a:pPr>
                      <a:r>
                        <a:rPr lang="es-CO" sz="1100" dirty="0">
                          <a:effectLst/>
                        </a:rPr>
                        <a:t>3</a:t>
                      </a:r>
                      <a:endParaRPr lang="es-CO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55" marR="11955" marT="0" marB="0" anchor="ctr"/>
                </a:tc>
                <a:tc>
                  <a:txBody>
                    <a:bodyPr/>
                    <a:lstStyle/>
                    <a:p>
                      <a:pPr marL="0" marR="3175" indent="0" algn="l">
                        <a:lnSpc>
                          <a:spcPct val="103000"/>
                        </a:lnSpc>
                        <a:spcAft>
                          <a:spcPts val="25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Desarrollar la compilación de las regulaciones de carácter general expedidas por la CRA, de acuerdo con lo establecido en el Decreto 1077 de 2015</a:t>
                      </a:r>
                      <a:endParaRPr lang="es-CO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636588" marR="3175" indent="-636588" algn="ctr">
                        <a:lnSpc>
                          <a:spcPct val="103000"/>
                        </a:lnSpc>
                        <a:spcAft>
                          <a:spcPts val="25"/>
                        </a:spcAft>
                      </a:pPr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R. Definitiva</a:t>
                      </a:r>
                      <a:endParaRPr lang="es-CO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637540" marR="3175" indent="-6350" algn="ctr">
                        <a:lnSpc>
                          <a:spcPct val="103000"/>
                        </a:lnSpc>
                        <a:spcAft>
                          <a:spcPts val="25"/>
                        </a:spcAft>
                      </a:pPr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s-CO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388502715"/>
                  </a:ext>
                </a:extLst>
              </a:tr>
              <a:tr h="49051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3175" indent="0" algn="just">
                        <a:lnSpc>
                          <a:spcPct val="103000"/>
                        </a:lnSpc>
                        <a:spcAft>
                          <a:spcPts val="25"/>
                        </a:spcAft>
                      </a:pPr>
                      <a:r>
                        <a:rPr lang="es-CO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Por la cual se aclara y se modifica un considerando de la Resolución CRA 943 de 2021 y se adoptan otras disposiciones de técnica normativa.</a:t>
                      </a:r>
                      <a:endParaRPr lang="es-CO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636588" marR="3175" lvl="0" indent="-636588" algn="ctr" defTabSz="914400" rtl="0" eaLnBrk="1" fontAlgn="auto" latinLnBrk="0" hangingPunct="1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25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R. Definitiva</a:t>
                      </a:r>
                      <a:endParaRPr lang="es-CO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636588" marR="3175" indent="-636588" algn="ctr">
                        <a:lnSpc>
                          <a:spcPct val="103000"/>
                        </a:lnSpc>
                        <a:spcAft>
                          <a:spcPts val="25"/>
                        </a:spcAft>
                      </a:pPr>
                      <a:endParaRPr lang="es-CO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725568467"/>
                  </a:ext>
                </a:extLst>
              </a:tr>
              <a:tr h="42599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3175" indent="0" algn="just">
                        <a:lnSpc>
                          <a:spcPct val="103000"/>
                        </a:lnSpc>
                        <a:spcAft>
                          <a:spcPts val="25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Por la cual se modifica el artículo 5 de la Resolución CRA 911 de 2020, modificado por el artículo 4 de la Resolución CRA 936 de 2020, los artículos 8 y 9 de la Resolución CRA 911 de 2020, modificados por los artículos 2 y 3 de la Resolución CRA 921 de 2020, el artículo 10 de la Resolución CRA 911 de 2020 y el artículo 12 de la Resolución CRA 911 de 2020, modificado por el artículo 5 de la Resolución CRA 936 de 2020. Levantamiento medidas COVID.</a:t>
                      </a:r>
                      <a:endParaRPr lang="es-CO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 rowSpan="2">
                  <a:txBody>
                    <a:bodyPr/>
                    <a:lstStyle/>
                    <a:p>
                      <a:pPr marL="637540" marR="3175" indent="-6350" algn="ctr">
                        <a:lnSpc>
                          <a:spcPct val="103000"/>
                        </a:lnSpc>
                        <a:spcAft>
                          <a:spcPts val="25"/>
                        </a:spcAft>
                      </a:pPr>
                      <a:r>
                        <a:rPr lang="es-CO" sz="11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s-CO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636588" marR="3175" indent="-636588" algn="ctr">
                        <a:lnSpc>
                          <a:spcPct val="103000"/>
                        </a:lnSpc>
                        <a:spcAft>
                          <a:spcPts val="25"/>
                        </a:spcAft>
                      </a:pPr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P. de Resolución</a:t>
                      </a:r>
                      <a:endParaRPr lang="es-CO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51033708"/>
                  </a:ext>
                </a:extLst>
              </a:tr>
              <a:tr h="42599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6588" marR="3175" lvl="0" indent="-636588" algn="ctr" defTabSz="914400" rtl="0" eaLnBrk="1" fontAlgn="auto" latinLnBrk="0" hangingPunct="1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25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R. Definitiva</a:t>
                      </a:r>
                      <a:endParaRPr lang="es-CO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1373291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69312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F21560A5-BEF8-4E79-B0D5-5034530B224B}"/>
              </a:ext>
            </a:extLst>
          </p:cNvPr>
          <p:cNvSpPr txBox="1"/>
          <p:nvPr/>
        </p:nvSpPr>
        <p:spPr>
          <a:xfrm>
            <a:off x="3030279" y="382772"/>
            <a:ext cx="83997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dirty="0">
                <a:solidFill>
                  <a:schemeClr val="accent1">
                    <a:lumMod val="50000"/>
                  </a:schemeClr>
                </a:solidFill>
              </a:rPr>
              <a:t>AVANCE  PEQ 2021</a:t>
            </a:r>
          </a:p>
        </p:txBody>
      </p:sp>
      <p:sp>
        <p:nvSpPr>
          <p:cNvPr id="13" name="Flecha: a la derecha 12">
            <a:extLst>
              <a:ext uri="{FF2B5EF4-FFF2-40B4-BE49-F238E27FC236}">
                <a16:creationId xmlns:a16="http://schemas.microsoft.com/office/drawing/2014/main" id="{941368EF-0339-4268-88EA-3A8ACBC61B0D}"/>
              </a:ext>
            </a:extLst>
          </p:cNvPr>
          <p:cNvSpPr/>
          <p:nvPr/>
        </p:nvSpPr>
        <p:spPr>
          <a:xfrm>
            <a:off x="5038057" y="2636874"/>
            <a:ext cx="2672315" cy="2477386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ECCAB940-9F95-4A3E-BAE2-8F860B9B52B9}"/>
              </a:ext>
            </a:extLst>
          </p:cNvPr>
          <p:cNvSpPr/>
          <p:nvPr/>
        </p:nvSpPr>
        <p:spPr>
          <a:xfrm>
            <a:off x="7710372" y="1786269"/>
            <a:ext cx="3257108" cy="37958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6C633B19-7237-4A14-833C-307DE4DFB5CC}"/>
              </a:ext>
            </a:extLst>
          </p:cNvPr>
          <p:cNvSpPr txBox="1"/>
          <p:nvPr/>
        </p:nvSpPr>
        <p:spPr>
          <a:xfrm>
            <a:off x="8086057" y="1847005"/>
            <a:ext cx="270598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solidFill>
                  <a:schemeClr val="bg1"/>
                </a:solidFill>
              </a:rPr>
              <a:t>Número de productos programados año 2021:   </a:t>
            </a:r>
          </a:p>
          <a:p>
            <a:r>
              <a:rPr lang="es-CO" dirty="0">
                <a:solidFill>
                  <a:schemeClr val="bg1"/>
                </a:solidFill>
              </a:rPr>
              <a:t>             </a:t>
            </a:r>
            <a:r>
              <a:rPr lang="es-CO" sz="2400" dirty="0">
                <a:solidFill>
                  <a:schemeClr val="bg1"/>
                </a:solidFill>
              </a:rPr>
              <a:t>15</a:t>
            </a:r>
          </a:p>
          <a:p>
            <a:endParaRPr lang="es-CO" dirty="0"/>
          </a:p>
          <a:p>
            <a:endParaRPr lang="es-CO" dirty="0"/>
          </a:p>
          <a:p>
            <a:endParaRPr lang="es-CO" dirty="0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4EBA7A97-A4E1-4D82-82B8-84BEEC13DE46}"/>
              </a:ext>
            </a:extLst>
          </p:cNvPr>
          <p:cNvSpPr txBox="1"/>
          <p:nvPr/>
        </p:nvSpPr>
        <p:spPr>
          <a:xfrm>
            <a:off x="8094922" y="3149493"/>
            <a:ext cx="270598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solidFill>
                  <a:schemeClr val="bg1"/>
                </a:solidFill>
              </a:rPr>
              <a:t>Número de productos ejecutados a Junio 30 de 2021:</a:t>
            </a:r>
          </a:p>
          <a:p>
            <a:r>
              <a:rPr lang="es-CO" dirty="0">
                <a:solidFill>
                  <a:schemeClr val="bg1"/>
                </a:solidFill>
              </a:rPr>
              <a:t>              </a:t>
            </a:r>
            <a:r>
              <a:rPr lang="es-CO" sz="2400" dirty="0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1778F4F4-1555-4036-BEDB-6284FE71285B}"/>
              </a:ext>
            </a:extLst>
          </p:cNvPr>
          <p:cNvSpPr txBox="1"/>
          <p:nvPr/>
        </p:nvSpPr>
        <p:spPr>
          <a:xfrm>
            <a:off x="7836191" y="4652595"/>
            <a:ext cx="30763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dirty="0">
                <a:solidFill>
                  <a:schemeClr val="bg1"/>
                </a:solidFill>
              </a:rPr>
              <a:t>Avance:      100 %</a:t>
            </a:r>
          </a:p>
        </p:txBody>
      </p:sp>
      <p:sp>
        <p:nvSpPr>
          <p:cNvPr id="18" name="Rectángulo: esquinas redondeadas 17">
            <a:extLst>
              <a:ext uri="{FF2B5EF4-FFF2-40B4-BE49-F238E27FC236}">
                <a16:creationId xmlns:a16="http://schemas.microsoft.com/office/drawing/2014/main" id="{D8395F96-ACB3-4074-9E02-53E9BDF19114}"/>
              </a:ext>
            </a:extLst>
          </p:cNvPr>
          <p:cNvSpPr/>
          <p:nvPr/>
        </p:nvSpPr>
        <p:spPr>
          <a:xfrm>
            <a:off x="1628556" y="1690578"/>
            <a:ext cx="3409501" cy="42104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BA6B1D23-ACF1-4EA7-8FCA-62F2D97D185D}"/>
              </a:ext>
            </a:extLst>
          </p:cNvPr>
          <p:cNvSpPr txBox="1"/>
          <p:nvPr/>
        </p:nvSpPr>
        <p:spPr>
          <a:xfrm>
            <a:off x="1224520" y="1847005"/>
            <a:ext cx="3200398" cy="6635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68705" indent="-6350" algn="ctr">
              <a:lnSpc>
                <a:spcPct val="107000"/>
              </a:lnSpc>
              <a:spcAft>
                <a:spcPts val="800"/>
              </a:spcAft>
            </a:pPr>
            <a:r>
              <a:rPr lang="es-CO" sz="18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OBJETIVO ESTRATÉGICO  1</a:t>
            </a:r>
            <a:endParaRPr lang="es-CO" sz="1800" dirty="0">
              <a:solidFill>
                <a:srgbClr val="FFFFFF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8E41A543-1400-4671-B009-864845E3E41B}"/>
              </a:ext>
            </a:extLst>
          </p:cNvPr>
          <p:cNvSpPr txBox="1"/>
          <p:nvPr/>
        </p:nvSpPr>
        <p:spPr>
          <a:xfrm>
            <a:off x="1780949" y="2680706"/>
            <a:ext cx="301965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Desarrollar un modelo regulatorio efectivo e innovador con enfoque diferencial para que los prestadores ofrezcan servicios de acueducto, alcantarillado y aseo – AAA con calidad que transforme las condiciones de vida la población.</a:t>
            </a:r>
          </a:p>
        </p:txBody>
      </p:sp>
    </p:spTree>
    <p:extLst>
      <p:ext uri="{BB962C8B-B14F-4D97-AF65-F5344CB8AC3E}">
        <p14:creationId xmlns:p14="http://schemas.microsoft.com/office/powerpoint/2010/main" val="468505963"/>
      </p:ext>
    </p:extLst>
  </p:cSld>
  <p:clrMapOvr>
    <a:masterClrMapping/>
  </p:clrMapOvr>
</p:sld>
</file>

<file path=ppt/theme/theme1.xml><?xml version="1.0" encoding="utf-8"?>
<a:theme xmlns:a="http://schemas.openxmlformats.org/drawingml/2006/main" name="2_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6E0F052F7D8D049BB205D4AAC80D1CC" ma:contentTypeVersion="13" ma:contentTypeDescription="Crear nuevo documento." ma:contentTypeScope="" ma:versionID="ea2397797ef0079a4e12c2a54b9f4c31">
  <xsd:schema xmlns:xsd="http://www.w3.org/2001/XMLSchema" xmlns:xs="http://www.w3.org/2001/XMLSchema" xmlns:p="http://schemas.microsoft.com/office/2006/metadata/properties" xmlns:ns2="0c3ff982-b687-4eb5-9a04-fd6efaf5d504" xmlns:ns3="ae0c3cce-6c31-4f1f-b54e-e7c442e692b0" targetNamespace="http://schemas.microsoft.com/office/2006/metadata/properties" ma:root="true" ma:fieldsID="bad33e82118e759d490ae291a54ca7e5" ns2:_="" ns3:_="">
    <xsd:import namespace="0c3ff982-b687-4eb5-9a04-fd6efaf5d504"/>
    <xsd:import namespace="ae0c3cce-6c31-4f1f-b54e-e7c442e692b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3ff982-b687-4eb5-9a04-fd6efaf5d5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0c3cce-6c31-4f1f-b54e-e7c442e692b0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0DE35B7-5460-4F99-A4BB-9842F250D9F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A36652A-A693-4E1A-A9CC-2329E68561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c3ff982-b687-4eb5-9a04-fd6efaf5d504"/>
    <ds:schemaRef ds:uri="ae0c3cce-6c31-4f1f-b54e-e7c442e692b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BC8E57D-38A6-4086-A312-B4B3B52F652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725</TotalTime>
  <Words>1349</Words>
  <Application>Microsoft Office PowerPoint</Application>
  <PresentationFormat>Panorámica</PresentationFormat>
  <Paragraphs>170</Paragraphs>
  <Slides>12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Verdana</vt:lpstr>
      <vt:lpstr>Wingdings</vt:lpstr>
      <vt:lpstr>2_Tema de Office</vt:lpstr>
      <vt:lpstr>1_Tema de Office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GESTIÓN REGULATORIA –PEQ 2020-2024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Luis Alonso Pinzón Barbosa</dc:creator>
  <cp:lastModifiedBy>Fernando Castillo Delgado</cp:lastModifiedBy>
  <cp:revision>24</cp:revision>
  <dcterms:created xsi:type="dcterms:W3CDTF">2021-07-24T22:00:25Z</dcterms:created>
  <dcterms:modified xsi:type="dcterms:W3CDTF">2022-01-31T20:52:04Z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0x010100B6E0F052F7D8D049BB205D4AAC80D1CC</vt:lpwstr>
  </property>
</Properties>
</file>