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3" r:id="rId6"/>
    <p:sldId id="264" r:id="rId7"/>
    <p:sldId id="265" r:id="rId8"/>
    <p:sldId id="267" r:id="rId9"/>
    <p:sldId id="272" r:id="rId10"/>
    <p:sldId id="310" r:id="rId11"/>
    <p:sldId id="270" r:id="rId12"/>
    <p:sldId id="282" r:id="rId13"/>
    <p:sldId id="283" r:id="rId14"/>
    <p:sldId id="284" r:id="rId15"/>
    <p:sldId id="285" r:id="rId16"/>
    <p:sldId id="331" r:id="rId17"/>
    <p:sldId id="332" r:id="rId18"/>
    <p:sldId id="316" r:id="rId19"/>
    <p:sldId id="286" r:id="rId20"/>
    <p:sldId id="290" r:id="rId21"/>
    <p:sldId id="333" r:id="rId22"/>
    <p:sldId id="293" r:id="rId23"/>
    <p:sldId id="323" r:id="rId24"/>
    <p:sldId id="335" r:id="rId25"/>
    <p:sldId id="292" r:id="rId26"/>
    <p:sldId id="334" r:id="rId27"/>
    <p:sldId id="336" r:id="rId28"/>
    <p:sldId id="337" r:id="rId29"/>
    <p:sldId id="338" r:id="rId30"/>
    <p:sldId id="341" r:id="rId31"/>
    <p:sldId id="342" r:id="rId32"/>
    <p:sldId id="343" r:id="rId33"/>
    <p:sldId id="269" r:id="rId34"/>
    <p:sldId id="268" r:id="rId35"/>
    <p:sldId id="326" r:id="rId36"/>
    <p:sldId id="327" r:id="rId37"/>
    <p:sldId id="276" r:id="rId38"/>
    <p:sldId id="328" r:id="rId39"/>
    <p:sldId id="278" r:id="rId40"/>
    <p:sldId id="298" r:id="rId41"/>
    <p:sldId id="329" r:id="rId42"/>
    <p:sldId id="330" r:id="rId43"/>
    <p:sldId id="261"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8000"/>
    <a:srgbClr val="CCFFCC"/>
    <a:srgbClr val="9900CC"/>
    <a:srgbClr val="66FF66"/>
    <a:srgbClr val="CC99FF"/>
    <a:srgbClr val="99CCFF"/>
    <a:srgbClr val="FF5050"/>
    <a:srgbClr val="99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29" autoAdjust="0"/>
    <p:restoredTop sz="94660"/>
  </p:normalViewPr>
  <p:slideViewPr>
    <p:cSldViewPr snapToGrid="0" showGuides="1">
      <p:cViewPr varScale="1">
        <p:scale>
          <a:sx n="86" d="100"/>
          <a:sy n="86" d="100"/>
        </p:scale>
        <p:origin x="9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sideWall>
    <c:back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backWall>
    <c:plotArea>
      <c:layout/>
      <c:bar3DChart>
        <c:barDir val="col"/>
        <c:grouping val="clustered"/>
        <c:varyColors val="0"/>
        <c:ser>
          <c:idx val="0"/>
          <c:order val="0"/>
          <c:tx>
            <c:strRef>
              <c:f>Hoja1!$B$1</c:f>
              <c:strCache>
                <c:ptCount val="1"/>
                <c:pt idx="0">
                  <c:v>UNIVERSO</c:v>
                </c:pt>
              </c:strCache>
            </c:strRef>
          </c:tx>
          <c:spPr>
            <a:solidFill>
              <a:srgbClr val="3399FF"/>
            </a:solidFill>
            <a:ln w="6350" cap="flat" cmpd="sng" algn="ctr">
              <a:solidFill>
                <a:schemeClr val="accent4"/>
              </a:solidFill>
              <a:prstDash val="solid"/>
              <a:miter lim="800000"/>
            </a:ln>
            <a:effectLst/>
            <a:sp3d contourW="6350">
              <a:contourClr>
                <a:schemeClr val="accent4"/>
              </a:contourClr>
            </a:sp3d>
          </c:spPr>
          <c:invertIfNegative val="0"/>
          <c:dPt>
            <c:idx val="1"/>
            <c:invertIfNegative val="0"/>
            <c:bubble3D val="0"/>
            <c:spPr>
              <a:solidFill>
                <a:srgbClr val="FF66CC"/>
              </a:solidFill>
              <a:ln w="6350" cap="flat" cmpd="sng" algn="ctr">
                <a:solidFill>
                  <a:schemeClr val="accent4"/>
                </a:solidFill>
                <a:prstDash val="solid"/>
                <a:miter lim="800000"/>
              </a:ln>
              <a:effectLst/>
              <a:sp3d contourW="6350">
                <a:contourClr>
                  <a:schemeClr val="accent4"/>
                </a:contourClr>
              </a:sp3d>
            </c:spPr>
            <c:extLst>
              <c:ext xmlns:c16="http://schemas.microsoft.com/office/drawing/2014/chart" uri="{C3380CC4-5D6E-409C-BE32-E72D297353CC}">
                <c16:uniqueId val="{00000001-770B-40AA-8DE4-00E0DFE9D298}"/>
              </c:ext>
            </c:extLst>
          </c:dPt>
          <c:dLbls>
            <c:dLbl>
              <c:idx val="0"/>
              <c:layout>
                <c:manualLayout>
                  <c:x val="3.0129339084477998E-3"/>
                  <c:y val="7.54231117794270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0B-40AA-8DE4-00E0DFE9D298}"/>
                </c:ext>
              </c:extLst>
            </c:dLbl>
            <c:dLbl>
              <c:idx val="1"/>
              <c:layout>
                <c:manualLayout>
                  <c:x val="2.1090537359134999E-2"/>
                  <c:y val="6.03384894235418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0B-40AA-8DE4-00E0DFE9D29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1E03C3"/>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Hoja1!$A$2:$A$3</c:f>
              <c:strCache>
                <c:ptCount val="2"/>
                <c:pt idx="0">
                  <c:v>PQRSD</c:v>
                </c:pt>
                <c:pt idx="1">
                  <c:v>PQRSD extemporáneas según Orfeo</c:v>
                </c:pt>
              </c:strCache>
            </c:strRef>
          </c:cat>
          <c:val>
            <c:numRef>
              <c:f>Hoja1!$B$2:$B$3</c:f>
              <c:numCache>
                <c:formatCode>General</c:formatCode>
                <c:ptCount val="2"/>
                <c:pt idx="0">
                  <c:v>805</c:v>
                </c:pt>
                <c:pt idx="1">
                  <c:v>81</c:v>
                </c:pt>
              </c:numCache>
            </c:numRef>
          </c:val>
          <c:extLst>
            <c:ext xmlns:c16="http://schemas.microsoft.com/office/drawing/2014/chart" uri="{C3380CC4-5D6E-409C-BE32-E72D297353CC}">
              <c16:uniqueId val="{00000003-770B-40AA-8DE4-00E0DFE9D298}"/>
            </c:ext>
          </c:extLst>
        </c:ser>
        <c:ser>
          <c:idx val="1"/>
          <c:order val="1"/>
          <c:tx>
            <c:strRef>
              <c:f>Hoja1!$C$1</c:f>
              <c:strCache>
                <c:ptCount val="1"/>
                <c:pt idx="0">
                  <c:v>EXCEPCIONES</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cat>
            <c:strRef>
              <c:f>Hoja1!$A$2:$A$3</c:f>
              <c:strCache>
                <c:ptCount val="2"/>
                <c:pt idx="0">
                  <c:v>PQRSD</c:v>
                </c:pt>
                <c:pt idx="1">
                  <c:v>PQRSD extemporáneas según Orfeo</c:v>
                </c:pt>
              </c:strCache>
            </c:strRef>
          </c:cat>
          <c:val>
            <c:numRef>
              <c:f>Hoja1!$C$2:$C$3</c:f>
              <c:numCache>
                <c:formatCode>General</c:formatCode>
                <c:ptCount val="2"/>
              </c:numCache>
            </c:numRef>
          </c:val>
          <c:extLst>
            <c:ext xmlns:c16="http://schemas.microsoft.com/office/drawing/2014/chart" uri="{C3380CC4-5D6E-409C-BE32-E72D297353CC}">
              <c16:uniqueId val="{00000004-770B-40AA-8DE4-00E0DFE9D298}"/>
            </c:ext>
          </c:extLst>
        </c:ser>
        <c:dLbls>
          <c:showLegendKey val="0"/>
          <c:showVal val="0"/>
          <c:showCatName val="0"/>
          <c:showSerName val="0"/>
          <c:showPercent val="0"/>
          <c:showBubbleSize val="0"/>
        </c:dLbls>
        <c:gapWidth val="65"/>
        <c:shape val="box"/>
        <c:axId val="-2108077632"/>
        <c:axId val="-2087565808"/>
        <c:axId val="0"/>
      </c:bar3DChart>
      <c:catAx>
        <c:axId val="-21080776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rgbClr val="002060"/>
                </a:solidFill>
                <a:latin typeface="+mn-lt"/>
                <a:ea typeface="+mn-ea"/>
                <a:cs typeface="+mn-cs"/>
              </a:defRPr>
            </a:pPr>
            <a:endParaRPr lang="es-ES"/>
          </a:p>
        </c:txPr>
        <c:crossAx val="-2087565808"/>
        <c:crosses val="autoZero"/>
        <c:auto val="1"/>
        <c:lblAlgn val="ctr"/>
        <c:lblOffset val="100"/>
        <c:noMultiLvlLbl val="0"/>
      </c:catAx>
      <c:valAx>
        <c:axId val="-20875658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108077632"/>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sideWall>
    <c:back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backWall>
    <c:plotArea>
      <c:layout>
        <c:manualLayout>
          <c:layoutTarget val="inner"/>
          <c:xMode val="edge"/>
          <c:yMode val="edge"/>
          <c:x val="5.64807211388548E-2"/>
          <c:y val="3.5470504988373099E-2"/>
          <c:w val="0.92977020904429997"/>
          <c:h val="0.74305216370695804"/>
        </c:manualLayout>
      </c:layout>
      <c:bar3DChart>
        <c:barDir val="col"/>
        <c:grouping val="clustered"/>
        <c:varyColors val="0"/>
        <c:ser>
          <c:idx val="0"/>
          <c:order val="0"/>
          <c:tx>
            <c:strRef>
              <c:f>Hoja1!$B$1</c:f>
              <c:strCache>
                <c:ptCount val="1"/>
                <c:pt idx="0">
                  <c:v>UNIVERSO</c:v>
                </c:pt>
              </c:strCache>
            </c:strRef>
          </c:tx>
          <c:spPr>
            <a:solidFill>
              <a:srgbClr val="CCFFFF"/>
            </a:solidFill>
            <a:ln>
              <a:noFill/>
            </a:ln>
            <a:effectLst/>
            <a:sp3d/>
          </c:spPr>
          <c:invertIfNegative val="0"/>
          <c:dLbls>
            <c:dLbl>
              <c:idx val="0"/>
              <c:layout>
                <c:manualLayout>
                  <c:x val="-3.1554794154660701E-3"/>
                  <c:y val="8.93605962215243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DD-4352-84D2-B7087A71FC0E}"/>
                </c:ext>
              </c:extLst>
            </c:dLbl>
            <c:dLbl>
              <c:idx val="1"/>
              <c:layout>
                <c:manualLayout>
                  <c:x val="1.5214358329045999E-3"/>
                  <c:y val="2.2576257643096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31-4C4E-A0E8-D71EF2BB8EC5}"/>
                </c:ext>
              </c:extLst>
            </c:dLbl>
            <c:dLbl>
              <c:idx val="2"/>
              <c:layout>
                <c:manualLayout>
                  <c:x val="0"/>
                  <c:y val="7.7830196709069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71-4730-A46F-10F6FF7C175C}"/>
                </c:ext>
              </c:extLst>
            </c:dLbl>
            <c:dLbl>
              <c:idx val="3"/>
              <c:layout>
                <c:manualLayout>
                  <c:x val="-7.6071791645232799E-3"/>
                  <c:y val="8.5743588272116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75-4990-9145-74D2A469185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1E03C3"/>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Respuestas extemporáneas                              1%</c:v>
                </c:pt>
                <c:pt idx="1">
                  <c:v>Traslados extemporáneos                                        21%</c:v>
                </c:pt>
                <c:pt idx="2">
                  <c:v>No se evidenció respuesta                                                             0.2%</c:v>
                </c:pt>
                <c:pt idx="3">
                  <c:v>Fundamento jurídico inadecuado                                0.4%</c:v>
                </c:pt>
              </c:strCache>
            </c:strRef>
          </c:cat>
          <c:val>
            <c:numRef>
              <c:f>Hoja1!$B$2:$B$5</c:f>
              <c:numCache>
                <c:formatCode>General</c:formatCode>
                <c:ptCount val="4"/>
                <c:pt idx="0">
                  <c:v>805</c:v>
                </c:pt>
                <c:pt idx="1">
                  <c:v>29</c:v>
                </c:pt>
                <c:pt idx="2">
                  <c:v>805</c:v>
                </c:pt>
                <c:pt idx="3">
                  <c:v>805</c:v>
                </c:pt>
              </c:numCache>
            </c:numRef>
          </c:val>
          <c:extLst>
            <c:ext xmlns:c16="http://schemas.microsoft.com/office/drawing/2014/chart" uri="{C3380CC4-5D6E-409C-BE32-E72D297353CC}">
              <c16:uniqueId val="{00000000-99A9-469C-9359-D16C9CBED976}"/>
            </c:ext>
          </c:extLst>
        </c:ser>
        <c:ser>
          <c:idx val="1"/>
          <c:order val="1"/>
          <c:tx>
            <c:strRef>
              <c:f>Hoja1!$C$1</c:f>
              <c:strCache>
                <c:ptCount val="1"/>
                <c:pt idx="0">
                  <c:v>EXCEPCIONES </c:v>
                </c:pt>
              </c:strCache>
            </c:strRef>
          </c:tx>
          <c:spPr>
            <a:solidFill>
              <a:srgbClr val="0066FF"/>
            </a:solidFill>
            <a:ln>
              <a:noFill/>
            </a:ln>
            <a:effectLst/>
            <a:sp3d/>
          </c:spPr>
          <c:invertIfNegative val="0"/>
          <c:dLbls>
            <c:dLbl>
              <c:idx val="0"/>
              <c:layout>
                <c:manualLayout>
                  <c:x val="1.10441865697229E-2"/>
                  <c:y val="-2.9677535327561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DD-4352-84D2-B7087A71FC0E}"/>
                </c:ext>
              </c:extLst>
            </c:dLbl>
            <c:dLbl>
              <c:idx val="1"/>
              <c:layout>
                <c:manualLayout>
                  <c:x val="6.3109637541273397E-3"/>
                  <c:y val="-2.4724703795356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DDD-4352-84D2-B7087A71FC0E}"/>
                </c:ext>
              </c:extLst>
            </c:dLbl>
            <c:dLbl>
              <c:idx val="2"/>
              <c:layout>
                <c:manualLayout>
                  <c:x val="-4.5643074987139704E-3"/>
                  <c:y val="-5.09102555365694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275-4990-9145-74D2A4691852}"/>
                </c:ext>
              </c:extLst>
            </c:dLbl>
            <c:dLbl>
              <c:idx val="3"/>
              <c:layout>
                <c:manualLayout>
                  <c:x val="3.04287166580931E-3"/>
                  <c:y val="-5.89487169370803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275-4990-9145-74D2A469185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Respuestas extemporáneas                              1%</c:v>
                </c:pt>
                <c:pt idx="1">
                  <c:v>Traslados extemporáneos                                        21%</c:v>
                </c:pt>
                <c:pt idx="2">
                  <c:v>No se evidenció respuesta                                                             0.2%</c:v>
                </c:pt>
                <c:pt idx="3">
                  <c:v>Fundamento jurídico inadecuado                                0.4%</c:v>
                </c:pt>
              </c:strCache>
            </c:strRef>
          </c:cat>
          <c:val>
            <c:numRef>
              <c:f>Hoja1!$C$2:$C$5</c:f>
              <c:numCache>
                <c:formatCode>General</c:formatCode>
                <c:ptCount val="4"/>
                <c:pt idx="0">
                  <c:v>8</c:v>
                </c:pt>
                <c:pt idx="1">
                  <c:v>6</c:v>
                </c:pt>
                <c:pt idx="2">
                  <c:v>2</c:v>
                </c:pt>
                <c:pt idx="3">
                  <c:v>3</c:v>
                </c:pt>
              </c:numCache>
            </c:numRef>
          </c:val>
          <c:extLst>
            <c:ext xmlns:c16="http://schemas.microsoft.com/office/drawing/2014/chart" uri="{C3380CC4-5D6E-409C-BE32-E72D297353CC}">
              <c16:uniqueId val="{00000001-99A9-469C-9359-D16C9CBED976}"/>
            </c:ext>
          </c:extLst>
        </c:ser>
        <c:dLbls>
          <c:showLegendKey val="0"/>
          <c:showVal val="0"/>
          <c:showCatName val="0"/>
          <c:showSerName val="0"/>
          <c:showPercent val="0"/>
          <c:showBubbleSize val="0"/>
        </c:dLbls>
        <c:gapWidth val="150"/>
        <c:shape val="box"/>
        <c:axId val="-2084530880"/>
        <c:axId val="-2084534304"/>
        <c:axId val="0"/>
      </c:bar3DChart>
      <c:catAx>
        <c:axId val="-20845308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s-ES"/>
          </a:p>
        </c:txPr>
        <c:crossAx val="-2084534304"/>
        <c:crosses val="autoZero"/>
        <c:auto val="1"/>
        <c:lblAlgn val="ctr"/>
        <c:lblOffset val="100"/>
        <c:noMultiLvlLbl val="0"/>
      </c:catAx>
      <c:valAx>
        <c:axId val="-208453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crossAx val="-2084530880"/>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legend>
      <c:legendPos val="r"/>
      <c:layout>
        <c:manualLayout>
          <c:xMode val="edge"/>
          <c:yMode val="edge"/>
          <c:x val="0.19867364338837901"/>
          <c:y val="0.112394147071774"/>
          <c:w val="0.37978468201090998"/>
          <c:h val="0.117978684649248"/>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sideWall>
    <c:back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5.5903400356441202E-2"/>
          <c:y val="3.9329421212680203E-2"/>
          <c:w val="0.93143204316248396"/>
          <c:h val="0.80224554752365895"/>
        </c:manualLayout>
      </c:layout>
      <c:bar3DChart>
        <c:barDir val="col"/>
        <c:grouping val="clustered"/>
        <c:varyColors val="0"/>
        <c:ser>
          <c:idx val="0"/>
          <c:order val="0"/>
          <c:tx>
            <c:strRef>
              <c:f>Hoja1!$B$1</c:f>
              <c:strCache>
                <c:ptCount val="1"/>
                <c:pt idx="0">
                  <c:v>Universo 2° semestre 2020</c:v>
                </c:pt>
              </c:strCache>
            </c:strRef>
          </c:tx>
          <c:spPr>
            <a:solidFill>
              <a:srgbClr val="66FFCC"/>
            </a:solidFill>
            <a:ln>
              <a:noFill/>
            </a:ln>
            <a:effectLst/>
            <a:sp3d/>
          </c:spPr>
          <c:invertIfNegative val="0"/>
          <c:dPt>
            <c:idx val="0"/>
            <c:invertIfNegative val="0"/>
            <c:bubble3D val="0"/>
            <c:spPr>
              <a:solidFill>
                <a:srgbClr val="66FFCC"/>
              </a:solidFill>
              <a:ln>
                <a:noFill/>
              </a:ln>
              <a:effectLst/>
              <a:sp3d/>
            </c:spPr>
            <c:extLst>
              <c:ext xmlns:c16="http://schemas.microsoft.com/office/drawing/2014/chart" uri="{C3380CC4-5D6E-409C-BE32-E72D297353CC}">
                <c16:uniqueId val="{00000003-79E6-4691-A80F-41E5C1F2351D}"/>
              </c:ext>
            </c:extLst>
          </c:dPt>
          <c:dPt>
            <c:idx val="1"/>
            <c:invertIfNegative val="0"/>
            <c:bubble3D val="0"/>
            <c:spPr>
              <a:solidFill>
                <a:srgbClr val="66FFCC"/>
              </a:solidFill>
              <a:ln>
                <a:noFill/>
              </a:ln>
              <a:effectLst/>
              <a:sp3d/>
            </c:spPr>
            <c:extLst>
              <c:ext xmlns:c16="http://schemas.microsoft.com/office/drawing/2014/chart" uri="{C3380CC4-5D6E-409C-BE32-E72D297353CC}">
                <c16:uniqueId val="{00000004-79E6-4691-A80F-41E5C1F2351D}"/>
              </c:ext>
            </c:extLst>
          </c:dPt>
          <c:dLbls>
            <c:dLbl>
              <c:idx val="0"/>
              <c:layout>
                <c:manualLayout>
                  <c:x val="1.5616127549578701E-3"/>
                  <c:y val="7.67089060600286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E6-4691-A80F-41E5C1F2351D}"/>
                </c:ext>
              </c:extLst>
            </c:dLbl>
            <c:dLbl>
              <c:idx val="1"/>
              <c:layout>
                <c:manualLayout>
                  <c:x val="0"/>
                  <c:y val="1.2784817676671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2%-1%</c:v>
                </c:pt>
                <c:pt idx="1">
                  <c:v>Traslados extemporáneos                                   10%-21%</c:v>
                </c:pt>
              </c:strCache>
            </c:strRef>
          </c:cat>
          <c:val>
            <c:numRef>
              <c:f>Hoja1!$B$2:$B$3</c:f>
              <c:numCache>
                <c:formatCode>General</c:formatCode>
                <c:ptCount val="2"/>
                <c:pt idx="0">
                  <c:v>795</c:v>
                </c:pt>
                <c:pt idx="1">
                  <c:v>41</c:v>
                </c:pt>
              </c:numCache>
            </c:numRef>
          </c:val>
          <c:extLst>
            <c:ext xmlns:c16="http://schemas.microsoft.com/office/drawing/2014/chart" uri="{C3380CC4-5D6E-409C-BE32-E72D297353CC}">
              <c16:uniqueId val="{00000000-79E6-4691-A80F-41E5C1F2351D}"/>
            </c:ext>
          </c:extLst>
        </c:ser>
        <c:ser>
          <c:idx val="1"/>
          <c:order val="1"/>
          <c:tx>
            <c:strRef>
              <c:f>Hoja1!$C$1</c:f>
              <c:strCache>
                <c:ptCount val="1"/>
                <c:pt idx="0">
                  <c:v>Excepciones 2° semestre 2020</c:v>
                </c:pt>
              </c:strCache>
            </c:strRef>
          </c:tx>
          <c:spPr>
            <a:solidFill>
              <a:srgbClr val="FFCC00"/>
            </a:solidFill>
            <a:ln>
              <a:noFill/>
            </a:ln>
            <a:effectLst/>
            <a:sp3d/>
          </c:spPr>
          <c:invertIfNegative val="0"/>
          <c:dLbls>
            <c:dLbl>
              <c:idx val="1"/>
              <c:layout>
                <c:manualLayout>
                  <c:x val="9.36967652974726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2%-1%</c:v>
                </c:pt>
                <c:pt idx="1">
                  <c:v>Traslados extemporáneos                                   10%-21%</c:v>
                </c:pt>
              </c:strCache>
            </c:strRef>
          </c:cat>
          <c:val>
            <c:numRef>
              <c:f>Hoja1!$C$2:$C$3</c:f>
              <c:numCache>
                <c:formatCode>General</c:formatCode>
                <c:ptCount val="2"/>
                <c:pt idx="0">
                  <c:v>14</c:v>
                </c:pt>
                <c:pt idx="1">
                  <c:v>4</c:v>
                </c:pt>
              </c:numCache>
            </c:numRef>
          </c:val>
          <c:extLst>
            <c:ext xmlns:c16="http://schemas.microsoft.com/office/drawing/2014/chart" uri="{C3380CC4-5D6E-409C-BE32-E72D297353CC}">
              <c16:uniqueId val="{00000001-79E6-4691-A80F-41E5C1F2351D}"/>
            </c:ext>
          </c:extLst>
        </c:ser>
        <c:ser>
          <c:idx val="2"/>
          <c:order val="2"/>
          <c:tx>
            <c:strRef>
              <c:f>Hoja1!$D$1</c:f>
              <c:strCache>
                <c:ptCount val="1"/>
                <c:pt idx="0">
                  <c:v>Universo 1° semestre 2021</c:v>
                </c:pt>
              </c:strCache>
            </c:strRef>
          </c:tx>
          <c:spPr>
            <a:solidFill>
              <a:srgbClr val="FF3300"/>
            </a:solidFill>
            <a:ln>
              <a:noFill/>
            </a:ln>
            <a:effectLst/>
            <a:sp3d/>
          </c:spPr>
          <c:invertIfNegative val="0"/>
          <c:dLbls>
            <c:dLbl>
              <c:idx val="0"/>
              <c:layout>
                <c:manualLayout>
                  <c:x val="0"/>
                  <c:y val="8.31013148983645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9E6-4691-A80F-41E5C1F2351D}"/>
                </c:ext>
              </c:extLst>
            </c:dLbl>
            <c:dLbl>
              <c:idx val="1"/>
              <c:layout>
                <c:manualLayout>
                  <c:x val="1.2232415902140701E-2"/>
                  <c:y val="-2.24128540365087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86-4B75-88AA-FE6DA833D83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2%-1%</c:v>
                </c:pt>
                <c:pt idx="1">
                  <c:v>Traslados extemporáneos                                   10%-21%</c:v>
                </c:pt>
              </c:strCache>
            </c:strRef>
          </c:cat>
          <c:val>
            <c:numRef>
              <c:f>Hoja1!$D$2:$D$3</c:f>
              <c:numCache>
                <c:formatCode>General</c:formatCode>
                <c:ptCount val="2"/>
                <c:pt idx="0">
                  <c:v>805</c:v>
                </c:pt>
                <c:pt idx="1">
                  <c:v>29</c:v>
                </c:pt>
              </c:numCache>
            </c:numRef>
          </c:val>
          <c:extLst>
            <c:ext xmlns:c16="http://schemas.microsoft.com/office/drawing/2014/chart" uri="{C3380CC4-5D6E-409C-BE32-E72D297353CC}">
              <c16:uniqueId val="{00000008-79E6-4691-A80F-41E5C1F2351D}"/>
            </c:ext>
          </c:extLst>
        </c:ser>
        <c:ser>
          <c:idx val="3"/>
          <c:order val="3"/>
          <c:tx>
            <c:strRef>
              <c:f>Hoja1!$E$1</c:f>
              <c:strCache>
                <c:ptCount val="1"/>
                <c:pt idx="0">
                  <c:v>Excepciones 1° semestre 2021</c:v>
                </c:pt>
              </c:strCache>
            </c:strRef>
          </c:tx>
          <c:spPr>
            <a:solidFill>
              <a:srgbClr val="CC00CC"/>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1E03C3"/>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Respuestas extemporáneas                             2%-1%</c:v>
                </c:pt>
                <c:pt idx="1">
                  <c:v>Traslados extemporáneos                                   10%-21%</c:v>
                </c:pt>
              </c:strCache>
            </c:strRef>
          </c:cat>
          <c:val>
            <c:numRef>
              <c:f>Hoja1!$E$2:$E$3</c:f>
              <c:numCache>
                <c:formatCode>General</c:formatCode>
                <c:ptCount val="2"/>
                <c:pt idx="0">
                  <c:v>8</c:v>
                </c:pt>
                <c:pt idx="1">
                  <c:v>6</c:v>
                </c:pt>
              </c:numCache>
            </c:numRef>
          </c:val>
          <c:extLst>
            <c:ext xmlns:c16="http://schemas.microsoft.com/office/drawing/2014/chart" uri="{C3380CC4-5D6E-409C-BE32-E72D297353CC}">
              <c16:uniqueId val="{00000009-79E6-4691-A80F-41E5C1F2351D}"/>
            </c:ext>
          </c:extLst>
        </c:ser>
        <c:dLbls>
          <c:showLegendKey val="0"/>
          <c:showVal val="0"/>
          <c:showCatName val="0"/>
          <c:showSerName val="0"/>
          <c:showPercent val="0"/>
          <c:showBubbleSize val="0"/>
        </c:dLbls>
        <c:gapWidth val="150"/>
        <c:shape val="box"/>
        <c:axId val="-2086557888"/>
        <c:axId val="-2086561232"/>
        <c:axId val="0"/>
      </c:bar3DChart>
      <c:catAx>
        <c:axId val="-20865578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s-ES"/>
          </a:p>
        </c:txPr>
        <c:crossAx val="-2086561232"/>
        <c:crosses val="autoZero"/>
        <c:auto val="1"/>
        <c:lblAlgn val="ctr"/>
        <c:lblOffset val="100"/>
        <c:noMultiLvlLbl val="0"/>
      </c:catAx>
      <c:valAx>
        <c:axId val="-208656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6557888"/>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legend>
      <c:legendPos val="r"/>
      <c:layout>
        <c:manualLayout>
          <c:xMode val="edge"/>
          <c:yMode val="edge"/>
          <c:x val="0.54093693563533896"/>
          <c:y val="3.0388353937107201E-2"/>
          <c:w val="0.43661441402393503"/>
          <c:h val="0.48536201293430897"/>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sideWall>
    <c:back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backWall>
    <c:plotArea>
      <c:layout>
        <c:manualLayout>
          <c:layoutTarget val="inner"/>
          <c:xMode val="edge"/>
          <c:yMode val="edge"/>
          <c:x val="5.2845240675190801E-2"/>
          <c:y val="2.3939619418267302E-2"/>
          <c:w val="0.94213537527992497"/>
          <c:h val="0.88054729922627994"/>
        </c:manualLayout>
      </c:layout>
      <c:bar3DChart>
        <c:barDir val="col"/>
        <c:grouping val="clustered"/>
        <c:varyColors val="0"/>
        <c:ser>
          <c:idx val="0"/>
          <c:order val="0"/>
          <c:tx>
            <c:strRef>
              <c:f>Hoja1!$B$1</c:f>
              <c:strCache>
                <c:ptCount val="1"/>
                <c:pt idx="0">
                  <c:v>Universo 2° semestre 2020</c:v>
                </c:pt>
              </c:strCache>
            </c:strRef>
          </c:tx>
          <c:spPr>
            <a:solidFill>
              <a:srgbClr val="CC66FF"/>
            </a:solidFill>
            <a:ln>
              <a:noFill/>
            </a:ln>
            <a:effectLst/>
            <a:sp3d/>
          </c:spPr>
          <c:invertIfNegative val="0"/>
          <c:dPt>
            <c:idx val="0"/>
            <c:invertIfNegative val="0"/>
            <c:bubble3D val="0"/>
            <c:spPr>
              <a:solidFill>
                <a:srgbClr val="CC66FF"/>
              </a:solidFill>
              <a:ln>
                <a:noFill/>
              </a:ln>
              <a:effectLst/>
              <a:sp3d/>
            </c:spPr>
            <c:extLst>
              <c:ext xmlns:c16="http://schemas.microsoft.com/office/drawing/2014/chart" uri="{C3380CC4-5D6E-409C-BE32-E72D297353CC}">
                <c16:uniqueId val="{00000003-79E6-4691-A80F-41E5C1F2351D}"/>
              </c:ext>
            </c:extLst>
          </c:dPt>
          <c:dPt>
            <c:idx val="1"/>
            <c:invertIfNegative val="0"/>
            <c:bubble3D val="0"/>
            <c:spPr>
              <a:solidFill>
                <a:srgbClr val="CC66FF"/>
              </a:solidFill>
              <a:ln>
                <a:noFill/>
              </a:ln>
              <a:effectLst/>
              <a:sp3d/>
            </c:spPr>
            <c:extLst>
              <c:ext xmlns:c16="http://schemas.microsoft.com/office/drawing/2014/chart" uri="{C3380CC4-5D6E-409C-BE32-E72D297353CC}">
                <c16:uniqueId val="{00000004-79E6-4691-A80F-41E5C1F2351D}"/>
              </c:ext>
            </c:extLst>
          </c:dPt>
          <c:dLbls>
            <c:dLbl>
              <c:idx val="0"/>
              <c:layout>
                <c:manualLayout>
                  <c:x val="1.5616127549578701E-3"/>
                  <c:y val="7.67089060600286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E6-4691-A80F-41E5C1F2351D}"/>
                </c:ext>
              </c:extLst>
            </c:dLbl>
            <c:dLbl>
              <c:idx val="1"/>
              <c:layout>
                <c:manualLayout>
                  <c:x val="-6.1162079510703399E-3"/>
                  <c:y val="8.94707527888358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       No se evidenció respuesta                     0.4%-0.2%        </c:v>
                </c:pt>
                <c:pt idx="1">
                  <c:v>Fundamento jurídico inadecuado                                    1%-0.4%</c:v>
                </c:pt>
              </c:strCache>
            </c:strRef>
          </c:cat>
          <c:val>
            <c:numRef>
              <c:f>Hoja1!$B$2:$B$3</c:f>
              <c:numCache>
                <c:formatCode>General</c:formatCode>
                <c:ptCount val="2"/>
                <c:pt idx="0">
                  <c:v>795</c:v>
                </c:pt>
                <c:pt idx="1">
                  <c:v>795</c:v>
                </c:pt>
              </c:numCache>
            </c:numRef>
          </c:val>
          <c:extLst>
            <c:ext xmlns:c16="http://schemas.microsoft.com/office/drawing/2014/chart" uri="{C3380CC4-5D6E-409C-BE32-E72D297353CC}">
              <c16:uniqueId val="{00000000-79E6-4691-A80F-41E5C1F2351D}"/>
            </c:ext>
          </c:extLst>
        </c:ser>
        <c:ser>
          <c:idx val="1"/>
          <c:order val="1"/>
          <c:tx>
            <c:strRef>
              <c:f>Hoja1!$C$1</c:f>
              <c:strCache>
                <c:ptCount val="1"/>
                <c:pt idx="0">
                  <c:v>Excepciones 2° semestre 2020</c:v>
                </c:pt>
              </c:strCache>
            </c:strRef>
          </c:tx>
          <c:spPr>
            <a:solidFill>
              <a:srgbClr val="CCECFF"/>
            </a:solidFill>
            <a:ln>
              <a:noFill/>
            </a:ln>
            <a:effectLst/>
            <a:sp3d/>
          </c:spPr>
          <c:invertIfNegative val="0"/>
          <c:dLbls>
            <c:dLbl>
              <c:idx val="1"/>
              <c:layout>
                <c:manualLayout>
                  <c:x val="9.36967652974726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E6-4691-A80F-41E5C1F2351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1E03C3"/>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       No se evidenció respuesta                     0.4%-0.2%        </c:v>
                </c:pt>
                <c:pt idx="1">
                  <c:v>Fundamento jurídico inadecuado                                    1%-0.4%</c:v>
                </c:pt>
              </c:strCache>
            </c:strRef>
          </c:cat>
          <c:val>
            <c:numRef>
              <c:f>Hoja1!$C$2:$C$3</c:f>
              <c:numCache>
                <c:formatCode>General</c:formatCode>
                <c:ptCount val="2"/>
                <c:pt idx="0">
                  <c:v>3</c:v>
                </c:pt>
                <c:pt idx="1">
                  <c:v>6</c:v>
                </c:pt>
              </c:numCache>
            </c:numRef>
          </c:val>
          <c:extLst>
            <c:ext xmlns:c16="http://schemas.microsoft.com/office/drawing/2014/chart" uri="{C3380CC4-5D6E-409C-BE32-E72D297353CC}">
              <c16:uniqueId val="{00000001-79E6-4691-A80F-41E5C1F2351D}"/>
            </c:ext>
          </c:extLst>
        </c:ser>
        <c:ser>
          <c:idx val="2"/>
          <c:order val="2"/>
          <c:tx>
            <c:strRef>
              <c:f>Hoja1!$D$1</c:f>
              <c:strCache>
                <c:ptCount val="1"/>
                <c:pt idx="0">
                  <c:v>Universo 1° semestre 2021</c:v>
                </c:pt>
              </c:strCache>
            </c:strRef>
          </c:tx>
          <c:spPr>
            <a:solidFill>
              <a:srgbClr val="00FFFF"/>
            </a:solidFill>
            <a:ln>
              <a:noFill/>
            </a:ln>
            <a:effectLst/>
            <a:sp3d/>
          </c:spPr>
          <c:invertIfNegative val="0"/>
          <c:dLbls>
            <c:dLbl>
              <c:idx val="0"/>
              <c:layout>
                <c:manualLayout>
                  <c:x val="0"/>
                  <c:y val="8.31013148983645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9E6-4691-A80F-41E5C1F2351D}"/>
                </c:ext>
              </c:extLst>
            </c:dLbl>
            <c:dLbl>
              <c:idx val="1"/>
              <c:layout>
                <c:manualLayout>
                  <c:x val="1.52905198776758E-3"/>
                  <c:y val="7.88127213328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86-4B75-88AA-FE6DA833D83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       No se evidenció respuesta                     0.4%-0.2%        </c:v>
                </c:pt>
                <c:pt idx="1">
                  <c:v>Fundamento jurídico inadecuado                                    1%-0.4%</c:v>
                </c:pt>
              </c:strCache>
            </c:strRef>
          </c:cat>
          <c:val>
            <c:numRef>
              <c:f>Hoja1!$D$2:$D$3</c:f>
              <c:numCache>
                <c:formatCode>General</c:formatCode>
                <c:ptCount val="2"/>
                <c:pt idx="0">
                  <c:v>805</c:v>
                </c:pt>
                <c:pt idx="1">
                  <c:v>805</c:v>
                </c:pt>
              </c:numCache>
            </c:numRef>
          </c:val>
          <c:extLst>
            <c:ext xmlns:c16="http://schemas.microsoft.com/office/drawing/2014/chart" uri="{C3380CC4-5D6E-409C-BE32-E72D297353CC}">
              <c16:uniqueId val="{00000008-79E6-4691-A80F-41E5C1F2351D}"/>
            </c:ext>
          </c:extLst>
        </c:ser>
        <c:ser>
          <c:idx val="3"/>
          <c:order val="3"/>
          <c:tx>
            <c:strRef>
              <c:f>Hoja1!$E$1</c:f>
              <c:strCache>
                <c:ptCount val="1"/>
                <c:pt idx="0">
                  <c:v>Excepciones 1° semestre 2021</c:v>
                </c:pt>
              </c:strCache>
            </c:strRef>
          </c:tx>
          <c:spPr>
            <a:solidFill>
              <a:srgbClr val="00FF0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1E03C3"/>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       No se evidenció respuesta                     0.4%-0.2%        </c:v>
                </c:pt>
                <c:pt idx="1">
                  <c:v>Fundamento jurídico inadecuado                                    1%-0.4%</c:v>
                </c:pt>
              </c:strCache>
            </c:strRef>
          </c:cat>
          <c:val>
            <c:numRef>
              <c:f>Hoja1!$E$2:$E$3</c:f>
              <c:numCache>
                <c:formatCode>General</c:formatCode>
                <c:ptCount val="2"/>
                <c:pt idx="0">
                  <c:v>2</c:v>
                </c:pt>
                <c:pt idx="1">
                  <c:v>3</c:v>
                </c:pt>
              </c:numCache>
            </c:numRef>
          </c:val>
          <c:extLst>
            <c:ext xmlns:c16="http://schemas.microsoft.com/office/drawing/2014/chart" uri="{C3380CC4-5D6E-409C-BE32-E72D297353CC}">
              <c16:uniqueId val="{00000009-79E6-4691-A80F-41E5C1F2351D}"/>
            </c:ext>
          </c:extLst>
        </c:ser>
        <c:dLbls>
          <c:showLegendKey val="0"/>
          <c:showVal val="0"/>
          <c:showCatName val="0"/>
          <c:showSerName val="0"/>
          <c:showPercent val="0"/>
          <c:showBubbleSize val="0"/>
        </c:dLbls>
        <c:gapWidth val="150"/>
        <c:shape val="box"/>
        <c:axId val="-2085675536"/>
        <c:axId val="-2085671808"/>
        <c:axId val="0"/>
      </c:bar3DChart>
      <c:catAx>
        <c:axId val="-20856755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s-ES"/>
          </a:p>
        </c:txPr>
        <c:crossAx val="-2085671808"/>
        <c:crosses val="autoZero"/>
        <c:auto val="1"/>
        <c:lblAlgn val="ctr"/>
        <c:lblOffset val="100"/>
        <c:noMultiLvlLbl val="0"/>
      </c:catAx>
      <c:valAx>
        <c:axId val="-2085671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5675536"/>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legend>
      <c:legendPos val="r"/>
      <c:layout>
        <c:manualLayout>
          <c:xMode val="edge"/>
          <c:yMode val="edge"/>
          <c:x val="7.0352043150569504E-2"/>
          <c:y val="4.58256466142931E-2"/>
          <c:w val="0.85778251342435397"/>
          <c:h val="8.5445882841117607E-2"/>
        </c:manualLayout>
      </c:layout>
      <c:overlay val="0"/>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sideWall>
    <c:back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6.4329789837617099E-2"/>
          <c:y val="3.9021045200815903E-2"/>
          <c:w val="0.92461124866295896"/>
          <c:h val="0.81818480833024798"/>
        </c:manualLayout>
      </c:layout>
      <c:bar3DChart>
        <c:barDir val="col"/>
        <c:grouping val="clustered"/>
        <c:varyColors val="0"/>
        <c:ser>
          <c:idx val="0"/>
          <c:order val="0"/>
          <c:tx>
            <c:strRef>
              <c:f>Hoja1!$B$1</c:f>
              <c:strCache>
                <c:ptCount val="1"/>
                <c:pt idx="0">
                  <c:v>UNIVERSO</c:v>
                </c:pt>
              </c:strCache>
            </c:strRef>
          </c:tx>
          <c:spPr>
            <a:solidFill>
              <a:srgbClr val="FFFF66"/>
            </a:solidFill>
            <a:ln>
              <a:noFill/>
            </a:ln>
            <a:effectLst/>
            <a:sp3d/>
          </c:spPr>
          <c:invertIfNegative val="0"/>
          <c:dPt>
            <c:idx val="0"/>
            <c:invertIfNegative val="0"/>
            <c:bubble3D val="0"/>
            <c:spPr>
              <a:solidFill>
                <a:srgbClr val="FFFF66"/>
              </a:solidFill>
              <a:ln>
                <a:noFill/>
              </a:ln>
              <a:effectLst/>
              <a:sp3d/>
            </c:spPr>
            <c:extLst>
              <c:ext xmlns:c16="http://schemas.microsoft.com/office/drawing/2014/chart" uri="{C3380CC4-5D6E-409C-BE32-E72D297353CC}">
                <c16:uniqueId val="{00000003-0F2B-4A3D-81A2-9E0DBFE8CC2D}"/>
              </c:ext>
            </c:extLst>
          </c:dPt>
          <c:dPt>
            <c:idx val="1"/>
            <c:invertIfNegative val="0"/>
            <c:bubble3D val="0"/>
            <c:spPr>
              <a:solidFill>
                <a:srgbClr val="FFFF66"/>
              </a:solidFill>
              <a:ln>
                <a:noFill/>
              </a:ln>
              <a:effectLst/>
              <a:sp3d/>
            </c:spPr>
            <c:extLst>
              <c:ext xmlns:c16="http://schemas.microsoft.com/office/drawing/2014/chart" uri="{C3380CC4-5D6E-409C-BE32-E72D297353CC}">
                <c16:uniqueId val="{00000004-0F2B-4A3D-81A2-9E0DBFE8CC2D}"/>
              </c:ext>
            </c:extLst>
          </c:dPt>
          <c:dLbls>
            <c:dLbl>
              <c:idx val="0"/>
              <c:layout>
                <c:manualLayout>
                  <c:x val="-3.1554794154660701E-3"/>
                  <c:y val="5.9374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2B-4A3D-81A2-9E0DBFE8CC2D}"/>
                </c:ext>
              </c:extLst>
            </c:dLbl>
            <c:dLbl>
              <c:idx val="1"/>
              <c:layout>
                <c:manualLayout>
                  <c:x val="-1.1569957532905601E-16"/>
                  <c:y val="7.8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2B-4A3D-81A2-9E0DBFE8CC2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Segundo Semestre 2020          2%</c:v>
                </c:pt>
                <c:pt idx="1">
                  <c:v>Primer semestre 2021           1%</c:v>
                </c:pt>
              </c:strCache>
            </c:strRef>
          </c:cat>
          <c:val>
            <c:numRef>
              <c:f>Hoja1!$B$2:$B$3</c:f>
              <c:numCache>
                <c:formatCode>General</c:formatCode>
                <c:ptCount val="2"/>
                <c:pt idx="0">
                  <c:v>795</c:v>
                </c:pt>
                <c:pt idx="1">
                  <c:v>805</c:v>
                </c:pt>
              </c:numCache>
            </c:numRef>
          </c:val>
          <c:extLst>
            <c:ext xmlns:c16="http://schemas.microsoft.com/office/drawing/2014/chart" uri="{C3380CC4-5D6E-409C-BE32-E72D297353CC}">
              <c16:uniqueId val="{00000000-0F2B-4A3D-81A2-9E0DBFE8CC2D}"/>
            </c:ext>
          </c:extLst>
        </c:ser>
        <c:ser>
          <c:idx val="1"/>
          <c:order val="1"/>
          <c:tx>
            <c:strRef>
              <c:f>Hoja1!$C$1</c:f>
              <c:strCache>
                <c:ptCount val="1"/>
                <c:pt idx="0">
                  <c:v>EXCEPCIONES</c:v>
                </c:pt>
              </c:strCache>
            </c:strRef>
          </c:tx>
          <c:spPr>
            <a:solidFill>
              <a:srgbClr val="FF505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Segundo Semestre 2020          2%</c:v>
                </c:pt>
                <c:pt idx="1">
                  <c:v>Primer semestre 2021           1%</c:v>
                </c:pt>
              </c:strCache>
            </c:strRef>
          </c:cat>
          <c:val>
            <c:numRef>
              <c:f>Hoja1!$C$2:$C$3</c:f>
              <c:numCache>
                <c:formatCode>General</c:formatCode>
                <c:ptCount val="2"/>
                <c:pt idx="0">
                  <c:v>14</c:v>
                </c:pt>
                <c:pt idx="1">
                  <c:v>8</c:v>
                </c:pt>
              </c:numCache>
            </c:numRef>
          </c:val>
          <c:extLst>
            <c:ext xmlns:c16="http://schemas.microsoft.com/office/drawing/2014/chart" uri="{C3380CC4-5D6E-409C-BE32-E72D297353CC}">
              <c16:uniqueId val="{00000001-0F2B-4A3D-81A2-9E0DBFE8CC2D}"/>
            </c:ext>
          </c:extLst>
        </c:ser>
        <c:dLbls>
          <c:showLegendKey val="0"/>
          <c:showVal val="0"/>
          <c:showCatName val="0"/>
          <c:showSerName val="0"/>
          <c:showPercent val="0"/>
          <c:showBubbleSize val="0"/>
        </c:dLbls>
        <c:gapWidth val="150"/>
        <c:shape val="box"/>
        <c:axId val="-2082924464"/>
        <c:axId val="-2082921104"/>
        <c:axId val="0"/>
      </c:bar3DChart>
      <c:catAx>
        <c:axId val="-20829244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2921104"/>
        <c:crosses val="autoZero"/>
        <c:auto val="1"/>
        <c:lblAlgn val="ctr"/>
        <c:lblOffset val="100"/>
        <c:noMultiLvlLbl val="0"/>
      </c:catAx>
      <c:valAx>
        <c:axId val="-208292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2924464"/>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1E03C3"/>
                </a:solidFill>
                <a:latin typeface="+mn-lt"/>
                <a:ea typeface="+mn-ea"/>
                <a:cs typeface="+mn-cs"/>
              </a:defRPr>
            </a:pPr>
            <a:endParaRPr lang="es-ES"/>
          </a:p>
        </c:txPr>
      </c:legendEntry>
      <c:legendEntry>
        <c:idx val="1"/>
        <c:txPr>
          <a:bodyPr rot="0" spcFirstLastPara="1" vertOverflow="ellipsis" vert="horz" wrap="square" anchor="ctr" anchorCtr="1"/>
          <a:lstStyle/>
          <a:p>
            <a:pPr>
              <a:defRPr sz="1197" b="1" i="0" u="none" strike="noStrike" kern="1200" baseline="0">
                <a:solidFill>
                  <a:srgbClr val="1E03C3"/>
                </a:solidFill>
                <a:latin typeface="+mn-lt"/>
                <a:ea typeface="+mn-ea"/>
                <a:cs typeface="+mn-cs"/>
              </a:defRPr>
            </a:pPr>
            <a:endParaRPr lang="es-ES"/>
          </a:p>
        </c:txPr>
      </c:legendEntry>
      <c:layout>
        <c:manualLayout>
          <c:xMode val="edge"/>
          <c:yMode val="edge"/>
          <c:x val="0.76016878087928497"/>
          <c:y val="0.193293010459993"/>
          <c:w val="0.19565450730418901"/>
          <c:h val="0.2619498704296510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Columna1</c:v>
                </c:pt>
              </c:strCache>
            </c:strRef>
          </c:tx>
          <c:spPr>
            <a:solidFill>
              <a:srgbClr val="99CCFF"/>
            </a:solidFill>
          </c:spPr>
          <c:dPt>
            <c:idx val="0"/>
            <c:bubble3D val="0"/>
            <c:explosion val="1"/>
            <c:spPr>
              <a:solidFill>
                <a:srgbClr val="99CCFF"/>
              </a:solidFill>
              <a:ln w="19050">
                <a:solidFill>
                  <a:schemeClr val="lt1"/>
                </a:solidFill>
              </a:ln>
              <a:effectLst/>
            </c:spPr>
            <c:extLst>
              <c:ext xmlns:c16="http://schemas.microsoft.com/office/drawing/2014/chart" uri="{C3380CC4-5D6E-409C-BE32-E72D297353CC}">
                <c16:uniqueId val="{00000001-20B5-4E34-8CBF-C490155636D5}"/>
              </c:ext>
            </c:extLst>
          </c:dPt>
          <c:dPt>
            <c:idx val="1"/>
            <c:bubble3D val="0"/>
            <c:spPr>
              <a:solidFill>
                <a:srgbClr val="66FF66"/>
              </a:solidFill>
              <a:ln w="19050">
                <a:solidFill>
                  <a:schemeClr val="lt1"/>
                </a:solidFill>
              </a:ln>
              <a:effectLst/>
            </c:spPr>
            <c:extLst>
              <c:ext xmlns:c16="http://schemas.microsoft.com/office/drawing/2014/chart" uri="{C3380CC4-5D6E-409C-BE32-E72D297353CC}">
                <c16:uniqueId val="{00000002-20B5-4E34-8CBF-C490155636D5}"/>
              </c:ext>
            </c:extLst>
          </c:dPt>
          <c:dPt>
            <c:idx val="2"/>
            <c:bubble3D val="0"/>
            <c:spPr>
              <a:solidFill>
                <a:srgbClr val="CC99FF"/>
              </a:solidFill>
              <a:ln w="19050">
                <a:solidFill>
                  <a:schemeClr val="lt1"/>
                </a:solidFill>
              </a:ln>
              <a:effectLst/>
            </c:spPr>
            <c:extLst>
              <c:ext xmlns:c16="http://schemas.microsoft.com/office/drawing/2014/chart" uri="{C3380CC4-5D6E-409C-BE32-E72D297353CC}">
                <c16:uniqueId val="{00000003-20B5-4E34-8CBF-C490155636D5}"/>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B5-4E34-8CBF-C490155636D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0B5-4E34-8CBF-C490155636D5}"/>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B5-4E34-8CBF-C490155636D5}"/>
                </c:ext>
              </c:extLst>
            </c:dLbl>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showLegendKey val="0"/>
            <c:showVal val="0"/>
            <c:showCatName val="0"/>
            <c:showSerName val="0"/>
            <c:showPercent val="0"/>
            <c:showBubbleSize val="0"/>
            <c:extLst>
              <c:ext xmlns:c15="http://schemas.microsoft.com/office/drawing/2012/chart" uri="{CE6537A1-D6FC-4f65-9D91-7224C49458BB}"/>
            </c:extLst>
          </c:dLbls>
          <c:cat>
            <c:strRef>
              <c:f>Hoja1!$A$2:$A$4</c:f>
              <c:strCache>
                <c:ptCount val="3"/>
                <c:pt idx="0">
                  <c:v>Subdirección Administrativa y Financiera   (1/8)</c:v>
                </c:pt>
                <c:pt idx="1">
                  <c:v>Oficina Asesora Jurídica   (5/8)</c:v>
                </c:pt>
                <c:pt idx="2">
                  <c:v>Subdirección de Regulación   (2/8)</c:v>
                </c:pt>
              </c:strCache>
            </c:strRef>
          </c:cat>
          <c:val>
            <c:numRef>
              <c:f>Hoja1!$B$2:$B$4</c:f>
              <c:numCache>
                <c:formatCode>0%</c:formatCode>
                <c:ptCount val="3"/>
                <c:pt idx="0">
                  <c:v>0.13</c:v>
                </c:pt>
                <c:pt idx="1">
                  <c:v>0.62</c:v>
                </c:pt>
                <c:pt idx="2">
                  <c:v>0.25</c:v>
                </c:pt>
              </c:numCache>
            </c:numRef>
          </c:val>
          <c:extLst>
            <c:ext xmlns:c16="http://schemas.microsoft.com/office/drawing/2014/chart" uri="{C3380CC4-5D6E-409C-BE32-E72D297353CC}">
              <c16:uniqueId val="{00000000-20B5-4E34-8CBF-C490155636D5}"/>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1031546565929895"/>
          <c:y val="0.13321735903215901"/>
          <c:w val="0.37566942753448102"/>
          <c:h val="0.75429904068898102"/>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legend>
    <c:plotVisOnly val="1"/>
    <c:dispBlanksAs val="gap"/>
    <c:showDLblsOverMax val="0"/>
  </c:chart>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txPr>
    <a:bodyPr/>
    <a:lstStyle/>
    <a:p>
      <a:pPr>
        <a:defRPr>
          <a:solidFill>
            <a:schemeClr val="lt1"/>
          </a:solidFill>
          <a:latin typeface="+mn-lt"/>
          <a:ea typeface="+mn-ea"/>
          <a:cs typeface="+mn-cs"/>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sideWall>
    <c:backWall>
      <c:thickness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contourW="6350">
          <a:contourClr>
            <a:schemeClr val="accent6"/>
          </a:contourClr>
        </a:sp3d>
      </c:spPr>
    </c:backWall>
    <c:plotArea>
      <c:layout>
        <c:manualLayout>
          <c:layoutTarget val="inner"/>
          <c:xMode val="edge"/>
          <c:yMode val="edge"/>
          <c:x val="6.8296160190639402E-2"/>
          <c:y val="4.2328001968503899E-2"/>
          <c:w val="0.91533978969225105"/>
          <c:h val="0.78937877703715598"/>
        </c:manualLayout>
      </c:layout>
      <c:bar3DChart>
        <c:barDir val="col"/>
        <c:grouping val="clustered"/>
        <c:varyColors val="0"/>
        <c:ser>
          <c:idx val="0"/>
          <c:order val="0"/>
          <c:tx>
            <c:strRef>
              <c:f>Hoja1!$B$1</c:f>
              <c:strCache>
                <c:ptCount val="1"/>
                <c:pt idx="0">
                  <c:v>Segundo semestre 2020</c:v>
                </c:pt>
              </c:strCache>
            </c:strRef>
          </c:tx>
          <c:spPr>
            <a:solidFill>
              <a:srgbClr val="FF0066"/>
            </a:solidFill>
            <a:ln>
              <a:noFill/>
            </a:ln>
            <a:effectLst/>
            <a:sp3d/>
          </c:spPr>
          <c:invertIfNegative val="0"/>
          <c:dLbls>
            <c:dLbl>
              <c:idx val="0"/>
              <c:layout>
                <c:manualLayout>
                  <c:x val="0"/>
                  <c:y val="5.3124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BEF-416C-83DF-D81B8EF3DED7}"/>
                </c:ext>
              </c:extLst>
            </c:dLbl>
            <c:dLbl>
              <c:idx val="1"/>
              <c:layout>
                <c:manualLayout>
                  <c:x val="-1.5563101821778099E-3"/>
                  <c:y val="6.56249999999999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EF-416C-83DF-D81B8EF3DED7}"/>
                </c:ext>
              </c:extLst>
            </c:dLbl>
            <c:dLbl>
              <c:idx val="2"/>
              <c:layout>
                <c:manualLayout>
                  <c:x val="3.1126203643555002E-3"/>
                  <c:y val="7.4999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BEF-416C-83DF-D81B8EF3DED7}"/>
                </c:ext>
              </c:extLst>
            </c:dLbl>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Subdirección Administrativa y Financiera </c:v>
                </c:pt>
                <c:pt idx="1">
                  <c:v>Oficina Asesora Jurídica</c:v>
                </c:pt>
                <c:pt idx="2">
                  <c:v>Subdirección de Regulación </c:v>
                </c:pt>
              </c:strCache>
            </c:strRef>
          </c:cat>
          <c:val>
            <c:numRef>
              <c:f>Hoja1!$B$2:$B$4</c:f>
              <c:numCache>
                <c:formatCode>0%</c:formatCode>
                <c:ptCount val="3"/>
                <c:pt idx="0">
                  <c:v>0.36</c:v>
                </c:pt>
                <c:pt idx="1">
                  <c:v>0.36</c:v>
                </c:pt>
                <c:pt idx="2">
                  <c:v>0.28000000000000003</c:v>
                </c:pt>
              </c:numCache>
            </c:numRef>
          </c:val>
          <c:extLst>
            <c:ext xmlns:c16="http://schemas.microsoft.com/office/drawing/2014/chart" uri="{C3380CC4-5D6E-409C-BE32-E72D297353CC}">
              <c16:uniqueId val="{00000000-0BEF-416C-83DF-D81B8EF3DED7}"/>
            </c:ext>
          </c:extLst>
        </c:ser>
        <c:ser>
          <c:idx val="1"/>
          <c:order val="1"/>
          <c:tx>
            <c:strRef>
              <c:f>Hoja1!$C$1</c:f>
              <c:strCache>
                <c:ptCount val="1"/>
                <c:pt idx="0">
                  <c:v>Primer semestre 2021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1.5563101821777501E-3"/>
                  <c:y val="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EF-416C-83DF-D81B8EF3DED7}"/>
                </c:ext>
              </c:extLst>
            </c:dLbl>
            <c:dLbl>
              <c:idx val="1"/>
              <c:layout>
                <c:manualLayout>
                  <c:x val="0"/>
                  <c:y val="5.9374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BEF-416C-83DF-D81B8EF3DED7}"/>
                </c:ext>
              </c:extLst>
            </c:dLbl>
            <c:dLbl>
              <c:idx val="2"/>
              <c:layout>
                <c:manualLayout>
                  <c:x val="1.6956081834486999E-3"/>
                  <c:y val="7.66635900217654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BEF-416C-83DF-D81B8EF3DED7}"/>
                </c:ext>
              </c:extLst>
            </c:dLbl>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Subdirección Administrativa y Financiera </c:v>
                </c:pt>
                <c:pt idx="1">
                  <c:v>Oficina Asesora Jurídica</c:v>
                </c:pt>
                <c:pt idx="2">
                  <c:v>Subdirección de Regulación </c:v>
                </c:pt>
              </c:strCache>
            </c:strRef>
          </c:cat>
          <c:val>
            <c:numRef>
              <c:f>Hoja1!$C$2:$C$4</c:f>
              <c:numCache>
                <c:formatCode>0%</c:formatCode>
                <c:ptCount val="3"/>
                <c:pt idx="0">
                  <c:v>0.13</c:v>
                </c:pt>
                <c:pt idx="1">
                  <c:v>0.62</c:v>
                </c:pt>
                <c:pt idx="2">
                  <c:v>0.25</c:v>
                </c:pt>
              </c:numCache>
            </c:numRef>
          </c:val>
          <c:extLst>
            <c:ext xmlns:c16="http://schemas.microsoft.com/office/drawing/2014/chart" uri="{C3380CC4-5D6E-409C-BE32-E72D297353CC}">
              <c16:uniqueId val="{00000001-0BEF-416C-83DF-D81B8EF3DED7}"/>
            </c:ext>
          </c:extLst>
        </c:ser>
        <c:dLbls>
          <c:showLegendKey val="0"/>
          <c:showVal val="0"/>
          <c:showCatName val="0"/>
          <c:showSerName val="0"/>
          <c:showPercent val="0"/>
          <c:showBubbleSize val="0"/>
        </c:dLbls>
        <c:gapWidth val="150"/>
        <c:shape val="box"/>
        <c:axId val="-2082810720"/>
        <c:axId val="-2082807280"/>
        <c:axId val="0"/>
      </c:bar3DChart>
      <c:catAx>
        <c:axId val="-20828107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crossAx val="-2082807280"/>
        <c:crosses val="autoZero"/>
        <c:auto val="1"/>
        <c:lblAlgn val="ctr"/>
        <c:lblOffset val="100"/>
        <c:noMultiLvlLbl val="0"/>
      </c:catAx>
      <c:valAx>
        <c:axId val="-2082807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crossAx val="-2082810720"/>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legendEntry>
      <c:legendEntry>
        <c:idx val="1"/>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legendEntry>
      <c:layout>
        <c:manualLayout>
          <c:xMode val="edge"/>
          <c:yMode val="edge"/>
          <c:x val="0.21018621361871001"/>
          <c:y val="7.4459011591031896E-2"/>
          <c:w val="0.537727961146655"/>
          <c:h val="8.1024606299212598E-2"/>
        </c:manualLayout>
      </c:layout>
      <c:overlay val="0"/>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legend>
    <c:plotVisOnly val="1"/>
    <c:dispBlanksAs val="gap"/>
    <c:showDLblsOverMax val="0"/>
  </c:chart>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txPr>
    <a:bodyPr/>
    <a:lstStyle/>
    <a:p>
      <a:pPr>
        <a:defRPr>
          <a:solidFill>
            <a:schemeClr val="lt1"/>
          </a:solidFill>
          <a:latin typeface="+mn-lt"/>
          <a:ea typeface="+mn-ea"/>
          <a:cs typeface="+mn-cs"/>
        </a:defRPr>
      </a:pPr>
      <a:endParaRPr lang="es-E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sideWall>
    <c:back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backWall>
    <c:plotArea>
      <c:layout>
        <c:manualLayout>
          <c:layoutTarget val="inner"/>
          <c:xMode val="edge"/>
          <c:yMode val="edge"/>
          <c:x val="5.4154148147619902E-2"/>
          <c:y val="2.86783311252699E-2"/>
          <c:w val="0.94583121941790504"/>
          <c:h val="0.80702942118962195"/>
        </c:manualLayout>
      </c:layout>
      <c:bar3DChart>
        <c:barDir val="col"/>
        <c:grouping val="clustered"/>
        <c:varyColors val="0"/>
        <c:ser>
          <c:idx val="0"/>
          <c:order val="0"/>
          <c:tx>
            <c:strRef>
              <c:f>Hoja1!$B$1</c:f>
              <c:strCache>
                <c:ptCount val="1"/>
                <c:pt idx="0">
                  <c:v>UNIVERSO</c:v>
                </c:pt>
              </c:strCache>
            </c:strRef>
          </c:tx>
          <c:spPr>
            <a:solidFill>
              <a:srgbClr val="9900CC"/>
            </a:solidFill>
            <a:ln>
              <a:noFill/>
            </a:ln>
            <a:effectLst/>
            <a:sp3d/>
          </c:spPr>
          <c:invertIfNegative val="0"/>
          <c:dPt>
            <c:idx val="0"/>
            <c:invertIfNegative val="0"/>
            <c:bubble3D val="0"/>
            <c:spPr>
              <a:solidFill>
                <a:srgbClr val="9900CC"/>
              </a:solidFill>
              <a:ln>
                <a:noFill/>
              </a:ln>
              <a:effectLst/>
              <a:sp3d/>
            </c:spPr>
            <c:extLst>
              <c:ext xmlns:c16="http://schemas.microsoft.com/office/drawing/2014/chart" uri="{C3380CC4-5D6E-409C-BE32-E72D297353CC}">
                <c16:uniqueId val="{00000003-1A4C-4142-8777-148D6ACB742D}"/>
              </c:ext>
            </c:extLst>
          </c:dPt>
          <c:dPt>
            <c:idx val="1"/>
            <c:invertIfNegative val="0"/>
            <c:bubble3D val="0"/>
            <c:spPr>
              <a:solidFill>
                <a:srgbClr val="9900CC"/>
              </a:solidFill>
              <a:ln>
                <a:noFill/>
              </a:ln>
              <a:effectLst/>
              <a:sp3d/>
            </c:spPr>
            <c:extLst>
              <c:ext xmlns:c16="http://schemas.microsoft.com/office/drawing/2014/chart" uri="{C3380CC4-5D6E-409C-BE32-E72D297353CC}">
                <c16:uniqueId val="{00000004-1A4C-4142-8777-148D6ACB742D}"/>
              </c:ext>
            </c:extLst>
          </c:dPt>
          <c:dLbls>
            <c:dLbl>
              <c:idx val="0"/>
              <c:layout>
                <c:manualLayout>
                  <c:x val="-3.12322550991578E-3"/>
                  <c:y val="6.4209808860857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4C-4142-8777-148D6ACB742D}"/>
                </c:ext>
              </c:extLst>
            </c:dLbl>
            <c:dLbl>
              <c:idx val="1"/>
              <c:layout>
                <c:manualLayout>
                  <c:x val="-1.5616127549578701E-3"/>
                  <c:y val="8.2555468535388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A4C-4142-8777-148D6ACB742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Segundo semestre 2020                                          10%</c:v>
                </c:pt>
                <c:pt idx="1">
                  <c:v>Primer semestre 2021                                                   21%</c:v>
                </c:pt>
              </c:strCache>
            </c:strRef>
          </c:cat>
          <c:val>
            <c:numRef>
              <c:f>Hoja1!$B$2:$B$3</c:f>
              <c:numCache>
                <c:formatCode>General</c:formatCode>
                <c:ptCount val="2"/>
                <c:pt idx="0">
                  <c:v>41</c:v>
                </c:pt>
                <c:pt idx="1">
                  <c:v>29</c:v>
                </c:pt>
              </c:numCache>
            </c:numRef>
          </c:val>
          <c:extLst>
            <c:ext xmlns:c16="http://schemas.microsoft.com/office/drawing/2014/chart" uri="{C3380CC4-5D6E-409C-BE32-E72D297353CC}">
              <c16:uniqueId val="{00000000-1A4C-4142-8777-148D6ACB742D}"/>
            </c:ext>
          </c:extLst>
        </c:ser>
        <c:ser>
          <c:idx val="1"/>
          <c:order val="1"/>
          <c:tx>
            <c:strRef>
              <c:f>Hoja1!$C$1</c:f>
              <c:strCache>
                <c:ptCount val="1"/>
                <c:pt idx="0">
                  <c:v>EXCEPCIONES</c:v>
                </c:pt>
              </c:strCache>
            </c:strRef>
          </c:tx>
          <c:spPr>
            <a:solidFill>
              <a:srgbClr val="CCFFCC"/>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Segundo semestre 2020                                          10%</c:v>
                </c:pt>
                <c:pt idx="1">
                  <c:v>Primer semestre 2021                                                   21%</c:v>
                </c:pt>
              </c:strCache>
            </c:strRef>
          </c:cat>
          <c:val>
            <c:numRef>
              <c:f>Hoja1!$C$2:$C$3</c:f>
              <c:numCache>
                <c:formatCode>General</c:formatCode>
                <c:ptCount val="2"/>
                <c:pt idx="0">
                  <c:v>4</c:v>
                </c:pt>
                <c:pt idx="1">
                  <c:v>6</c:v>
                </c:pt>
              </c:numCache>
            </c:numRef>
          </c:val>
          <c:extLst>
            <c:ext xmlns:c16="http://schemas.microsoft.com/office/drawing/2014/chart" uri="{C3380CC4-5D6E-409C-BE32-E72D297353CC}">
              <c16:uniqueId val="{00000001-1A4C-4142-8777-148D6ACB742D}"/>
            </c:ext>
          </c:extLst>
        </c:ser>
        <c:dLbls>
          <c:showLegendKey val="0"/>
          <c:showVal val="0"/>
          <c:showCatName val="0"/>
          <c:showSerName val="0"/>
          <c:showPercent val="0"/>
          <c:showBubbleSize val="0"/>
        </c:dLbls>
        <c:gapWidth val="150"/>
        <c:shape val="box"/>
        <c:axId val="-2082697856"/>
        <c:axId val="-2082694496"/>
        <c:axId val="0"/>
      </c:bar3DChart>
      <c:catAx>
        <c:axId val="-20826978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2694496"/>
        <c:crosses val="autoZero"/>
        <c:auto val="1"/>
        <c:lblAlgn val="ctr"/>
        <c:lblOffset val="100"/>
        <c:noMultiLvlLbl val="0"/>
      </c:catAx>
      <c:valAx>
        <c:axId val="-2082694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2697856"/>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legend>
      <c:legendPos val="r"/>
      <c:layout>
        <c:manualLayout>
          <c:xMode val="edge"/>
          <c:yMode val="edge"/>
          <c:x val="0.608020566071098"/>
          <c:y val="6.7458338860705597E-2"/>
          <c:w val="0.318583634445882"/>
          <c:h val="0.103738205028878"/>
        </c:manualLayout>
      </c:layout>
      <c:overlay val="0"/>
      <c:spPr>
        <a:noFill/>
        <a:ln>
          <a:noFill/>
        </a:ln>
        <a:effectLst/>
      </c:spPr>
      <c:txPr>
        <a:bodyPr rot="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sideWall>
    <c:backWall>
      <c:thickness val="0"/>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sp3d/>
      </c:spPr>
    </c:backWall>
    <c:plotArea>
      <c:layout>
        <c:manualLayout>
          <c:layoutTarget val="inner"/>
          <c:xMode val="edge"/>
          <c:yMode val="edge"/>
          <c:x val="4.6267261918133198E-2"/>
          <c:y val="2.6703001968503899E-2"/>
          <c:w val="0.95373273808186698"/>
          <c:h val="0.82465132874015701"/>
        </c:manualLayout>
      </c:layout>
      <c:bar3DChart>
        <c:barDir val="col"/>
        <c:grouping val="clustered"/>
        <c:varyColors val="0"/>
        <c:ser>
          <c:idx val="0"/>
          <c:order val="0"/>
          <c:tx>
            <c:strRef>
              <c:f>Hoja1!$B$1</c:f>
              <c:strCache>
                <c:ptCount val="1"/>
                <c:pt idx="0">
                  <c:v>UNIVERSO</c:v>
                </c:pt>
              </c:strCache>
            </c:strRef>
          </c:tx>
          <c:spPr>
            <a:solidFill>
              <a:srgbClr val="008000"/>
            </a:solidFill>
            <a:ln>
              <a:noFill/>
            </a:ln>
            <a:effectLst/>
            <a:sp3d/>
          </c:spPr>
          <c:invertIfNegative val="0"/>
          <c:dPt>
            <c:idx val="0"/>
            <c:invertIfNegative val="0"/>
            <c:bubble3D val="0"/>
            <c:spPr>
              <a:solidFill>
                <a:srgbClr val="008000"/>
              </a:solidFill>
              <a:ln>
                <a:noFill/>
              </a:ln>
              <a:effectLst/>
              <a:sp3d/>
            </c:spPr>
            <c:extLst>
              <c:ext xmlns:c16="http://schemas.microsoft.com/office/drawing/2014/chart" uri="{C3380CC4-5D6E-409C-BE32-E72D297353CC}">
                <c16:uniqueId val="{00000003-D4A6-4E29-A0E4-7AA5E8E26EFD}"/>
              </c:ext>
            </c:extLst>
          </c:dPt>
          <c:dPt>
            <c:idx val="1"/>
            <c:invertIfNegative val="0"/>
            <c:bubble3D val="0"/>
            <c:spPr>
              <a:solidFill>
                <a:srgbClr val="008000"/>
              </a:solidFill>
              <a:ln>
                <a:noFill/>
              </a:ln>
              <a:effectLst/>
              <a:sp3d/>
            </c:spPr>
            <c:extLst>
              <c:ext xmlns:c16="http://schemas.microsoft.com/office/drawing/2014/chart" uri="{C3380CC4-5D6E-409C-BE32-E72D297353CC}">
                <c16:uniqueId val="{00000004-D4A6-4E29-A0E4-7AA5E8E26EFD}"/>
              </c:ext>
            </c:extLst>
          </c:dPt>
          <c:dLbls>
            <c:dLbl>
              <c:idx val="0"/>
              <c:layout>
                <c:manualLayout>
                  <c:x val="0"/>
                  <c:y val="7.4999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A6-4E29-A0E4-7AA5E8E26EFD}"/>
                </c:ext>
              </c:extLst>
            </c:dLbl>
            <c:dLbl>
              <c:idx val="1"/>
              <c:layout>
                <c:manualLayout>
                  <c:x val="-3.11791372781828E-3"/>
                  <c:y val="7.4999999999999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A6-4E29-A0E4-7AA5E8E26EF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Segundo semestre 2020                                                    0.4%</c:v>
                </c:pt>
                <c:pt idx="1">
                  <c:v>Primer semestre 2021                                                       0.2%</c:v>
                </c:pt>
              </c:strCache>
            </c:strRef>
          </c:cat>
          <c:val>
            <c:numRef>
              <c:f>Hoja1!$B$2:$B$3</c:f>
              <c:numCache>
                <c:formatCode>General</c:formatCode>
                <c:ptCount val="2"/>
                <c:pt idx="0">
                  <c:v>795</c:v>
                </c:pt>
                <c:pt idx="1">
                  <c:v>805</c:v>
                </c:pt>
              </c:numCache>
            </c:numRef>
          </c:val>
          <c:extLst>
            <c:ext xmlns:c16="http://schemas.microsoft.com/office/drawing/2014/chart" uri="{C3380CC4-5D6E-409C-BE32-E72D297353CC}">
              <c16:uniqueId val="{00000000-D4A6-4E29-A0E4-7AA5E8E26EFD}"/>
            </c:ext>
          </c:extLst>
        </c:ser>
        <c:ser>
          <c:idx val="1"/>
          <c:order val="1"/>
          <c:tx>
            <c:strRef>
              <c:f>Hoja1!$C$1</c:f>
              <c:strCache>
                <c:ptCount val="1"/>
                <c:pt idx="0">
                  <c:v>EXCEPCIONES </c:v>
                </c:pt>
              </c:strCache>
            </c:strRef>
          </c:tx>
          <c:spPr>
            <a:solidFill>
              <a:srgbClr val="FF0066"/>
            </a:solidFill>
            <a:ln>
              <a:noFill/>
            </a:ln>
            <a:effectLst/>
            <a:sp3d/>
          </c:spPr>
          <c:invertIfNegative val="0"/>
          <c:dPt>
            <c:idx val="0"/>
            <c:invertIfNegative val="0"/>
            <c:bubble3D val="0"/>
            <c:spPr>
              <a:solidFill>
                <a:srgbClr val="00FFCC"/>
              </a:solidFill>
              <a:ln>
                <a:noFill/>
              </a:ln>
              <a:effectLst/>
              <a:sp3d/>
            </c:spPr>
            <c:extLst>
              <c:ext xmlns:c16="http://schemas.microsoft.com/office/drawing/2014/chart" uri="{C3380CC4-5D6E-409C-BE32-E72D297353CC}">
                <c16:uniqueId val="{00000004-80FD-485D-9224-61FDDA5FDAD5}"/>
              </c:ext>
            </c:extLst>
          </c:dPt>
          <c:dPt>
            <c:idx val="1"/>
            <c:invertIfNegative val="0"/>
            <c:bubble3D val="0"/>
            <c:spPr>
              <a:solidFill>
                <a:srgbClr val="00FFCC"/>
              </a:solidFill>
              <a:ln>
                <a:noFill/>
              </a:ln>
              <a:effectLst/>
              <a:sp3d/>
            </c:spPr>
            <c:extLst>
              <c:ext xmlns:c16="http://schemas.microsoft.com/office/drawing/2014/chart" uri="{C3380CC4-5D6E-409C-BE32-E72D297353CC}">
                <c16:uniqueId val="{00000005-80FD-485D-9224-61FDDA5FDAD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Segundo semestre 2020                                                    0.4%</c:v>
                </c:pt>
                <c:pt idx="1">
                  <c:v>Primer semestre 2021                                                       0.2%</c:v>
                </c:pt>
              </c:strCache>
            </c:strRef>
          </c:cat>
          <c:val>
            <c:numRef>
              <c:f>Hoja1!$C$2:$C$3</c:f>
              <c:numCache>
                <c:formatCode>General</c:formatCode>
                <c:ptCount val="2"/>
                <c:pt idx="0">
                  <c:v>3</c:v>
                </c:pt>
                <c:pt idx="1">
                  <c:v>2</c:v>
                </c:pt>
              </c:numCache>
            </c:numRef>
          </c:val>
          <c:extLst>
            <c:ext xmlns:c16="http://schemas.microsoft.com/office/drawing/2014/chart" uri="{C3380CC4-5D6E-409C-BE32-E72D297353CC}">
              <c16:uniqueId val="{00000001-D4A6-4E29-A0E4-7AA5E8E26EFD}"/>
            </c:ext>
          </c:extLst>
        </c:ser>
        <c:dLbls>
          <c:showLegendKey val="0"/>
          <c:showVal val="0"/>
          <c:showCatName val="0"/>
          <c:showSerName val="0"/>
          <c:showPercent val="0"/>
          <c:showBubbleSize val="0"/>
        </c:dLbls>
        <c:gapWidth val="150"/>
        <c:shape val="box"/>
        <c:axId val="-2082609472"/>
        <c:axId val="-2082606176"/>
        <c:axId val="0"/>
      </c:bar3DChart>
      <c:catAx>
        <c:axId val="-2082609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2606176"/>
        <c:crosses val="autoZero"/>
        <c:auto val="1"/>
        <c:lblAlgn val="ctr"/>
        <c:lblOffset val="100"/>
        <c:noMultiLvlLbl val="0"/>
      </c:catAx>
      <c:valAx>
        <c:axId val="-2082606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crossAx val="-2082609472"/>
        <c:crosses val="autoZero"/>
        <c:crossBetween val="between"/>
      </c:valAx>
      <c: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c:spPr>
    </c:plotArea>
    <c:legend>
      <c:legendPos val="r"/>
      <c:layout>
        <c:manualLayout>
          <c:xMode val="edge"/>
          <c:yMode val="edge"/>
          <c:x val="0.30826837577440003"/>
          <c:y val="5.3457465095937198E-2"/>
          <c:w val="0.38305816517160302"/>
          <c:h val="5.91496062992126E-2"/>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3952" y="389195"/>
            <a:ext cx="7772400" cy="2485810"/>
          </a:xfrm>
        </p:spPr>
        <p:txBody>
          <a:bodyPr anchor="t">
            <a:normAutofit/>
          </a:bodyPr>
          <a:lstStyle>
            <a:lvl1pPr algn="l">
              <a:defRPr sz="4400" b="1" baseline="0">
                <a:solidFill>
                  <a:schemeClr val="bg1"/>
                </a:solidFill>
                <a:latin typeface="+mn-lt"/>
              </a:defRPr>
            </a:lvl1pPr>
          </a:lstStyle>
          <a:p>
            <a:r>
              <a:rPr lang="es-ES" dirty="0"/>
              <a:t>HAGA CLIC PARA MODIFICAR EL ESTILO DE TÍTULO O NOMBRE DE LA RESOLUCIÓN (SIEMPRE EN MAYÚSCULAS)</a:t>
            </a:r>
            <a:endParaRPr lang="en-US" dirty="0"/>
          </a:p>
        </p:txBody>
      </p:sp>
      <p:sp>
        <p:nvSpPr>
          <p:cNvPr id="3" name="Subtitle 2"/>
          <p:cNvSpPr>
            <a:spLocks noGrp="1"/>
          </p:cNvSpPr>
          <p:nvPr>
            <p:ph type="subTitle" idx="1" hasCustomPrompt="1"/>
          </p:nvPr>
        </p:nvSpPr>
        <p:spPr>
          <a:xfrm>
            <a:off x="413952" y="3014612"/>
            <a:ext cx="7772400" cy="1480476"/>
          </a:xfrm>
        </p:spPr>
        <p:txBody>
          <a:bodyPr/>
          <a:lstStyle>
            <a:lvl1pPr marL="0" indent="0" algn="just">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“Epígrafe o descripción del titulo, haga clic para editar el estilo de subtítulo del patrón”</a:t>
            </a:r>
            <a:endParaRPr lang="en-US" dirty="0"/>
          </a:p>
        </p:txBody>
      </p:sp>
      <p:sp>
        <p:nvSpPr>
          <p:cNvPr id="4" name="Date Placeholder 3"/>
          <p:cNvSpPr>
            <a:spLocks noGrp="1"/>
          </p:cNvSpPr>
          <p:nvPr>
            <p:ph type="dt" sz="half" idx="10"/>
          </p:nvPr>
        </p:nvSpPr>
        <p:spPr>
          <a:xfrm>
            <a:off x="413952" y="4819215"/>
            <a:ext cx="3194221" cy="679718"/>
          </a:xfrm>
        </p:spPr>
        <p:txBody>
          <a:bodyPr anchor="t"/>
          <a:lstStyle>
            <a:lvl1pPr>
              <a:defRPr sz="1800" b="1">
                <a:solidFill>
                  <a:schemeClr val="bg1"/>
                </a:solidFill>
              </a:defRPr>
            </a:lvl1pPr>
          </a:lstStyle>
          <a:p>
            <a:r>
              <a:rPr lang="es-ES"/>
              <a:t>AUTOR O AUTORES, EXPOSITOR O EXPOSITORES</a:t>
            </a:r>
            <a:endParaRPr lang="es-ES" dirty="0"/>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9667" y="5747399"/>
            <a:ext cx="2387895" cy="819262"/>
          </a:xfrm>
          <a:prstGeom prst="rect">
            <a:avLst/>
          </a:prstGeom>
        </p:spPr>
      </p:pic>
      <p:pic>
        <p:nvPicPr>
          <p:cNvPr id="9" name="Imagen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49682" y="6004095"/>
            <a:ext cx="2594318" cy="426270"/>
          </a:xfrm>
          <a:prstGeom prst="rect">
            <a:avLst/>
          </a:prstGeom>
        </p:spPr>
      </p:pic>
    </p:spTree>
    <p:extLst>
      <p:ext uri="{BB962C8B-B14F-4D97-AF65-F5344CB8AC3E}">
        <p14:creationId xmlns:p14="http://schemas.microsoft.com/office/powerpoint/2010/main" val="280302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ángulo 6"/>
          <p:cNvSpPr/>
          <p:nvPr userDrawn="1"/>
        </p:nvSpPr>
        <p:spPr>
          <a:xfrm>
            <a:off x="-1" y="1538417"/>
            <a:ext cx="9144001" cy="378116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title" hasCustomPrompt="1"/>
          </p:nvPr>
        </p:nvSpPr>
        <p:spPr>
          <a:xfrm>
            <a:off x="4228136" y="1960824"/>
            <a:ext cx="4478809" cy="2159856"/>
          </a:xfrm>
        </p:spPr>
        <p:txBody>
          <a:bodyPr anchor="t">
            <a:normAutofit/>
          </a:bodyPr>
          <a:lstStyle>
            <a:lvl1pPr algn="just">
              <a:defRPr sz="3200" b="1" baseline="0">
                <a:solidFill>
                  <a:schemeClr val="bg1"/>
                </a:solidFill>
                <a:latin typeface="+mn-lt"/>
              </a:defRPr>
            </a:lvl1pPr>
          </a:lstStyle>
          <a:p>
            <a:r>
              <a:rPr lang="es-ES" dirty="0"/>
              <a:t>HAGA CLIC PARA MODIFICAR EL ESTILO DE TÍTULO DE CAPÍTULO O SUB-TEMA</a:t>
            </a:r>
            <a:endParaRPr lang="en-US" dirty="0"/>
          </a:p>
        </p:txBody>
      </p:sp>
      <p:sp>
        <p:nvSpPr>
          <p:cNvPr id="3" name="Text Placeholder 2"/>
          <p:cNvSpPr>
            <a:spLocks noGrp="1"/>
          </p:cNvSpPr>
          <p:nvPr>
            <p:ph type="body" idx="1" hasCustomPrompt="1"/>
          </p:nvPr>
        </p:nvSpPr>
        <p:spPr>
          <a:xfrm>
            <a:off x="4211275" y="4236267"/>
            <a:ext cx="4495670" cy="915643"/>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Descripción adicional del subtema</a:t>
            </a:r>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10" name="Imagen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261088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31654" y="264646"/>
            <a:ext cx="7689559" cy="947956"/>
          </a:xfrm>
        </p:spPr>
        <p:txBody>
          <a:bodyPr anchor="t">
            <a:normAutofit/>
          </a:bodyPr>
          <a:lstStyle>
            <a:lvl1pPr algn="r">
              <a:defRPr sz="2800" b="1" baseline="0">
                <a:solidFill>
                  <a:schemeClr val="accent5">
                    <a:lumMod val="75000"/>
                  </a:schemeClr>
                </a:solidFill>
                <a:latin typeface="+mn-lt"/>
              </a:defRPr>
            </a:lvl1pPr>
          </a:lstStyle>
          <a:p>
            <a:r>
              <a:rPr lang="es-ES" dirty="0"/>
              <a:t>HAGA CLIC PARA MODIFICAR EL ESTILO DE TÍTULO (SIEMPRE EN MAYÚSCULAS)</a:t>
            </a:r>
            <a:endParaRPr lang="en-US" dirty="0"/>
          </a:p>
        </p:txBody>
      </p:sp>
      <p:sp>
        <p:nvSpPr>
          <p:cNvPr id="3" name="Content Placeholder 2"/>
          <p:cNvSpPr>
            <a:spLocks noGrp="1"/>
          </p:cNvSpPr>
          <p:nvPr>
            <p:ph idx="1" hasCustomPrompt="1"/>
          </p:nvPr>
        </p:nvSpPr>
        <p:spPr>
          <a:xfrm>
            <a:off x="0" y="1213228"/>
            <a:ext cx="9140854" cy="5036569"/>
          </a:xfrm>
        </p:spPr>
        <p:txBody>
          <a:bodyPr/>
          <a:lstStyle>
            <a:lvl1pPr>
              <a:defRPr baseline="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s-ES" dirty="0"/>
              <a:t>Editar el estilo de texto del patrón. Contenido de cualquier tipo (</a:t>
            </a:r>
            <a:r>
              <a:rPr lang="es-ES" dirty="0" err="1"/>
              <a:t>diagrama,tabla</a:t>
            </a:r>
            <a:r>
              <a:rPr lang="es-ES" dirty="0"/>
              <a:t>, imagen, video, etc.) tamaño mínimo de texto 14 </a:t>
            </a:r>
            <a:r>
              <a:rPr lang="es-ES" dirty="0" err="1"/>
              <a:t>pts</a:t>
            </a:r>
            <a:endParaRPr lang="es-ES" dirty="0"/>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pic>
        <p:nvPicPr>
          <p:cNvPr id="4" name="Imagen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5" name="Imagen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208281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81487" y="348060"/>
            <a:ext cx="3886200" cy="855677"/>
          </a:xfrm>
        </p:spPr>
        <p:txBody>
          <a:bodyPr anchor="t">
            <a:noAutofit/>
          </a:bodyPr>
          <a:lstStyle>
            <a:lvl1pPr algn="r">
              <a:defRPr sz="2000" b="1" baseline="0">
                <a:solidFill>
                  <a:schemeClr val="bg1"/>
                </a:solidFill>
                <a:latin typeface="+mn-lt"/>
              </a:defRPr>
            </a:lvl1pPr>
          </a:lstStyle>
          <a:p>
            <a:r>
              <a:rPr lang="es-ES" dirty="0"/>
              <a:t>HAGA CLIC PARA MODIFICAR EL ESTILO DE TÍTULO  (SIEMPRE EN MAYÚSCULAS)</a:t>
            </a:r>
            <a:endParaRPr lang="en-US" dirty="0"/>
          </a:p>
        </p:txBody>
      </p:sp>
      <p:sp>
        <p:nvSpPr>
          <p:cNvPr id="3" name="Content Placeholder 2"/>
          <p:cNvSpPr>
            <a:spLocks noGrp="1"/>
          </p:cNvSpPr>
          <p:nvPr>
            <p:ph sz="half" idx="1" hasCustomPrompt="1"/>
          </p:nvPr>
        </p:nvSpPr>
        <p:spPr>
          <a:xfrm>
            <a:off x="234367" y="1386221"/>
            <a:ext cx="3886200" cy="4905521"/>
          </a:xfrm>
        </p:spPr>
        <p:txBody>
          <a:bodyPr/>
          <a:lstStyle>
            <a:lvl1pPr>
              <a:defRPr baseline="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s-ES" dirty="0"/>
              <a:t>Editar el estilo de texto del patrón. Adecuado para comparaciones y contrastes para texto con imagen o video etc.</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Content Placeholder 3"/>
          <p:cNvSpPr>
            <a:spLocks noGrp="1"/>
          </p:cNvSpPr>
          <p:nvPr>
            <p:ph sz="half" idx="2"/>
          </p:nvPr>
        </p:nvSpPr>
        <p:spPr>
          <a:xfrm>
            <a:off x="4981487" y="1386221"/>
            <a:ext cx="3886200" cy="490552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6" name="Imagen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29504445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1_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51295" y="265272"/>
            <a:ext cx="7689559" cy="947956"/>
          </a:xfrm>
        </p:spPr>
        <p:txBody>
          <a:bodyPr anchor="t">
            <a:normAutofit/>
          </a:bodyPr>
          <a:lstStyle>
            <a:lvl1pPr algn="r">
              <a:defRPr sz="2800" b="1" baseline="0">
                <a:solidFill>
                  <a:schemeClr val="accent5">
                    <a:lumMod val="75000"/>
                  </a:schemeClr>
                </a:solidFill>
                <a:latin typeface="+mn-lt"/>
              </a:defRPr>
            </a:lvl1pPr>
          </a:lstStyle>
          <a:p>
            <a:r>
              <a:rPr lang="es-ES" dirty="0"/>
              <a:t>HAGA CLIC PARA MODIFICAR EL ESTILO DE TÍTULO (SIEMPRE EN MAYÚSCULAS)</a:t>
            </a:r>
            <a:endParaRPr lang="en-US" dirty="0"/>
          </a:p>
        </p:txBody>
      </p:sp>
      <p:sp>
        <p:nvSpPr>
          <p:cNvPr id="3" name="Content Placeholder 2"/>
          <p:cNvSpPr>
            <a:spLocks noGrp="1"/>
          </p:cNvSpPr>
          <p:nvPr>
            <p:ph idx="1" hasCustomPrompt="1"/>
          </p:nvPr>
        </p:nvSpPr>
        <p:spPr>
          <a:xfrm>
            <a:off x="0" y="1213228"/>
            <a:ext cx="9140854" cy="5036569"/>
          </a:xfrm>
        </p:spPr>
        <p:txBody>
          <a:bodyPr/>
          <a:lstStyle>
            <a:lvl1pPr>
              <a:defRPr baseline="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s-ES" dirty="0"/>
              <a:t>Editar el estilo de texto del patrón. Contenido de cualquier tipo (</a:t>
            </a:r>
            <a:r>
              <a:rPr lang="es-ES" dirty="0" err="1"/>
              <a:t>diagrama,tabla</a:t>
            </a:r>
            <a:r>
              <a:rPr lang="es-ES" dirty="0"/>
              <a:t>, imagen, video, etc.) tamaño mínimo de texto 14 </a:t>
            </a:r>
            <a:r>
              <a:rPr lang="es-ES" dirty="0" err="1"/>
              <a:t>pts</a:t>
            </a:r>
            <a:endParaRPr lang="es-ES" dirty="0"/>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pic>
        <p:nvPicPr>
          <p:cNvPr id="4" name="Imagen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4105" y="6479092"/>
            <a:ext cx="1939894" cy="318742"/>
          </a:xfrm>
          <a:prstGeom prst="rect">
            <a:avLst/>
          </a:prstGeom>
        </p:spPr>
      </p:pic>
      <p:pic>
        <p:nvPicPr>
          <p:cNvPr id="5" name="Imagen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278" y="206663"/>
            <a:ext cx="1153682" cy="395816"/>
          </a:xfrm>
          <a:prstGeom prst="rect">
            <a:avLst/>
          </a:prstGeom>
        </p:spPr>
      </p:pic>
    </p:spTree>
    <p:extLst>
      <p:ext uri="{BB962C8B-B14F-4D97-AF65-F5344CB8AC3E}">
        <p14:creationId xmlns:p14="http://schemas.microsoft.com/office/powerpoint/2010/main" val="105841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ítulo vertical y texto">
    <p:spTree>
      <p:nvGrpSpPr>
        <p:cNvPr id="1" name=""/>
        <p:cNvGrpSpPr/>
        <p:nvPr/>
      </p:nvGrpSpPr>
      <p:grpSpPr>
        <a:xfrm>
          <a:off x="0" y="0"/>
          <a:ext cx="0" cy="0"/>
          <a:chOff x="0" y="0"/>
          <a:chExt cx="0" cy="0"/>
        </a:xfrm>
      </p:grpSpPr>
      <p:sp>
        <p:nvSpPr>
          <p:cNvPr id="10" name="Rectángulo 9"/>
          <p:cNvSpPr/>
          <p:nvPr userDrawn="1"/>
        </p:nvSpPr>
        <p:spPr>
          <a:xfrm>
            <a:off x="2456953" y="2719346"/>
            <a:ext cx="6504168" cy="2660893"/>
          </a:xfrm>
          <a:prstGeom prst="rect">
            <a:avLst/>
          </a:prstGeom>
          <a:solidFill>
            <a:srgbClr val="FFFFFF">
              <a:alpha val="8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Título 1"/>
          <p:cNvSpPr>
            <a:spLocks noGrp="1"/>
          </p:cNvSpPr>
          <p:nvPr>
            <p:ph type="ctrTitle"/>
          </p:nvPr>
        </p:nvSpPr>
        <p:spPr>
          <a:xfrm>
            <a:off x="453708" y="607747"/>
            <a:ext cx="7346235" cy="681295"/>
          </a:xfrm>
        </p:spPr>
        <p:txBody>
          <a:bodyPr>
            <a:normAutofit fontScale="90000"/>
          </a:bodyPr>
          <a:lstStyle>
            <a:lvl1pPr>
              <a:defRPr b="1">
                <a:solidFill>
                  <a:schemeClr val="bg1"/>
                </a:solidFill>
                <a:latin typeface="+mn-lt"/>
              </a:defRPr>
            </a:lvl1pPr>
          </a:lstStyle>
          <a:p>
            <a:r>
              <a:rPr lang="es-ES" sz="4800" dirty="0"/>
              <a:t>GRACIAS POR SU ATENCIÓN</a:t>
            </a:r>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11395" y="5914767"/>
            <a:ext cx="1900070" cy="651894"/>
          </a:xfrm>
          <a:prstGeom prst="rect">
            <a:avLst/>
          </a:prstGeom>
        </p:spPr>
      </p:pic>
      <p:pic>
        <p:nvPicPr>
          <p:cNvPr id="16" name="Imagen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49682" y="6098098"/>
            <a:ext cx="2594318" cy="426270"/>
          </a:xfrm>
          <a:prstGeom prst="rect">
            <a:avLst/>
          </a:prstGeom>
        </p:spPr>
      </p:pic>
      <p:sp>
        <p:nvSpPr>
          <p:cNvPr id="8" name="Subtítulo 2">
            <a:extLst>
              <a:ext uri="{FF2B5EF4-FFF2-40B4-BE49-F238E27FC236}">
                <a16:creationId xmlns:a16="http://schemas.microsoft.com/office/drawing/2014/main" id="{AC729392-4E96-8B46-A4EA-0562504A90DA}"/>
              </a:ext>
            </a:extLst>
          </p:cNvPr>
          <p:cNvSpPr>
            <a:spLocks noGrp="1"/>
          </p:cNvSpPr>
          <p:nvPr>
            <p:ph type="subTitle" idx="1" hasCustomPrompt="1"/>
          </p:nvPr>
        </p:nvSpPr>
        <p:spPr>
          <a:xfrm>
            <a:off x="2839063" y="2796904"/>
            <a:ext cx="2284962" cy="2496708"/>
          </a:xfrm>
        </p:spPr>
        <p:txBody>
          <a:bodyPr>
            <a:noAutofit/>
          </a:bodyPr>
          <a:lstStyle>
            <a:lvl1pPr marL="0" indent="0">
              <a:lnSpc>
                <a:spcPct val="100000"/>
              </a:lnSpc>
              <a:spcBef>
                <a:spcPts val="0"/>
              </a:spcBef>
              <a:buNone/>
              <a:defRPr sz="1700"/>
            </a:lvl1pPr>
          </a:lstStyle>
          <a:p>
            <a:pPr algn="r">
              <a:lnSpc>
                <a:spcPct val="120000"/>
              </a:lnSpc>
              <a:spcBef>
                <a:spcPts val="0"/>
              </a:spcBef>
            </a:pPr>
            <a:r>
              <a:rPr lang="es-CO" i="0" dirty="0">
                <a:solidFill>
                  <a:srgbClr val="0B2A4A"/>
                </a:solidFill>
              </a:rPr>
              <a:t>Página web: </a:t>
            </a:r>
          </a:p>
          <a:p>
            <a:pPr algn="r">
              <a:lnSpc>
                <a:spcPct val="120000"/>
              </a:lnSpc>
              <a:spcBef>
                <a:spcPts val="0"/>
              </a:spcBef>
            </a:pPr>
            <a:r>
              <a:rPr lang="es-CO" i="0" dirty="0">
                <a:solidFill>
                  <a:srgbClr val="0B2A4A"/>
                </a:solidFill>
              </a:rPr>
              <a:t>Twitter: </a:t>
            </a:r>
          </a:p>
          <a:p>
            <a:pPr algn="r">
              <a:lnSpc>
                <a:spcPct val="120000"/>
              </a:lnSpc>
              <a:spcBef>
                <a:spcPts val="0"/>
              </a:spcBef>
            </a:pPr>
            <a:r>
              <a:rPr lang="es-CO" i="0" dirty="0">
                <a:solidFill>
                  <a:srgbClr val="0B2A4A"/>
                </a:solidFill>
              </a:rPr>
              <a:t>YouTube: </a:t>
            </a:r>
          </a:p>
          <a:p>
            <a:pPr algn="r">
              <a:lnSpc>
                <a:spcPct val="120000"/>
              </a:lnSpc>
              <a:spcBef>
                <a:spcPts val="0"/>
              </a:spcBef>
            </a:pPr>
            <a:r>
              <a:rPr lang="es-CO" i="0" dirty="0">
                <a:solidFill>
                  <a:srgbClr val="0B2A4A"/>
                </a:solidFill>
              </a:rPr>
              <a:t>Facebook:</a:t>
            </a:r>
          </a:p>
          <a:p>
            <a:pPr algn="r">
              <a:lnSpc>
                <a:spcPct val="120000"/>
              </a:lnSpc>
              <a:spcBef>
                <a:spcPts val="0"/>
              </a:spcBef>
            </a:pPr>
            <a:r>
              <a:rPr lang="es-CO" i="0" dirty="0">
                <a:solidFill>
                  <a:srgbClr val="0B2A4A"/>
                </a:solidFill>
              </a:rPr>
              <a:t>LinkedIN: </a:t>
            </a:r>
          </a:p>
          <a:p>
            <a:pPr algn="r">
              <a:lnSpc>
                <a:spcPct val="120000"/>
              </a:lnSpc>
              <a:spcBef>
                <a:spcPts val="0"/>
              </a:spcBef>
            </a:pPr>
            <a:r>
              <a:rPr lang="es-CO" i="0" dirty="0">
                <a:solidFill>
                  <a:srgbClr val="0B2A4A"/>
                </a:solidFill>
              </a:rPr>
              <a:t>Correo electrónico: </a:t>
            </a:r>
          </a:p>
          <a:p>
            <a:pPr algn="r">
              <a:lnSpc>
                <a:spcPct val="120000"/>
              </a:lnSpc>
              <a:spcBef>
                <a:spcPts val="0"/>
              </a:spcBef>
            </a:pPr>
            <a:r>
              <a:rPr lang="es-CO" i="0" dirty="0">
                <a:solidFill>
                  <a:srgbClr val="0B2A4A"/>
                </a:solidFill>
              </a:rPr>
              <a:t>PBX: </a:t>
            </a:r>
          </a:p>
          <a:p>
            <a:pPr algn="r">
              <a:lnSpc>
                <a:spcPct val="120000"/>
              </a:lnSpc>
              <a:spcBef>
                <a:spcPts val="0"/>
              </a:spcBef>
            </a:pPr>
            <a:r>
              <a:rPr lang="es-CO" i="0" dirty="0">
                <a:solidFill>
                  <a:srgbClr val="0B2A4A"/>
                </a:solidFill>
              </a:rPr>
              <a:t>Línea Nacional:</a:t>
            </a:r>
          </a:p>
        </p:txBody>
      </p:sp>
      <p:sp>
        <p:nvSpPr>
          <p:cNvPr id="9" name="Subtítulo 2">
            <a:extLst>
              <a:ext uri="{FF2B5EF4-FFF2-40B4-BE49-F238E27FC236}">
                <a16:creationId xmlns:a16="http://schemas.microsoft.com/office/drawing/2014/main" id="{911221DF-5E90-A845-A3AC-452B3832A7B4}"/>
              </a:ext>
            </a:extLst>
          </p:cNvPr>
          <p:cNvSpPr txBox="1">
            <a:spLocks/>
          </p:cNvSpPr>
          <p:nvPr userDrawn="1"/>
        </p:nvSpPr>
        <p:spPr>
          <a:xfrm>
            <a:off x="5025170" y="2821618"/>
            <a:ext cx="4118830" cy="2660893"/>
          </a:xfrm>
          <a:prstGeom prst="rect">
            <a:avLst/>
          </a:prstGeom>
        </p:spPr>
        <p:txBody>
          <a:bodyPr vert="horz" lIns="91440" tIns="45720" rIns="91440" bIns="45720" rtlCol="0">
            <a:noAutofit/>
          </a:bodyPr>
          <a:lstStyle>
            <a:lvl1pPr marL="0" indent="0" algn="just" defTabSz="914400" rtl="0" eaLnBrk="1" latinLnBrk="0" hangingPunct="1">
              <a:lnSpc>
                <a:spcPct val="10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s-CO" sz="2000" b="1" i="0" dirty="0">
                <a:solidFill>
                  <a:srgbClr val="0B2A4A"/>
                </a:solidFill>
                <a:latin typeface="+mn-lt"/>
              </a:rPr>
              <a:t>www.cra.gov.co</a:t>
            </a:r>
          </a:p>
          <a:p>
            <a:pPr>
              <a:lnSpc>
                <a:spcPct val="100000"/>
              </a:lnSpc>
              <a:spcBef>
                <a:spcPts val="0"/>
              </a:spcBef>
            </a:pPr>
            <a:r>
              <a:rPr lang="es-CO" sz="2000" b="1" i="0" dirty="0">
                <a:solidFill>
                  <a:srgbClr val="0B2A4A"/>
                </a:solidFill>
                <a:latin typeface="+mn-lt"/>
              </a:rPr>
              <a:t>@</a:t>
            </a:r>
            <a:r>
              <a:rPr lang="es-CO" sz="2000" b="1" i="0" dirty="0" err="1">
                <a:solidFill>
                  <a:srgbClr val="0B2A4A"/>
                </a:solidFill>
                <a:latin typeface="+mn-lt"/>
              </a:rPr>
              <a:t>cracolombia</a:t>
            </a:r>
            <a:endParaRPr lang="es-CO" sz="2000" b="1" i="0" dirty="0">
              <a:solidFill>
                <a:srgbClr val="0B2A4A"/>
              </a:solidFill>
              <a:latin typeface="+mn-lt"/>
            </a:endParaRPr>
          </a:p>
          <a:p>
            <a:pPr>
              <a:lnSpc>
                <a:spcPct val="100000"/>
              </a:lnSpc>
              <a:spcBef>
                <a:spcPts val="0"/>
              </a:spcBef>
            </a:pPr>
            <a:r>
              <a:rPr lang="es-CO" sz="2000" b="1" i="0" dirty="0" err="1">
                <a:solidFill>
                  <a:srgbClr val="0B2A4A"/>
                </a:solidFill>
                <a:latin typeface="+mn-lt"/>
              </a:rPr>
              <a:t>cracolombia</a:t>
            </a:r>
            <a:endParaRPr lang="es-CO" sz="2000" b="1" i="0" dirty="0">
              <a:solidFill>
                <a:srgbClr val="0B2A4A"/>
              </a:solidFill>
              <a:latin typeface="+mn-lt"/>
            </a:endParaRPr>
          </a:p>
          <a:p>
            <a:pPr>
              <a:lnSpc>
                <a:spcPct val="100000"/>
              </a:lnSpc>
              <a:spcBef>
                <a:spcPts val="0"/>
              </a:spcBef>
            </a:pPr>
            <a:r>
              <a:rPr lang="es-CO" sz="2000" b="1" i="0" dirty="0">
                <a:solidFill>
                  <a:srgbClr val="0B2A4A"/>
                </a:solidFill>
                <a:latin typeface="+mn-lt"/>
              </a:rPr>
              <a:t>Comisión de Regulación CRA</a:t>
            </a: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O" sz="2000" b="1" i="0" dirty="0">
                <a:solidFill>
                  <a:srgbClr val="0B2A4A"/>
                </a:solidFill>
                <a:latin typeface="+mn-lt"/>
              </a:rPr>
              <a:t>linkedin.com/company/cracolombia</a:t>
            </a:r>
          </a:p>
          <a:p>
            <a:pPr>
              <a:lnSpc>
                <a:spcPct val="100000"/>
              </a:lnSpc>
              <a:spcBef>
                <a:spcPts val="0"/>
              </a:spcBef>
            </a:pPr>
            <a:r>
              <a:rPr lang="es-CO" sz="2000" b="1" i="0" dirty="0">
                <a:solidFill>
                  <a:srgbClr val="0B2A4A"/>
                </a:solidFill>
                <a:latin typeface="+mn-lt"/>
              </a:rPr>
              <a:t>correo@cra.gov.co</a:t>
            </a:r>
          </a:p>
          <a:p>
            <a:pPr>
              <a:lnSpc>
                <a:spcPct val="100000"/>
              </a:lnSpc>
              <a:spcBef>
                <a:spcPts val="0"/>
              </a:spcBef>
            </a:pPr>
            <a:r>
              <a:rPr lang="es-CO" sz="2000" b="1" i="0" dirty="0">
                <a:solidFill>
                  <a:srgbClr val="0B2A4A"/>
                </a:solidFill>
                <a:latin typeface="+mn-lt"/>
              </a:rPr>
              <a:t>4873820 </a:t>
            </a:r>
          </a:p>
          <a:p>
            <a:pPr>
              <a:lnSpc>
                <a:spcPct val="100000"/>
              </a:lnSpc>
              <a:spcBef>
                <a:spcPts val="0"/>
              </a:spcBef>
            </a:pPr>
            <a:r>
              <a:rPr lang="es-CO" sz="2000" b="1" i="0" dirty="0">
                <a:solidFill>
                  <a:srgbClr val="0B2A4A"/>
                </a:solidFill>
                <a:latin typeface="+mn-lt"/>
              </a:rPr>
              <a:t>018000517565</a:t>
            </a:r>
          </a:p>
        </p:txBody>
      </p:sp>
    </p:spTree>
    <p:extLst>
      <p:ext uri="{BB962C8B-B14F-4D97-AF65-F5344CB8AC3E}">
        <p14:creationId xmlns:p14="http://schemas.microsoft.com/office/powerpoint/2010/main" val="196636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A6F53-3F3A-49EB-BFE6-EF5576C49916}" type="datetimeFigureOut">
              <a:rPr lang="es-ES" smtClean="0"/>
              <a:t>06/09/2021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A0140-8AE2-4ADB-B4AE-92C677E7E595}" type="slidenum">
              <a:rPr lang="es-ES" smtClean="0"/>
              <a:t>‹Nº›</a:t>
            </a:fld>
            <a:endParaRPr lang="es-ES"/>
          </a:p>
        </p:txBody>
      </p:sp>
    </p:spTree>
    <p:extLst>
      <p:ext uri="{BB962C8B-B14F-4D97-AF65-F5344CB8AC3E}">
        <p14:creationId xmlns:p14="http://schemas.microsoft.com/office/powerpoint/2010/main" val="389614393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72" r:id="rId5"/>
    <p:sldLayoutId id="214748367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uxiliarfacturacion@semana.com" TargetMode="External"/><Relationship Id="rId2" Type="http://schemas.openxmlformats.org/officeDocument/2006/relationships/hyperlink" Target="mailto:andrea.valles@interia.com.c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413656" y="971378"/>
            <a:ext cx="8316687" cy="470898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CO" sz="4000" b="1" dirty="0">
                <a:solidFill>
                  <a:srgbClr val="002060"/>
                </a:solidFill>
              </a:rPr>
              <a:t>INFORME DEFINITIVO DE LA EVALUACIÓN DEL PROCESO DE SERVICIO INTEGRAL AL USUARIO</a:t>
            </a:r>
          </a:p>
          <a:p>
            <a:pPr algn="ctr"/>
            <a:endParaRPr lang="es-CO" sz="1000" b="1" dirty="0">
              <a:solidFill>
                <a:srgbClr val="002060"/>
              </a:solidFill>
            </a:endParaRPr>
          </a:p>
          <a:p>
            <a:pPr algn="ctr"/>
            <a:endParaRPr lang="es-CO" sz="1000" b="1" dirty="0">
              <a:solidFill>
                <a:srgbClr val="002060"/>
              </a:solidFill>
            </a:endParaRPr>
          </a:p>
          <a:p>
            <a:pPr algn="ctr"/>
            <a:r>
              <a:rPr lang="es-CO" sz="4000" b="1" dirty="0">
                <a:solidFill>
                  <a:srgbClr val="002060"/>
                </a:solidFill>
              </a:rPr>
              <a:t>PRIMER SEMESTRE DE 2021</a:t>
            </a:r>
          </a:p>
          <a:p>
            <a:pPr algn="ctr"/>
            <a:endParaRPr lang="es-CO" sz="2000" b="1" dirty="0">
              <a:solidFill>
                <a:srgbClr val="002060"/>
              </a:solidFill>
            </a:endParaRPr>
          </a:p>
          <a:p>
            <a:pPr algn="ctr"/>
            <a:r>
              <a:rPr lang="es-CO" sz="4000" b="1" dirty="0">
                <a:solidFill>
                  <a:srgbClr val="002060"/>
                </a:solidFill>
              </a:rPr>
              <a:t>UNIDAD DE CONTROL INTERNO</a:t>
            </a:r>
          </a:p>
          <a:p>
            <a:pPr algn="ctr"/>
            <a:endParaRPr lang="es-CO" sz="1000" b="1" dirty="0">
              <a:solidFill>
                <a:srgbClr val="002060"/>
              </a:solidFill>
            </a:endParaRPr>
          </a:p>
          <a:p>
            <a:pPr algn="ctr"/>
            <a:endParaRPr lang="es-CO" sz="1000" b="1" dirty="0">
              <a:solidFill>
                <a:srgbClr val="002060"/>
              </a:solidFill>
            </a:endParaRPr>
          </a:p>
          <a:p>
            <a:pPr algn="ctr"/>
            <a:r>
              <a:rPr lang="es-CO" sz="4000" b="1" dirty="0" smtClean="0">
                <a:solidFill>
                  <a:srgbClr val="002060"/>
                </a:solidFill>
              </a:rPr>
              <a:t>6 </a:t>
            </a:r>
            <a:r>
              <a:rPr lang="es-CO" sz="4000" b="1" dirty="0">
                <a:solidFill>
                  <a:srgbClr val="002060"/>
                </a:solidFill>
              </a:rPr>
              <a:t>DE SEPTIEMBRE DE 2021</a:t>
            </a:r>
          </a:p>
        </p:txBody>
      </p:sp>
    </p:spTree>
    <p:extLst>
      <p:ext uri="{BB962C8B-B14F-4D97-AF65-F5344CB8AC3E}">
        <p14:creationId xmlns:p14="http://schemas.microsoft.com/office/powerpoint/2010/main" val="70733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773298018"/>
              </p:ext>
            </p:extLst>
          </p:nvPr>
        </p:nvGraphicFramePr>
        <p:xfrm>
          <a:off x="419100" y="1683026"/>
          <a:ext cx="8305800" cy="4140258"/>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584174" y="319383"/>
            <a:ext cx="5963478" cy="1200329"/>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400" b="1" dirty="0">
                <a:solidFill>
                  <a:srgbClr val="002060"/>
                </a:solidFill>
              </a:rPr>
              <a:t>COMPARATIVO DE LAS OBSERVACIONES </a:t>
            </a:r>
          </a:p>
          <a:p>
            <a:pPr algn="ctr"/>
            <a:r>
              <a:rPr lang="es-ES" sz="2400" b="1" dirty="0">
                <a:solidFill>
                  <a:srgbClr val="002060"/>
                </a:solidFill>
              </a:rPr>
              <a:t>SEGUNDO SEMESTRE 2020- PRIMER SEMESTRE 2021</a:t>
            </a:r>
          </a:p>
        </p:txBody>
      </p:sp>
    </p:spTree>
    <p:extLst>
      <p:ext uri="{BB962C8B-B14F-4D97-AF65-F5344CB8AC3E}">
        <p14:creationId xmlns:p14="http://schemas.microsoft.com/office/powerpoint/2010/main" val="831400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16696" y="196595"/>
            <a:ext cx="5963177" cy="150810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300" b="1" dirty="0">
                <a:solidFill>
                  <a:srgbClr val="002060"/>
                </a:solidFill>
              </a:rPr>
              <a:t>OBSERVACIÓN</a:t>
            </a:r>
          </a:p>
          <a:p>
            <a:pPr algn="ctr"/>
            <a:r>
              <a:rPr lang="x-none" sz="2300" b="1" dirty="0">
                <a:solidFill>
                  <a:srgbClr val="002060"/>
                </a:solidFill>
              </a:rPr>
              <a:t>RESPUESTAS EXTEMPORÁNEAS DE LAS P</a:t>
            </a:r>
            <a:r>
              <a:rPr lang="es-MX" sz="2300" b="1" dirty="0">
                <a:solidFill>
                  <a:srgbClr val="002060"/>
                </a:solidFill>
              </a:rPr>
              <a:t>ETICIONES, QUEJAS RECLAMOS, SUGERENCIAS Y DENUNCIAS</a:t>
            </a:r>
            <a:endParaRPr lang="es-ES" sz="2300" b="1" dirty="0">
              <a:solidFill>
                <a:srgbClr val="002060"/>
              </a:solidFill>
            </a:endParaRPr>
          </a:p>
        </p:txBody>
      </p:sp>
      <p:sp>
        <p:nvSpPr>
          <p:cNvPr id="3" name="CuadroTexto 2"/>
          <p:cNvSpPr txBox="1"/>
          <p:nvPr/>
        </p:nvSpPr>
        <p:spPr>
          <a:xfrm>
            <a:off x="318053" y="1810718"/>
            <a:ext cx="8361820" cy="398570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CO" sz="1900" dirty="0">
                <a:solidFill>
                  <a:srgbClr val="002060"/>
                </a:solidFill>
              </a:rPr>
              <a:t>En el análisis de las peticiones contestadas extemporáneamente, se evidenció que el 1% (8 de 805) fueron respondidas por fuera de los términos establecidos en el Decreto 491 del 28 de marzo de 2020 en su artículo 5 que señala lo siguiente: </a:t>
            </a:r>
            <a:r>
              <a:rPr lang="es-CO" i="1" dirty="0">
                <a:solidFill>
                  <a:srgbClr val="002060"/>
                </a:solidFill>
              </a:rPr>
              <a:t>“Ampliación de términos para atender las peticiones. Para las peticiones que se encuentren en curso o que se radiquen durante la vigencia de la Emergencia Sanitaria, se ampliarán los términos señalados en el artículo 14 de la Ley 1437 de 2011, así: Salvo norma especial toda petición deberá resolverse dentro de los treinta (30) días siguientes a su recepción.</a:t>
            </a:r>
            <a:r>
              <a:rPr lang="es-CO" sz="1900" i="1" dirty="0">
                <a:solidFill>
                  <a:srgbClr val="002060"/>
                </a:solidFill>
              </a:rPr>
              <a:t>”, </a:t>
            </a:r>
            <a:r>
              <a:rPr lang="es-CO" sz="1900" dirty="0">
                <a:solidFill>
                  <a:srgbClr val="002060"/>
                </a:solidFill>
              </a:rPr>
              <a:t>subrayas fuera de texto, (ver anexo 1).</a:t>
            </a:r>
          </a:p>
          <a:p>
            <a:pPr algn="just"/>
            <a:endParaRPr lang="es-CO" sz="1000" dirty="0">
              <a:solidFill>
                <a:srgbClr val="002060"/>
              </a:solidFill>
            </a:endParaRPr>
          </a:p>
          <a:p>
            <a:pPr lvl="0" algn="just"/>
            <a:r>
              <a:rPr lang="es-CO" sz="1900" dirty="0">
                <a:solidFill>
                  <a:srgbClr val="002060"/>
                </a:solidFill>
              </a:rPr>
              <a:t>Por lo anterior, se solicita a la </a:t>
            </a:r>
            <a:r>
              <a:rPr lang="es-CO" sz="1900" dirty="0" err="1">
                <a:solidFill>
                  <a:srgbClr val="002060"/>
                </a:solidFill>
              </a:rPr>
              <a:t>administraci</a:t>
            </a:r>
            <a:r>
              <a:rPr lang="es-ES" sz="1900" dirty="0" err="1">
                <a:solidFill>
                  <a:srgbClr val="002060"/>
                </a:solidFill>
              </a:rPr>
              <a:t>ón</a:t>
            </a:r>
            <a:r>
              <a:rPr lang="es-ES" sz="1900" dirty="0">
                <a:solidFill>
                  <a:srgbClr val="002060"/>
                </a:solidFill>
              </a:rPr>
              <a:t> de la entidad</a:t>
            </a:r>
            <a:r>
              <a:rPr lang="es-CO" sz="1900" dirty="0">
                <a:solidFill>
                  <a:srgbClr val="002060"/>
                </a:solidFill>
              </a:rPr>
              <a:t> dar respuesta a los peticionarios dentro de los términos establecidos en la ley, para efectos de evitar riesgos legales en contra de la UAE CRA, conforme a las recomendaciones formuladas por este despacho en los informes de seguimiento de las vigencias 2016, 2017, 2018, 2019 y 2020.</a:t>
            </a:r>
          </a:p>
        </p:txBody>
      </p:sp>
    </p:spTree>
    <p:extLst>
      <p:ext uri="{BB962C8B-B14F-4D97-AF65-F5344CB8AC3E}">
        <p14:creationId xmlns:p14="http://schemas.microsoft.com/office/powerpoint/2010/main" val="403109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861866" y="291688"/>
            <a:ext cx="5658679" cy="150810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300" b="1" dirty="0">
                <a:solidFill>
                  <a:srgbClr val="002060"/>
                </a:solidFill>
              </a:rPr>
              <a:t>OBSERVACIÓN</a:t>
            </a:r>
          </a:p>
          <a:p>
            <a:pPr algn="ctr"/>
            <a:r>
              <a:rPr lang="x-none" sz="2300" b="1" dirty="0">
                <a:solidFill>
                  <a:srgbClr val="002060"/>
                </a:solidFill>
              </a:rPr>
              <a:t>RESPUESTAS EXTEMPORÁNEAS DE LAS P</a:t>
            </a:r>
            <a:r>
              <a:rPr lang="es-MX" sz="2300" b="1">
                <a:solidFill>
                  <a:srgbClr val="002060"/>
                </a:solidFill>
              </a:rPr>
              <a:t>ETICIONES</a:t>
            </a:r>
            <a:r>
              <a:rPr lang="es-MX" sz="2300" b="1" dirty="0">
                <a:solidFill>
                  <a:srgbClr val="002060"/>
                </a:solidFill>
              </a:rPr>
              <a:t>, QUEJAS RECLAMOS, SUGERENCIAS Y DENUNCIAS</a:t>
            </a:r>
            <a:endParaRPr lang="es-ES" sz="23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1426710250"/>
              </p:ext>
            </p:extLst>
          </p:nvPr>
        </p:nvGraphicFramePr>
        <p:xfrm>
          <a:off x="471055" y="1908313"/>
          <a:ext cx="8049490" cy="3856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4920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43199" y="288153"/>
            <a:ext cx="5805055" cy="861774"/>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500" b="1" dirty="0">
                <a:solidFill>
                  <a:srgbClr val="002060"/>
                </a:solidFill>
              </a:rPr>
              <a:t>RESPUESTAS EXTEMPORÁNEAS POR </a:t>
            </a:r>
          </a:p>
          <a:p>
            <a:pPr algn="ctr"/>
            <a:r>
              <a:rPr lang="x-none" sz="2500" b="1" dirty="0">
                <a:solidFill>
                  <a:srgbClr val="002060"/>
                </a:solidFill>
              </a:rPr>
              <a:t>DEPENDENCIAS </a:t>
            </a:r>
            <a:r>
              <a:rPr lang="es-MX" sz="2500" b="1" dirty="0">
                <a:solidFill>
                  <a:srgbClr val="002060"/>
                </a:solidFill>
              </a:rPr>
              <a:t>PRIMER</a:t>
            </a:r>
            <a:r>
              <a:rPr lang="x-none" sz="2500" b="1" dirty="0">
                <a:solidFill>
                  <a:srgbClr val="002060"/>
                </a:solidFill>
              </a:rPr>
              <a:t> SEMESTRE 202</a:t>
            </a:r>
            <a:r>
              <a:rPr lang="es-MX" sz="2500" b="1" dirty="0">
                <a:solidFill>
                  <a:srgbClr val="002060"/>
                </a:solidFill>
              </a:rPr>
              <a:t>1</a:t>
            </a:r>
            <a:endParaRPr lang="es-ES" sz="25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2593721493"/>
              </p:ext>
            </p:extLst>
          </p:nvPr>
        </p:nvGraphicFramePr>
        <p:xfrm>
          <a:off x="457200" y="1407695"/>
          <a:ext cx="8091055" cy="4300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1586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90572"/>
            <a:ext cx="5857461"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400" b="1" dirty="0">
                <a:solidFill>
                  <a:srgbClr val="002060"/>
                </a:solidFill>
              </a:rPr>
              <a:t>COMPARATIVO POR SEMESTRES DE LAS  </a:t>
            </a:r>
          </a:p>
          <a:p>
            <a:pPr algn="ctr"/>
            <a:r>
              <a:rPr lang="x-none" sz="2400" b="1" dirty="0">
                <a:solidFill>
                  <a:srgbClr val="002060"/>
                </a:solidFill>
              </a:rPr>
              <a:t>RESPUESTAS EXTEMPORÁNEAS POR DEPENDENCIAS </a:t>
            </a:r>
            <a:endParaRPr lang="es-ES" sz="24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1482208724"/>
              </p:ext>
            </p:extLst>
          </p:nvPr>
        </p:nvGraphicFramePr>
        <p:xfrm>
          <a:off x="304800" y="1563386"/>
          <a:ext cx="8309113" cy="42806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1336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50435" y="327799"/>
            <a:ext cx="5925529" cy="144655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1" indent="0" algn="ctr">
              <a:spcBef>
                <a:spcPts val="0"/>
              </a:spcBef>
              <a:buNone/>
              <a:defRPr/>
            </a:pPr>
            <a:r>
              <a:rPr lang="es-MX" sz="2200" b="1" dirty="0">
                <a:solidFill>
                  <a:srgbClr val="002060"/>
                </a:solidFill>
              </a:rPr>
              <a:t>COMENTARIOS A LA OBSERVACIÓN </a:t>
            </a:r>
          </a:p>
          <a:p>
            <a:pPr marL="0" lvl="1" indent="0" algn="ctr">
              <a:spcBef>
                <a:spcPts val="0"/>
              </a:spcBef>
              <a:buNone/>
              <a:defRPr/>
            </a:pPr>
            <a:r>
              <a:rPr lang="x-none" sz="2200" b="1" dirty="0">
                <a:solidFill>
                  <a:srgbClr val="002060"/>
                </a:solidFill>
              </a:rPr>
              <a:t>RESPUESTAS EXTEMPORÁNEAS</a:t>
            </a:r>
            <a:r>
              <a:rPr lang="es-MX" sz="2200" b="1" dirty="0">
                <a:solidFill>
                  <a:srgbClr val="002060"/>
                </a:solidFill>
              </a:rPr>
              <a:t> DE LAS PETICIONES, QUEJAS, RECLAMOS, SUGERENCIAS Y DENUNCIAS</a:t>
            </a:r>
          </a:p>
        </p:txBody>
      </p:sp>
      <p:sp>
        <p:nvSpPr>
          <p:cNvPr id="3" name="CuadroTexto 2"/>
          <p:cNvSpPr txBox="1"/>
          <p:nvPr/>
        </p:nvSpPr>
        <p:spPr>
          <a:xfrm>
            <a:off x="357809" y="1774349"/>
            <a:ext cx="8218155" cy="412420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CO" b="1" dirty="0">
                <a:solidFill>
                  <a:srgbClr val="002060"/>
                </a:solidFill>
                <a:cs typeface="Arial" panose="020B0604020202020204" pitchFamily="34" charset="0"/>
              </a:rPr>
              <a:t>COMENTARIO DE LA SUBDIRECCIÓN DE REGULACIÓN,</a:t>
            </a:r>
            <a:r>
              <a:rPr lang="es-CO" dirty="0">
                <a:solidFill>
                  <a:srgbClr val="002060"/>
                </a:solidFill>
                <a:cs typeface="Arial" panose="020B0604020202020204" pitchFamily="34" charset="0"/>
              </a:rPr>
              <a:t> remitido por correo electrónico de fecha 14 de mayo de 2021: </a:t>
            </a:r>
            <a:r>
              <a:rPr lang="es-CO" sz="1700" dirty="0">
                <a:solidFill>
                  <a:srgbClr val="002060"/>
                </a:solidFill>
                <a:cs typeface="Arial" panose="020B0604020202020204" pitchFamily="34" charset="0"/>
              </a:rPr>
              <a:t>“</a:t>
            </a:r>
            <a:r>
              <a:rPr lang="es-MX" sz="1700" i="1" dirty="0">
                <a:solidFill>
                  <a:srgbClr val="002060"/>
                </a:solidFill>
                <a:cs typeface="Arial" panose="020B0604020202020204" pitchFamily="34" charset="0"/>
              </a:rPr>
              <a:t>En la diapositiva 16 se relaciona el Radicado CRA 20213210010632 como respuesta extemporánea y este mismo radicado se relaciona en la diapositiva 18 como traslado extemporáneo, presentándose así una doble evaluación del mismo Orfeo. Sobre este radicado se debe mencionar que fue asignado a la subdirección de regulación un día después de haberse radicado y fue tipificado inicialmente como un concepto; no obstante, cuando fue realizado el análisis para su proyección se evidenció que el mismo correspondía a un traslado, por tanto, se solicitó el cambio de TRD. Infortunadamente, para la fecha que se evidenció sobre el traslado ya se encontraba fue de término”. </a:t>
            </a:r>
          </a:p>
          <a:p>
            <a:pPr algn="just"/>
            <a:r>
              <a:rPr lang="es-MX" b="1" dirty="0">
                <a:solidFill>
                  <a:srgbClr val="002060"/>
                </a:solidFill>
                <a:cs typeface="Arial" panose="020B0604020202020204" pitchFamily="34" charset="0"/>
              </a:rPr>
              <a:t>COMENTARIOS DE LA UNIDAD DE CONTROL INTERNO: </a:t>
            </a:r>
            <a:r>
              <a:rPr lang="es-MX" dirty="0">
                <a:solidFill>
                  <a:srgbClr val="002060"/>
                </a:solidFill>
                <a:cs typeface="Arial" panose="020B0604020202020204" pitchFamily="34" charset="0"/>
              </a:rPr>
              <a:t>En el art</a:t>
            </a:r>
            <a:r>
              <a:rPr lang="es-ES" dirty="0" err="1">
                <a:solidFill>
                  <a:srgbClr val="002060"/>
                </a:solidFill>
                <a:cs typeface="Arial" panose="020B0604020202020204" pitchFamily="34" charset="0"/>
              </a:rPr>
              <a:t>ículo</a:t>
            </a:r>
            <a:r>
              <a:rPr lang="es-ES" dirty="0">
                <a:solidFill>
                  <a:srgbClr val="002060"/>
                </a:solidFill>
                <a:cs typeface="Arial" panose="020B0604020202020204" pitchFamily="34" charset="0"/>
              </a:rPr>
              <a:t> 21 de </a:t>
            </a:r>
            <a:r>
              <a:rPr lang="es-MX" dirty="0">
                <a:solidFill>
                  <a:srgbClr val="002060"/>
                </a:solidFill>
                <a:cs typeface="Arial" panose="020B0604020202020204" pitchFamily="34" charset="0"/>
              </a:rPr>
              <a:t>la Ley 1755 de 2015, se hace alusión a dos términos que se deben tener en cuenta como lo son la remisión por competencia, cuyo término es de 5 días hábiles y la respuesta al peticionario que de igual forma son 5 días hábiles, tal y como así lo ordena la citada ley, transcrita a continuación:</a:t>
            </a:r>
            <a:endParaRPr lang="es-MX" sz="1800" i="1" dirty="0">
              <a:solidFill>
                <a:srgbClr val="002060"/>
              </a:solidFill>
              <a:cs typeface="Arial" panose="020B0604020202020204" pitchFamily="34" charset="0"/>
            </a:endParaRPr>
          </a:p>
        </p:txBody>
      </p:sp>
    </p:spTree>
    <p:extLst>
      <p:ext uri="{BB962C8B-B14F-4D97-AF65-F5344CB8AC3E}">
        <p14:creationId xmlns:p14="http://schemas.microsoft.com/office/powerpoint/2010/main" val="141849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50435" y="327799"/>
            <a:ext cx="5925529" cy="144655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1" indent="0" algn="ctr">
              <a:spcBef>
                <a:spcPts val="0"/>
              </a:spcBef>
              <a:buNone/>
              <a:defRPr/>
            </a:pPr>
            <a:r>
              <a:rPr lang="es-MX" sz="2200" b="1" dirty="0">
                <a:solidFill>
                  <a:srgbClr val="002060"/>
                </a:solidFill>
              </a:rPr>
              <a:t>COMENTARIOS A LA OBSERVACIÓN </a:t>
            </a:r>
          </a:p>
          <a:p>
            <a:pPr marL="0" lvl="1" indent="0" algn="ctr">
              <a:spcBef>
                <a:spcPts val="0"/>
              </a:spcBef>
              <a:buNone/>
              <a:defRPr/>
            </a:pPr>
            <a:r>
              <a:rPr lang="x-none" sz="2200" b="1" dirty="0">
                <a:solidFill>
                  <a:srgbClr val="002060"/>
                </a:solidFill>
              </a:rPr>
              <a:t>RESPUESTAS EXTEMPORÁNEAS</a:t>
            </a:r>
            <a:r>
              <a:rPr lang="es-MX" sz="2200" b="1" dirty="0">
                <a:solidFill>
                  <a:srgbClr val="002060"/>
                </a:solidFill>
              </a:rPr>
              <a:t> DE LAS PETICIONES, QUEJAS, RECLAMOS, SUGERENCIAS Y DENUNCIAS</a:t>
            </a:r>
          </a:p>
        </p:txBody>
      </p:sp>
      <p:sp>
        <p:nvSpPr>
          <p:cNvPr id="3" name="CuadroTexto 2"/>
          <p:cNvSpPr txBox="1"/>
          <p:nvPr/>
        </p:nvSpPr>
        <p:spPr>
          <a:xfrm>
            <a:off x="357809" y="1774349"/>
            <a:ext cx="8218155" cy="4170372"/>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dirty="0">
                <a:solidFill>
                  <a:srgbClr val="002060"/>
                </a:solidFill>
                <a:cs typeface="Arial" panose="020B0604020202020204" pitchFamily="34" charset="0"/>
              </a:rPr>
              <a:t>Ley 1755 de 2015 artículo 21</a:t>
            </a:r>
            <a:r>
              <a:rPr lang="es-MX" sz="1700" dirty="0">
                <a:solidFill>
                  <a:srgbClr val="002060"/>
                </a:solidFill>
                <a:cs typeface="Arial" panose="020B0604020202020204" pitchFamily="34" charset="0"/>
              </a:rPr>
              <a:t>,“</a:t>
            </a:r>
            <a:r>
              <a:rPr lang="es-MX" sz="1700" i="1" dirty="0">
                <a:solidFill>
                  <a:srgbClr val="002060"/>
                </a:solidFill>
                <a:cs typeface="Arial" panose="020B0604020202020204" pitchFamily="34" charset="0"/>
              </a:rPr>
              <a:t>Funcionario sin competencia. Si la autoridad a quien se dirige la petición no es la competente, se informará de inmediato al interesado si este actúa verbalmente, </a:t>
            </a:r>
            <a:r>
              <a:rPr lang="es-MX" sz="1700" b="1" i="1" dirty="0">
                <a:solidFill>
                  <a:srgbClr val="002060"/>
                </a:solidFill>
                <a:cs typeface="Arial" panose="020B0604020202020204" pitchFamily="34" charset="0"/>
              </a:rPr>
              <a:t>o dentro de los cinco (5) días siguientes al de la recepción, si obró por escrito</a:t>
            </a:r>
            <a:r>
              <a:rPr lang="es-MX" sz="1700" i="1" dirty="0">
                <a:solidFill>
                  <a:srgbClr val="002060"/>
                </a:solidFill>
                <a:cs typeface="Arial" panose="020B0604020202020204" pitchFamily="34" charset="0"/>
              </a:rPr>
              <a:t>” </a:t>
            </a:r>
            <a:r>
              <a:rPr lang="es-MX" sz="1800" dirty="0">
                <a:solidFill>
                  <a:srgbClr val="002060"/>
                </a:solidFill>
                <a:cs typeface="Arial" panose="020B0604020202020204" pitchFamily="34" charset="0"/>
              </a:rPr>
              <a:t>(</a:t>
            </a:r>
            <a:r>
              <a:rPr lang="es-MX" dirty="0">
                <a:solidFill>
                  <a:srgbClr val="002060"/>
                </a:solidFill>
                <a:cs typeface="Arial" panose="020B0604020202020204" pitchFamily="34" charset="0"/>
              </a:rPr>
              <a:t>negrillas fuera de texto). </a:t>
            </a:r>
            <a:r>
              <a:rPr lang="es-MX" sz="1700" i="1" dirty="0">
                <a:solidFill>
                  <a:srgbClr val="002060"/>
                </a:solidFill>
                <a:cs typeface="Arial" panose="020B0604020202020204" pitchFamily="34" charset="0"/>
              </a:rPr>
              <a:t>“Dentro del término señalado remitirá la petición al competente </a:t>
            </a:r>
            <a:r>
              <a:rPr lang="es-MX" sz="1700" b="1" i="1" u="sng" dirty="0">
                <a:solidFill>
                  <a:srgbClr val="002060"/>
                </a:solidFill>
                <a:cs typeface="Arial" panose="020B0604020202020204" pitchFamily="34" charset="0"/>
              </a:rPr>
              <a:t>y enviará copia del oficio remisorio al peticionario </a:t>
            </a:r>
            <a:r>
              <a:rPr lang="es-MX" sz="1700" i="1" dirty="0">
                <a:solidFill>
                  <a:srgbClr val="002060"/>
                </a:solidFill>
                <a:cs typeface="Arial" panose="020B0604020202020204" pitchFamily="34" charset="0"/>
              </a:rPr>
              <a:t>o en caso de no existir funcionario competente así se lo comunicará. Los términos para decidir o responder se contarán a partir del día siguiente a la recepción de la Petición por la autoridad competente” </a:t>
            </a:r>
            <a:r>
              <a:rPr lang="es-MX" dirty="0">
                <a:solidFill>
                  <a:srgbClr val="002060"/>
                </a:solidFill>
                <a:cs typeface="Arial" panose="020B0604020202020204" pitchFamily="34" charset="0"/>
              </a:rPr>
              <a:t>(negrillas y subrayas fuera de texto).</a:t>
            </a:r>
            <a:r>
              <a:rPr lang="es-CO" dirty="0">
                <a:solidFill>
                  <a:srgbClr val="002060"/>
                </a:solidFill>
                <a:cs typeface="Arial" panose="020B0604020202020204" pitchFamily="34" charset="0"/>
              </a:rPr>
              <a:t> </a:t>
            </a:r>
            <a:r>
              <a:rPr lang="es-MX" dirty="0">
                <a:solidFill>
                  <a:srgbClr val="002060"/>
                </a:solidFill>
                <a:cs typeface="Arial" panose="020B0604020202020204" pitchFamily="34" charset="0"/>
              </a:rPr>
              <a:t>Así las cosas, claramente la citada norma trata de dos actuaciones distintas por parte de la autoridad, una la de remitir por </a:t>
            </a:r>
            <a:r>
              <a:rPr lang="es-MX" u="sng" dirty="0">
                <a:solidFill>
                  <a:srgbClr val="002060"/>
                </a:solidFill>
                <a:cs typeface="Arial" panose="020B0604020202020204" pitchFamily="34" charset="0"/>
              </a:rPr>
              <a:t>competencia</a:t>
            </a:r>
            <a:r>
              <a:rPr lang="es-MX" dirty="0">
                <a:solidFill>
                  <a:srgbClr val="002060"/>
                </a:solidFill>
                <a:cs typeface="Arial" panose="020B0604020202020204" pitchFamily="34" charset="0"/>
              </a:rPr>
              <a:t> la petición y la otra de dar </a:t>
            </a:r>
            <a:r>
              <a:rPr lang="es-MX" u="sng" dirty="0">
                <a:solidFill>
                  <a:srgbClr val="002060"/>
                </a:solidFill>
                <a:cs typeface="Arial" panose="020B0604020202020204" pitchFamily="34" charset="0"/>
              </a:rPr>
              <a:t>respuesta</a:t>
            </a:r>
            <a:r>
              <a:rPr lang="es-MX" dirty="0">
                <a:solidFill>
                  <a:srgbClr val="002060"/>
                </a:solidFill>
                <a:cs typeface="Arial" panose="020B0604020202020204" pitchFamily="34" charset="0"/>
              </a:rPr>
              <a:t> al peticionario, actuaciones que si bien se encuentran dentro del mismo artículo y tienen el mismo término, deben ser revisados individualmente y clasificados en diferentes excepciones en el presente informe (respuestas extemporáneas y traslados extemporáneos), razón por la cual no se estaría hablando de una </a:t>
            </a:r>
            <a:r>
              <a:rPr lang="es-MX" sz="1700" i="1" dirty="0">
                <a:solidFill>
                  <a:srgbClr val="002060"/>
                </a:solidFill>
                <a:cs typeface="Arial" panose="020B0604020202020204" pitchFamily="34" charset="0"/>
              </a:rPr>
              <a:t>“doble evaluación del mismo Orfeo” </a:t>
            </a:r>
            <a:r>
              <a:rPr lang="es-MX" dirty="0">
                <a:solidFill>
                  <a:srgbClr val="002060"/>
                </a:solidFill>
                <a:cs typeface="Arial" panose="020B0604020202020204" pitchFamily="34" charset="0"/>
              </a:rPr>
              <a:t>como así lo señala la Subdirectora de Regulación en sus comentarios.</a:t>
            </a:r>
          </a:p>
        </p:txBody>
      </p:sp>
    </p:spTree>
    <p:extLst>
      <p:ext uri="{BB962C8B-B14F-4D97-AF65-F5344CB8AC3E}">
        <p14:creationId xmlns:p14="http://schemas.microsoft.com/office/powerpoint/2010/main" val="2376059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50435" y="327799"/>
            <a:ext cx="5925529" cy="156966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1" indent="0" algn="ctr">
              <a:spcBef>
                <a:spcPts val="0"/>
              </a:spcBef>
              <a:buNone/>
              <a:defRPr/>
            </a:pPr>
            <a:r>
              <a:rPr lang="es-MX" sz="2400" b="1" dirty="0">
                <a:solidFill>
                  <a:srgbClr val="002060"/>
                </a:solidFill>
              </a:rPr>
              <a:t>COMENTARIOS A LA OBSERVACIÓN </a:t>
            </a:r>
          </a:p>
          <a:p>
            <a:pPr marL="0" lvl="1" indent="0" algn="ctr">
              <a:spcBef>
                <a:spcPts val="0"/>
              </a:spcBef>
              <a:buNone/>
              <a:defRPr/>
            </a:pPr>
            <a:r>
              <a:rPr lang="x-none" sz="2400" b="1" dirty="0">
                <a:solidFill>
                  <a:srgbClr val="002060"/>
                </a:solidFill>
              </a:rPr>
              <a:t>RESPUESTAS EXTEMPORÁNEAS</a:t>
            </a:r>
            <a:r>
              <a:rPr lang="es-MX" sz="2400" b="1" dirty="0">
                <a:solidFill>
                  <a:srgbClr val="002060"/>
                </a:solidFill>
              </a:rPr>
              <a:t> DE LAS PETICIONES, QUEJAS, RECLAMOS, SUGERENCIAS Y DENUNCIAS</a:t>
            </a:r>
          </a:p>
        </p:txBody>
      </p:sp>
      <p:sp>
        <p:nvSpPr>
          <p:cNvPr id="3" name="CuadroTexto 2"/>
          <p:cNvSpPr txBox="1"/>
          <p:nvPr/>
        </p:nvSpPr>
        <p:spPr>
          <a:xfrm>
            <a:off x="357809" y="1913109"/>
            <a:ext cx="8218155" cy="3908762"/>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CO" b="1" dirty="0">
                <a:solidFill>
                  <a:srgbClr val="002060"/>
                </a:solidFill>
                <a:cs typeface="Arial" panose="020B0604020202020204" pitchFamily="34" charset="0"/>
              </a:rPr>
              <a:t>COMENTARIO DE LA SUBDIRECCIÓN DE REGULACIÓN</a:t>
            </a:r>
            <a:r>
              <a:rPr lang="es-CO" dirty="0">
                <a:solidFill>
                  <a:srgbClr val="002060"/>
                </a:solidFill>
                <a:cs typeface="Arial" panose="020B0604020202020204" pitchFamily="34" charset="0"/>
              </a:rPr>
              <a:t>, remitido por correo electrónico de fecha 14 de mayo de 2021: </a:t>
            </a:r>
            <a:r>
              <a:rPr lang="es-MX" sz="1700" i="1" dirty="0">
                <a:solidFill>
                  <a:srgbClr val="002060"/>
                </a:solidFill>
                <a:cs typeface="Arial" panose="020B0604020202020204" pitchFamily="34" charset="0"/>
              </a:rPr>
              <a:t>“El radicado CRA 20213210006622 fue tramitado dentro de los términos establecidos por ley, su fecha de vencimiento era el 10 de marzo y fue archivado el 9 de marzo”. </a:t>
            </a:r>
          </a:p>
          <a:p>
            <a:pPr algn="just"/>
            <a:endParaRPr lang="es-MX" sz="1700" i="1" dirty="0">
              <a:solidFill>
                <a:srgbClr val="002060"/>
              </a:solidFill>
              <a:cs typeface="Arial" panose="020B0604020202020204" pitchFamily="34" charset="0"/>
            </a:endParaRPr>
          </a:p>
          <a:p>
            <a:pPr algn="just"/>
            <a:r>
              <a:rPr lang="es-MX" b="1" dirty="0">
                <a:solidFill>
                  <a:srgbClr val="002060"/>
                </a:solidFill>
                <a:cs typeface="Arial" panose="020B0604020202020204" pitchFamily="34" charset="0"/>
              </a:rPr>
              <a:t>COMENTARIOS DE LA UNIDAD DE CONTROL INTERNO: </a:t>
            </a:r>
            <a:r>
              <a:rPr lang="es-MX" dirty="0">
                <a:solidFill>
                  <a:srgbClr val="002060"/>
                </a:solidFill>
                <a:cs typeface="Arial" panose="020B0604020202020204" pitchFamily="34" charset="0"/>
              </a:rPr>
              <a:t>Si bien al radicado en mención dentro del sistema de gestión documental Orfeo se le aplicó un término de 28 días, se trataba de una solicitud de información, detallada así: </a:t>
            </a:r>
            <a:r>
              <a:rPr lang="es-ES" sz="1700" i="1" dirty="0">
                <a:solidFill>
                  <a:srgbClr val="002060"/>
                </a:solidFill>
                <a:cs typeface="Arial" panose="020B0604020202020204" pitchFamily="34" charset="0"/>
              </a:rPr>
              <a:t>“(…) copia de los estudios tarifarios radicados por el Municipio de Leticia como Prestador de los servicios públicos ante ustedes (..)”</a:t>
            </a:r>
            <a:r>
              <a:rPr lang="es-CO" sz="1700" i="1" dirty="0">
                <a:solidFill>
                  <a:srgbClr val="002060"/>
                </a:solidFill>
                <a:cs typeface="Arial" panose="020B0604020202020204" pitchFamily="34" charset="0"/>
              </a:rPr>
              <a:t>, </a:t>
            </a:r>
            <a:r>
              <a:rPr lang="es-MX" dirty="0">
                <a:solidFill>
                  <a:srgbClr val="002060"/>
                </a:solidFill>
                <a:cs typeface="Arial" panose="020B0604020202020204" pitchFamily="34" charset="0"/>
              </a:rPr>
              <a:t>la misma hace alusión a una información emitida por la entidad con anterioridad y según el Decreto 491 de 2020, la solicitud de información tiene un término de 20 días hábiles, razón por la cual, el mismo feneció el día 1º  de marzo de los corrientes, y al haber sido la petición contestada el día 4 de marzo y enviada el 9 de marzo de 2021, claramente estaríamos frente a una extemporaneidad.</a:t>
            </a:r>
          </a:p>
        </p:txBody>
      </p:sp>
    </p:spTree>
    <p:extLst>
      <p:ext uri="{BB962C8B-B14F-4D97-AF65-F5344CB8AC3E}">
        <p14:creationId xmlns:p14="http://schemas.microsoft.com/office/powerpoint/2010/main" val="312478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56452" y="265169"/>
            <a:ext cx="5819512" cy="861774"/>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500" b="1" dirty="0">
                <a:solidFill>
                  <a:srgbClr val="002060"/>
                </a:solidFill>
              </a:rPr>
              <a:t>OBSERVACIÓN</a:t>
            </a:r>
          </a:p>
          <a:p>
            <a:pPr algn="ctr"/>
            <a:r>
              <a:rPr lang="x-none" sz="2500" b="1" dirty="0">
                <a:solidFill>
                  <a:srgbClr val="002060"/>
                </a:solidFill>
              </a:rPr>
              <a:t>TRASLADOS EXTEMPORÁNEOS</a:t>
            </a:r>
            <a:endParaRPr lang="es-ES" sz="2500" b="1" dirty="0">
              <a:solidFill>
                <a:srgbClr val="002060"/>
              </a:solidFill>
            </a:endParaRPr>
          </a:p>
        </p:txBody>
      </p:sp>
      <p:sp>
        <p:nvSpPr>
          <p:cNvPr id="3" name="CuadroTexto 2"/>
          <p:cNvSpPr txBox="1"/>
          <p:nvPr/>
        </p:nvSpPr>
        <p:spPr>
          <a:xfrm>
            <a:off x="424070" y="1264650"/>
            <a:ext cx="8151894" cy="452431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lvl="0" algn="just"/>
            <a:r>
              <a:rPr lang="es-CO" dirty="0">
                <a:solidFill>
                  <a:srgbClr val="002060"/>
                </a:solidFill>
              </a:rPr>
              <a:t>Dentro del seguimiento realizado, se evidenció que el 21% de los casos verificados en la muestra y que fueron trasladados por competencia a otras entidades (6 de 29), se realizaron de manera extemporánea sin observarse los términos contenidos en el artículo 21 de la Ley 1755 de 2015 que señala lo siguiente: </a:t>
            </a:r>
            <a:r>
              <a:rPr lang="es-MX" i="1" dirty="0">
                <a:solidFill>
                  <a:srgbClr val="002060"/>
                </a:solidFill>
              </a:rPr>
              <a:t>“</a:t>
            </a:r>
            <a:r>
              <a:rPr lang="es-CO" i="1" dirty="0">
                <a:solidFill>
                  <a:srgbClr val="002060"/>
                </a:solidFill>
              </a:rPr>
              <a:t>Funcionario sin competencia. 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y enviará copia del oficio remisorio al peticionario o en caso de no existir funcionario competente así se lo comunicará (…)” s</a:t>
            </a:r>
            <a:r>
              <a:rPr lang="es-CO" dirty="0">
                <a:solidFill>
                  <a:srgbClr val="002060"/>
                </a:solidFill>
              </a:rPr>
              <a:t>ubrayas fuera de texto, (ver anexo 2).</a:t>
            </a:r>
          </a:p>
          <a:p>
            <a:pPr lvl="0" algn="just"/>
            <a:endParaRPr lang="es-CO" dirty="0">
              <a:solidFill>
                <a:srgbClr val="002060"/>
              </a:solidFill>
            </a:endParaRPr>
          </a:p>
          <a:p>
            <a:pPr lvl="0" algn="just"/>
            <a:r>
              <a:rPr lang="es-CO" dirty="0">
                <a:solidFill>
                  <a:srgbClr val="002060"/>
                </a:solidFill>
              </a:rPr>
              <a:t>Por lo anterior, es necesario dar cumplimiento a los términos previstos en la ley para los respectivos traslados por competencia a las entidades respectivas, conforme a las recomendaciones formuladas por este despacho en los informes de auditoría de la vigencias 2016, 2017, 2018, 2019 y 2020.</a:t>
            </a:r>
          </a:p>
          <a:p>
            <a:endParaRPr lang="es-ES" dirty="0"/>
          </a:p>
        </p:txBody>
      </p:sp>
    </p:spTree>
    <p:extLst>
      <p:ext uri="{BB962C8B-B14F-4D97-AF65-F5344CB8AC3E}">
        <p14:creationId xmlns:p14="http://schemas.microsoft.com/office/powerpoint/2010/main" val="1312919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63687" y="367574"/>
            <a:ext cx="5844209" cy="150810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300" b="1" dirty="0">
                <a:solidFill>
                  <a:srgbClr val="002060"/>
                </a:solidFill>
              </a:rPr>
              <a:t>COMPARATIVO POR SEMESTRES </a:t>
            </a:r>
            <a:endParaRPr lang="es-MX" sz="2300" b="1" dirty="0">
              <a:solidFill>
                <a:srgbClr val="002060"/>
              </a:solidFill>
            </a:endParaRPr>
          </a:p>
          <a:p>
            <a:pPr algn="ctr"/>
            <a:r>
              <a:rPr lang="x-none" sz="2300" b="1" dirty="0">
                <a:solidFill>
                  <a:srgbClr val="002060"/>
                </a:solidFill>
              </a:rPr>
              <a:t>DE LAS P</a:t>
            </a:r>
            <a:r>
              <a:rPr lang="es-MX" sz="2300" b="1" dirty="0">
                <a:solidFill>
                  <a:srgbClr val="002060"/>
                </a:solidFill>
              </a:rPr>
              <a:t>ETICIONES, QUEJAS, RECLAMOS, SUGERENCIAS Y DENUNCIAS</a:t>
            </a:r>
            <a:r>
              <a:rPr lang="x-none" sz="2300" b="1" dirty="0">
                <a:solidFill>
                  <a:srgbClr val="002060"/>
                </a:solidFill>
              </a:rPr>
              <a:t> TRASLADADAS EXTEMPORÁNEAMENTE </a:t>
            </a:r>
            <a:endParaRPr lang="es-ES" sz="23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3844826144"/>
              </p:ext>
            </p:extLst>
          </p:nvPr>
        </p:nvGraphicFramePr>
        <p:xfrm>
          <a:off x="278296" y="2008200"/>
          <a:ext cx="8229600" cy="3988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0615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76731" y="1856363"/>
            <a:ext cx="8077200" cy="341632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1" algn="just">
              <a:defRPr/>
            </a:pPr>
            <a:r>
              <a:rPr lang="es-CO" sz="2400" dirty="0">
                <a:solidFill>
                  <a:srgbClr val="002060"/>
                </a:solidFill>
                <a:cs typeface="Arial" panose="020B0604020202020204" pitchFamily="34" charset="0"/>
              </a:rPr>
              <a:t>Verificar el cumplimiento por parte de la Comisión de Regulación de Agua Potable y Saneamiento Básico – CRA, del artículo 76 de la Ley 1474 de 2011, la Ley 1437 de 2011, la Ley 1755 de 2015, </a:t>
            </a:r>
            <a:r>
              <a:rPr lang="es-MX" sz="2400" dirty="0">
                <a:solidFill>
                  <a:srgbClr val="002060"/>
                </a:solidFill>
                <a:cs typeface="Arial" panose="020B0604020202020204" pitchFamily="34" charset="0"/>
              </a:rPr>
              <a:t>Decreto 491 del 28 de marzo de 2020; </a:t>
            </a:r>
            <a:r>
              <a:rPr lang="es-CO" sz="2400" dirty="0">
                <a:solidFill>
                  <a:srgbClr val="002060"/>
                </a:solidFill>
                <a:cs typeface="Arial" panose="020B0604020202020204" pitchFamily="34" charset="0"/>
              </a:rPr>
              <a:t>así como el artículo 4º del Decreto 707 de 1995 y el memorando N° 20172010005893 del 16 de noviembre de 2017, frente a los mecanismos diseñados por la Entidad para la atención de las peticiones, quejas, reclamos, sugerencias y denuncias formuladas por sus usuarios. </a:t>
            </a:r>
          </a:p>
        </p:txBody>
      </p:sp>
      <p:sp>
        <p:nvSpPr>
          <p:cNvPr id="3" name="CuadroTexto 2">
            <a:extLst>
              <a:ext uri="{FF2B5EF4-FFF2-40B4-BE49-F238E27FC236}">
                <a16:creationId xmlns:a16="http://schemas.microsoft.com/office/drawing/2014/main" id="{11A8D5F3-7383-4645-88D9-973C9D9F7D62}"/>
              </a:ext>
            </a:extLst>
          </p:cNvPr>
          <p:cNvSpPr txBox="1"/>
          <p:nvPr/>
        </p:nvSpPr>
        <p:spPr>
          <a:xfrm>
            <a:off x="3281819" y="350729"/>
            <a:ext cx="5172112" cy="92333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CO" sz="3600" b="1" dirty="0">
                <a:solidFill>
                  <a:srgbClr val="002060"/>
                </a:solidFill>
              </a:rPr>
              <a:t>OBJETIVO GENERAL</a:t>
            </a:r>
          </a:p>
          <a:p>
            <a:endParaRPr lang="es-CO" dirty="0"/>
          </a:p>
        </p:txBody>
      </p:sp>
    </p:spTree>
    <p:extLst>
      <p:ext uri="{BB962C8B-B14F-4D97-AF65-F5344CB8AC3E}">
        <p14:creationId xmlns:p14="http://schemas.microsoft.com/office/powerpoint/2010/main" val="1615120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165360"/>
            <a:ext cx="5845413"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500" b="1" dirty="0">
                <a:solidFill>
                  <a:srgbClr val="002060"/>
                </a:solidFill>
              </a:rPr>
              <a:t>OBSERVACIÓN</a:t>
            </a:r>
          </a:p>
          <a:p>
            <a:pPr algn="ctr"/>
            <a:r>
              <a:rPr lang="x-none" sz="2500" b="1" dirty="0">
                <a:solidFill>
                  <a:srgbClr val="002060"/>
                </a:solidFill>
              </a:rPr>
              <a:t>NO SE </a:t>
            </a:r>
            <a:r>
              <a:rPr lang="es-MX" sz="2500" b="1" dirty="0">
                <a:solidFill>
                  <a:srgbClr val="002060"/>
                </a:solidFill>
              </a:rPr>
              <a:t>EVIDENCIÓ</a:t>
            </a:r>
            <a:r>
              <a:rPr lang="x-none" sz="2500" b="1" dirty="0">
                <a:solidFill>
                  <a:srgbClr val="002060"/>
                </a:solidFill>
              </a:rPr>
              <a:t> RESPUESTA</a:t>
            </a:r>
            <a:r>
              <a:rPr lang="es-ES" sz="2500" b="1" dirty="0">
                <a:solidFill>
                  <a:srgbClr val="002060"/>
                </a:solidFill>
              </a:rPr>
              <a:t> AL PETICIONARIO</a:t>
            </a:r>
          </a:p>
        </p:txBody>
      </p:sp>
      <p:sp>
        <p:nvSpPr>
          <p:cNvPr id="5" name="CuadroTexto 4"/>
          <p:cNvSpPr txBox="1"/>
          <p:nvPr/>
        </p:nvSpPr>
        <p:spPr>
          <a:xfrm>
            <a:off x="387927" y="1411855"/>
            <a:ext cx="8174182" cy="446276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lvl="0" algn="just"/>
            <a:r>
              <a:rPr lang="es-MX" dirty="0">
                <a:solidFill>
                  <a:srgbClr val="002060"/>
                </a:solidFill>
              </a:rPr>
              <a:t>En el </a:t>
            </a:r>
            <a:r>
              <a:rPr lang="es-MX" dirty="0" smtClean="0">
                <a:solidFill>
                  <a:srgbClr val="002060"/>
                </a:solidFill>
              </a:rPr>
              <a:t>0.2% </a:t>
            </a:r>
            <a:r>
              <a:rPr lang="es-MX" dirty="0">
                <a:solidFill>
                  <a:srgbClr val="002060"/>
                </a:solidFill>
              </a:rPr>
              <a:t>de la muestra de las PQRSD </a:t>
            </a:r>
            <a:r>
              <a:rPr lang="es-MX" dirty="0" smtClean="0">
                <a:solidFill>
                  <a:srgbClr val="002060"/>
                </a:solidFill>
              </a:rPr>
              <a:t>(2 </a:t>
            </a:r>
            <a:r>
              <a:rPr lang="es-MX" dirty="0">
                <a:solidFill>
                  <a:srgbClr val="002060"/>
                </a:solidFill>
              </a:rPr>
              <a:t>de 805) no se evidenció respuesta en el sistema ORFEO. Lo anterior, ya que el artículo 14 de la Ley 1755 de 2015 establece lo siguiente</a:t>
            </a:r>
            <a:r>
              <a:rPr lang="es-MX" i="1" dirty="0">
                <a:solidFill>
                  <a:srgbClr val="002060"/>
                </a:solidFill>
              </a:rPr>
              <a:t>: </a:t>
            </a:r>
            <a:r>
              <a:rPr lang="es-MX" sz="1700" i="1" dirty="0">
                <a:solidFill>
                  <a:srgbClr val="002060"/>
                </a:solidFill>
              </a:rPr>
              <a:t>“</a:t>
            </a:r>
            <a:r>
              <a:rPr lang="es-CO" sz="1700" i="1" dirty="0">
                <a:solidFill>
                  <a:srgbClr val="002060"/>
                </a:solidFill>
              </a:rPr>
              <a:t>Términos para resolver las distintas modalidades de peticiones. Salvo norma legal especial y so pena de sanción disciplinaria, toda petición deberá resolverse dentro de los quince (15) días siguientes a su recepción”</a:t>
            </a:r>
          </a:p>
          <a:p>
            <a:pPr lvl="0" algn="just"/>
            <a:endParaRPr lang="es-CO" sz="1000" i="1" dirty="0">
              <a:solidFill>
                <a:srgbClr val="002060"/>
              </a:solidFill>
            </a:endParaRPr>
          </a:p>
          <a:p>
            <a:pPr lvl="0" algn="just"/>
            <a:endParaRPr lang="es-CO" sz="800" i="1" dirty="0">
              <a:solidFill>
                <a:srgbClr val="002060"/>
              </a:solidFill>
            </a:endParaRPr>
          </a:p>
          <a:p>
            <a:pPr lvl="0" algn="just"/>
            <a:r>
              <a:rPr lang="es-CO" b="1" dirty="0">
                <a:solidFill>
                  <a:srgbClr val="002060"/>
                </a:solidFill>
              </a:rPr>
              <a:t>EXTRACTO DE LA SENTENCIA 951 DE 2014: </a:t>
            </a:r>
            <a:r>
              <a:rPr lang="es-CO" sz="1700" i="1" dirty="0">
                <a:solidFill>
                  <a:srgbClr val="002060"/>
                </a:solidFill>
              </a:rPr>
              <a:t>“(…) (</a:t>
            </a:r>
            <a:r>
              <a:rPr lang="es-CO" sz="1700" i="1" dirty="0" err="1">
                <a:solidFill>
                  <a:srgbClr val="002060"/>
                </a:solidFill>
              </a:rPr>
              <a:t>iv</a:t>
            </a:r>
            <a:r>
              <a:rPr lang="es-CO" sz="1700" i="1" dirty="0">
                <a:solidFill>
                  <a:srgbClr val="002060"/>
                </a:solidFill>
              </a:rPr>
              <a:t>) Notificación de la decisión: (…) “Esta obligación genera para la administración la responsabilidad de actuar con diligencia en aras de que su respuesta sea conocida. De esta manera fue reconocido en la sentencia T-372 de 1995 y reiterado por la sentencia T-477 de 2002, en donde se determinó que el derecho de petición se concreta en dos momentos sucesivos, ambos dependientes de la actividad del servidor público a quien se dirige la solicitud: “(i) el de la recepción y trámite de la misma, el cual implica el debido acceso de la persona a la administración para que esta considere el asunto que se le plantea, y (</a:t>
            </a:r>
            <a:r>
              <a:rPr lang="es-CO" sz="1700" i="1" dirty="0" err="1">
                <a:solidFill>
                  <a:srgbClr val="002060"/>
                </a:solidFill>
              </a:rPr>
              <a:t>ii</a:t>
            </a:r>
            <a:r>
              <a:rPr lang="es-CO" sz="1700" i="1" dirty="0">
                <a:solidFill>
                  <a:srgbClr val="002060"/>
                </a:solidFill>
              </a:rPr>
              <a:t>) el de la respuesta, cuyo ámbito trasciende el campo de la simple adopción de decisiones y se proyecta a la necesidad de llevarlas al conocimiento del solicitante (…)”</a:t>
            </a:r>
          </a:p>
        </p:txBody>
      </p:sp>
    </p:spTree>
    <p:extLst>
      <p:ext uri="{BB962C8B-B14F-4D97-AF65-F5344CB8AC3E}">
        <p14:creationId xmlns:p14="http://schemas.microsoft.com/office/powerpoint/2010/main" val="2173214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p:cNvSpPr txBox="1"/>
          <p:nvPr/>
        </p:nvSpPr>
        <p:spPr>
          <a:xfrm>
            <a:off x="2716696" y="258700"/>
            <a:ext cx="5845413"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500" b="1" dirty="0">
                <a:solidFill>
                  <a:srgbClr val="002060"/>
                </a:solidFill>
              </a:rPr>
              <a:t>OBSERVACIÓN</a:t>
            </a:r>
          </a:p>
          <a:p>
            <a:pPr algn="ctr"/>
            <a:r>
              <a:rPr lang="x-none" sz="2500" b="1" dirty="0">
                <a:solidFill>
                  <a:srgbClr val="002060"/>
                </a:solidFill>
              </a:rPr>
              <a:t>NO SE </a:t>
            </a:r>
            <a:r>
              <a:rPr lang="es-MX" sz="2500" b="1" dirty="0">
                <a:solidFill>
                  <a:srgbClr val="002060"/>
                </a:solidFill>
              </a:rPr>
              <a:t>EVIDENCIÓ</a:t>
            </a:r>
            <a:r>
              <a:rPr lang="x-none" sz="2500" b="1" dirty="0">
                <a:solidFill>
                  <a:srgbClr val="002060"/>
                </a:solidFill>
              </a:rPr>
              <a:t> RESPUESTA</a:t>
            </a:r>
            <a:r>
              <a:rPr lang="es-ES" sz="2500" b="1" dirty="0">
                <a:solidFill>
                  <a:srgbClr val="002060"/>
                </a:solidFill>
              </a:rPr>
              <a:t> AL PETICIONARIO</a:t>
            </a:r>
          </a:p>
        </p:txBody>
      </p:sp>
      <p:sp>
        <p:nvSpPr>
          <p:cNvPr id="5" name="CuadroTexto 4"/>
          <p:cNvSpPr txBox="1"/>
          <p:nvPr/>
        </p:nvSpPr>
        <p:spPr>
          <a:xfrm>
            <a:off x="387927" y="1676898"/>
            <a:ext cx="8174182" cy="313932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lvl="0" algn="just"/>
            <a:r>
              <a:rPr lang="es-CO" dirty="0">
                <a:solidFill>
                  <a:srgbClr val="002060"/>
                </a:solidFill>
              </a:rPr>
              <a:t>Así las cosas, es necesario dar respuesta y dejar evidencia de la misma ante cualquier tipo de solicitud que sea presentada por un ciudadano y más aún si esta fue resuelta vía telefónica, toda vez que no es suficiente con hacer énfasis en el histórico del Sistema de Gestión Documental Orfeo que dicha petición fue atendida telefónicamente, (ver anexo 3).</a:t>
            </a:r>
          </a:p>
          <a:p>
            <a:pPr lvl="0" algn="just"/>
            <a:endParaRPr lang="es-CO" dirty="0">
              <a:solidFill>
                <a:srgbClr val="002060"/>
              </a:solidFill>
            </a:endParaRPr>
          </a:p>
          <a:p>
            <a:pPr lvl="0" algn="just"/>
            <a:endParaRPr lang="es-CO" dirty="0">
              <a:solidFill>
                <a:srgbClr val="002060"/>
              </a:solidFill>
            </a:endParaRPr>
          </a:p>
          <a:p>
            <a:pPr lvl="0" algn="just"/>
            <a:r>
              <a:rPr lang="es-CO" dirty="0">
                <a:solidFill>
                  <a:srgbClr val="002060"/>
                </a:solidFill>
              </a:rPr>
              <a:t>Es preciso señalar que esta observación se realizó por parte de esta Unidad en el seguimiento de las vigencias 2018, 2019 y segundo semestre de 2020.</a:t>
            </a:r>
          </a:p>
          <a:p>
            <a:pPr lvl="0" algn="just"/>
            <a:endParaRPr lang="es-CO" dirty="0">
              <a:solidFill>
                <a:srgbClr val="002060"/>
              </a:solidFill>
            </a:endParaRPr>
          </a:p>
          <a:p>
            <a:pPr lvl="0" algn="just"/>
            <a:endParaRPr lang="es-CO" dirty="0">
              <a:solidFill>
                <a:srgbClr val="002060"/>
              </a:solidFill>
            </a:endParaRPr>
          </a:p>
        </p:txBody>
      </p:sp>
    </p:spTree>
    <p:extLst>
      <p:ext uri="{BB962C8B-B14F-4D97-AF65-F5344CB8AC3E}">
        <p14:creationId xmlns:p14="http://schemas.microsoft.com/office/powerpoint/2010/main" val="3485502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241619"/>
            <a:ext cx="6021306" cy="150810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300" b="1" dirty="0">
                <a:solidFill>
                  <a:srgbClr val="002060"/>
                </a:solidFill>
              </a:rPr>
              <a:t>COMPARATIVO POR SEMESTRES</a:t>
            </a:r>
          </a:p>
          <a:p>
            <a:pPr algn="ctr"/>
            <a:r>
              <a:rPr lang="es-ES" sz="2300" b="1" dirty="0">
                <a:solidFill>
                  <a:srgbClr val="002060"/>
                </a:solidFill>
              </a:rPr>
              <a:t> DE LAS PETICIONES, QUEJAS, RECLAMOS, SUGERENCIAS Y DENUNCIAS DE LAS QUE NO SE EVIDENCIÓ RESPUESTA AL PETICIONARIO</a:t>
            </a:r>
            <a:endParaRPr lang="es-ES" sz="2300" dirty="0">
              <a:solidFill>
                <a:srgbClr val="002060"/>
              </a:solidFill>
            </a:endParaRPr>
          </a:p>
        </p:txBody>
      </p:sp>
      <p:graphicFrame>
        <p:nvGraphicFramePr>
          <p:cNvPr id="5" name="Gráfico 4"/>
          <p:cNvGraphicFramePr/>
          <p:nvPr>
            <p:extLst>
              <p:ext uri="{D42A27DB-BD31-4B8C-83A1-F6EECF244321}">
                <p14:modId xmlns:p14="http://schemas.microsoft.com/office/powerpoint/2010/main" val="930110168"/>
              </p:ext>
            </p:extLst>
          </p:nvPr>
        </p:nvGraphicFramePr>
        <p:xfrm>
          <a:off x="384313" y="1855304"/>
          <a:ext cx="8260923" cy="40154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5890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584174" y="327799"/>
            <a:ext cx="614900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1" indent="0" algn="ctr">
              <a:spcBef>
                <a:spcPts val="0"/>
              </a:spcBef>
              <a:buNone/>
              <a:defRPr/>
            </a:pPr>
            <a:r>
              <a:rPr lang="es-MX" sz="2500" b="1" dirty="0">
                <a:solidFill>
                  <a:srgbClr val="002060"/>
                </a:solidFill>
              </a:rPr>
              <a:t>COMENTARIOS A LA OBSERVACIÓN </a:t>
            </a:r>
          </a:p>
          <a:p>
            <a:pPr algn="ctr"/>
            <a:r>
              <a:rPr lang="x-none" sz="2500" b="1" dirty="0">
                <a:solidFill>
                  <a:srgbClr val="002060"/>
                </a:solidFill>
              </a:rPr>
              <a:t>NO SE </a:t>
            </a:r>
            <a:r>
              <a:rPr lang="es-MX" sz="2500" b="1" dirty="0">
                <a:solidFill>
                  <a:srgbClr val="002060"/>
                </a:solidFill>
              </a:rPr>
              <a:t>EVIDENCIÓ</a:t>
            </a:r>
            <a:r>
              <a:rPr lang="x-none" sz="2500" b="1" dirty="0">
                <a:solidFill>
                  <a:srgbClr val="002060"/>
                </a:solidFill>
              </a:rPr>
              <a:t> RESPUESTA</a:t>
            </a:r>
            <a:r>
              <a:rPr lang="es-ES" sz="2500" b="1" dirty="0">
                <a:solidFill>
                  <a:srgbClr val="002060"/>
                </a:solidFill>
              </a:rPr>
              <a:t> AL PETICIONARIO</a:t>
            </a:r>
          </a:p>
        </p:txBody>
      </p:sp>
      <p:sp>
        <p:nvSpPr>
          <p:cNvPr id="3" name="CuadroTexto 2"/>
          <p:cNvSpPr txBox="1"/>
          <p:nvPr/>
        </p:nvSpPr>
        <p:spPr>
          <a:xfrm>
            <a:off x="331303" y="1733320"/>
            <a:ext cx="8401879" cy="4078039"/>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lvl="0" algn="just" defTabSz="914400">
              <a:defRPr/>
            </a:pPr>
            <a:r>
              <a:rPr lang="es-MX" b="1" dirty="0">
                <a:solidFill>
                  <a:srgbClr val="002060"/>
                </a:solidFill>
                <a:cs typeface="Arial" panose="020B0604020202020204" pitchFamily="34" charset="0"/>
              </a:rPr>
              <a:t>COMENTARIOS DE LA SUBDIRECCIÓN ADMINISTRATIVA Y FINANCIERA</a:t>
            </a:r>
            <a:r>
              <a:rPr lang="es-MX" dirty="0">
                <a:solidFill>
                  <a:srgbClr val="002060"/>
                </a:solidFill>
                <a:cs typeface="Arial" panose="020B0604020202020204" pitchFamily="34" charset="0"/>
              </a:rPr>
              <a:t>, </a:t>
            </a:r>
            <a:r>
              <a:rPr lang="es-MX" sz="1700" dirty="0">
                <a:solidFill>
                  <a:srgbClr val="002060"/>
                </a:solidFill>
                <a:cs typeface="Arial" panose="020B0604020202020204" pitchFamily="34" charset="0"/>
              </a:rPr>
              <a:t>remitidos vía correo electrónico de fecha 6 de mayo de 2021, </a:t>
            </a:r>
            <a:r>
              <a:rPr lang="es-MX" sz="1600" i="1" dirty="0">
                <a:solidFill>
                  <a:srgbClr val="002060"/>
                </a:solidFill>
                <a:cs typeface="Arial" panose="020B0604020202020204" pitchFamily="34" charset="0"/>
              </a:rPr>
              <a:t>“Sobre el radicado 20213210016332 del 1ro de marzo de 2021 de certificados.semana@interia.com.co me permito aclarar lo siguiente: La solicitud realizada por Revista Semana había sido atendida previamente toda vez que esta empresa solicitó la información a varios funcionarios de la CRA, dentro de los cuales se encontraba la señora María Clemencia Lozano Villegas.  De hecho el certificado requerido fue enviado por la citada funcionaria el  martes, 23 de febrero de 2021 9:13 a. m. al siguiente correo electrónico: andrea.valles@interia.com.co </a:t>
            </a:r>
            <a:r>
              <a:rPr lang="es-MX" sz="1600" i="1" dirty="0">
                <a:solidFill>
                  <a:srgbClr val="002060"/>
                </a:solidFill>
                <a:cs typeface="Arial" panose="020B0604020202020204" pitchFamily="34" charset="0"/>
                <a:hlinkClick r:id="rId2"/>
              </a:rPr>
              <a:t>andrea.valles@interia.com.co</a:t>
            </a:r>
            <a:r>
              <a:rPr lang="es-MX" sz="1600" i="1" dirty="0">
                <a:solidFill>
                  <a:srgbClr val="002060"/>
                </a:solidFill>
                <a:cs typeface="Arial" panose="020B0604020202020204" pitchFamily="34" charset="0"/>
              </a:rPr>
              <a:t> El 7 de abril de 2021 a las 16:19, la funcionaria </a:t>
            </a:r>
            <a:r>
              <a:rPr lang="es-MX" sz="1600" i="1" dirty="0" err="1">
                <a:solidFill>
                  <a:srgbClr val="002060"/>
                </a:solidFill>
                <a:cs typeface="Arial" panose="020B0604020202020204" pitchFamily="34" charset="0"/>
              </a:rPr>
              <a:t>Miryam</a:t>
            </a:r>
            <a:r>
              <a:rPr lang="es-MX" sz="1600" i="1" dirty="0">
                <a:solidFill>
                  <a:srgbClr val="002060"/>
                </a:solidFill>
                <a:cs typeface="Arial" panose="020B0604020202020204" pitchFamily="34" charset="0"/>
              </a:rPr>
              <a:t> Orjuela informó al correo electrónico que el certificado solicitado ya había sido enviado a comienzo de año, no obstante lo anterior lo volvió a  </a:t>
            </a:r>
            <a:r>
              <a:rPr lang="es-MX" sz="1600" i="1" dirty="0">
                <a:solidFill>
                  <a:srgbClr val="002060"/>
                </a:solidFill>
                <a:cs typeface="Arial" panose="020B0604020202020204" pitchFamily="34" charset="0"/>
                <a:hlinkClick r:id="rId3"/>
              </a:rPr>
              <a:t>auxiliarfacturacion@semana.com</a:t>
            </a:r>
            <a:r>
              <a:rPr lang="es-MX" sz="1600" i="1" dirty="0">
                <a:solidFill>
                  <a:srgbClr val="002060"/>
                </a:solidFill>
                <a:cs typeface="Arial" panose="020B0604020202020204" pitchFamily="34" charset="0"/>
              </a:rPr>
              <a:t>. Si bien esta Subdirección asume que el objetivo del requerimiento fue cumplido, lo cierto es que al correo propiamente dicho de la solicitud no se respondió por lo cual se solicitará a la funcionaría </a:t>
            </a:r>
            <a:r>
              <a:rPr lang="es-MX" sz="1600" i="1" dirty="0" err="1">
                <a:solidFill>
                  <a:srgbClr val="002060"/>
                </a:solidFill>
                <a:cs typeface="Arial" panose="020B0604020202020204" pitchFamily="34" charset="0"/>
              </a:rPr>
              <a:t>Miryam</a:t>
            </a:r>
            <a:r>
              <a:rPr lang="es-MX" sz="1600" i="1" dirty="0">
                <a:solidFill>
                  <a:srgbClr val="002060"/>
                </a:solidFill>
                <a:cs typeface="Arial" panose="020B0604020202020204" pitchFamily="34" charset="0"/>
              </a:rPr>
              <a:t> Orjuela que envié correo electrónico con el certificado, al correo electrónico certificados.semana@interia.com.co haciendo un recuento de lo sucedido. De igual forma se recordó la importancia de responder este tipo de correos directamente de acuerdo a la responsabilidad y no a través de un tercero así haya llegado la misma solicitud”.</a:t>
            </a:r>
          </a:p>
        </p:txBody>
      </p:sp>
    </p:spTree>
    <p:extLst>
      <p:ext uri="{BB962C8B-B14F-4D97-AF65-F5344CB8AC3E}">
        <p14:creationId xmlns:p14="http://schemas.microsoft.com/office/powerpoint/2010/main" val="1139094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584174" y="327799"/>
            <a:ext cx="6004316"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1" indent="0" algn="ctr">
              <a:spcBef>
                <a:spcPts val="0"/>
              </a:spcBef>
              <a:buNone/>
              <a:defRPr/>
            </a:pPr>
            <a:r>
              <a:rPr lang="es-MX" sz="2500" b="1" dirty="0">
                <a:solidFill>
                  <a:srgbClr val="002060"/>
                </a:solidFill>
              </a:rPr>
              <a:t>COMENTARIOS A LA OBSERVACIÓN </a:t>
            </a:r>
          </a:p>
          <a:p>
            <a:pPr algn="ctr"/>
            <a:r>
              <a:rPr lang="x-none" sz="2500" b="1" dirty="0">
                <a:solidFill>
                  <a:srgbClr val="002060"/>
                </a:solidFill>
              </a:rPr>
              <a:t>NO SE </a:t>
            </a:r>
            <a:r>
              <a:rPr lang="es-MX" sz="2500" b="1" dirty="0">
                <a:solidFill>
                  <a:srgbClr val="002060"/>
                </a:solidFill>
              </a:rPr>
              <a:t>EVIDENCIÓ</a:t>
            </a:r>
            <a:r>
              <a:rPr lang="x-none" sz="2500" b="1" dirty="0">
                <a:solidFill>
                  <a:srgbClr val="002060"/>
                </a:solidFill>
              </a:rPr>
              <a:t> RESPUESTA</a:t>
            </a:r>
            <a:r>
              <a:rPr lang="es-ES" sz="2500" b="1" dirty="0">
                <a:solidFill>
                  <a:srgbClr val="002060"/>
                </a:solidFill>
              </a:rPr>
              <a:t> AL PETICIONARIO</a:t>
            </a:r>
          </a:p>
        </p:txBody>
      </p:sp>
      <p:sp>
        <p:nvSpPr>
          <p:cNvPr id="3" name="CuadroTexto 2"/>
          <p:cNvSpPr txBox="1"/>
          <p:nvPr/>
        </p:nvSpPr>
        <p:spPr>
          <a:xfrm>
            <a:off x="338203" y="1746084"/>
            <a:ext cx="8250287" cy="321626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lvl="0" algn="just" defTabSz="914400">
              <a:defRPr/>
            </a:pPr>
            <a:endParaRPr lang="es-MX" sz="1000" b="1" dirty="0">
              <a:solidFill>
                <a:srgbClr val="002060"/>
              </a:solidFill>
              <a:cs typeface="Arial" panose="020B0604020202020204" pitchFamily="34" charset="0"/>
            </a:endParaRPr>
          </a:p>
          <a:p>
            <a:pPr lvl="0" algn="just" defTabSz="914400">
              <a:defRPr/>
            </a:pPr>
            <a:r>
              <a:rPr lang="es-MX" b="1" dirty="0">
                <a:solidFill>
                  <a:srgbClr val="002060"/>
                </a:solidFill>
                <a:cs typeface="Arial" panose="020B0604020202020204" pitchFamily="34" charset="0"/>
              </a:rPr>
              <a:t>COMENTARIOS DE LA UNIDAD DE CONTROL INTERNO: </a:t>
            </a:r>
          </a:p>
          <a:p>
            <a:pPr lvl="0" algn="just" defTabSz="914400">
              <a:defRPr/>
            </a:pPr>
            <a:endParaRPr lang="es-MX" b="1" dirty="0">
              <a:solidFill>
                <a:srgbClr val="002060"/>
              </a:solidFill>
              <a:cs typeface="Arial" panose="020B0604020202020204" pitchFamily="34" charset="0"/>
            </a:endParaRPr>
          </a:p>
          <a:p>
            <a:pPr lvl="0" algn="just" defTabSz="914400">
              <a:defRPr/>
            </a:pPr>
            <a:r>
              <a:rPr lang="es-MX" sz="1700" dirty="0">
                <a:solidFill>
                  <a:srgbClr val="002060"/>
                </a:solidFill>
                <a:cs typeface="Arial" panose="020B0604020202020204" pitchFamily="34" charset="0"/>
              </a:rPr>
              <a:t>Si bien la Subdirección Administrativa y Financiera manifiesta aceptar la observación, es conveniente remitirse al artículo 19 de la Ley 1755 de 2015, en el que se indica el tratamiento que debe darse a las peticiones reiterativas como en el caso en comento, razón por la cual así se haya emitido una o varias respuestas con anterioridad a la misma solicitud, es necesario responder a la misma haciendo referencia a las respuestas previas.</a:t>
            </a:r>
          </a:p>
          <a:p>
            <a:pPr lvl="0" algn="just" defTabSz="914400">
              <a:defRPr/>
            </a:pPr>
            <a:endParaRPr lang="es-MX" dirty="0">
              <a:solidFill>
                <a:srgbClr val="002060"/>
              </a:solidFill>
              <a:cs typeface="Arial" panose="020B0604020202020204" pitchFamily="34" charset="0"/>
            </a:endParaRPr>
          </a:p>
          <a:p>
            <a:pPr lvl="0" algn="just" defTabSz="914400">
              <a:defRPr/>
            </a:pPr>
            <a:endParaRPr lang="es-MX" dirty="0">
              <a:solidFill>
                <a:srgbClr val="002060"/>
              </a:solidFill>
              <a:cs typeface="Arial" panose="020B0604020202020204" pitchFamily="34" charset="0"/>
            </a:endParaRPr>
          </a:p>
          <a:p>
            <a:pPr lvl="0" algn="just" defTabSz="914400">
              <a:defRPr/>
            </a:pPr>
            <a:endParaRPr lang="es-MX" dirty="0">
              <a:solidFill>
                <a:srgbClr val="002060"/>
              </a:solidFill>
              <a:cs typeface="Arial" panose="020B0604020202020204" pitchFamily="34" charset="0"/>
            </a:endParaRPr>
          </a:p>
          <a:p>
            <a:pPr lvl="0" algn="just" defTabSz="914400">
              <a:defRPr/>
            </a:pPr>
            <a:endParaRPr lang="es-MX" dirty="0">
              <a:solidFill>
                <a:srgbClr val="002060"/>
              </a:solidFill>
              <a:cs typeface="Arial" panose="020B0604020202020204" pitchFamily="34" charset="0"/>
            </a:endParaRPr>
          </a:p>
        </p:txBody>
      </p:sp>
    </p:spTree>
    <p:extLst>
      <p:ext uri="{BB962C8B-B14F-4D97-AF65-F5344CB8AC3E}">
        <p14:creationId xmlns:p14="http://schemas.microsoft.com/office/powerpoint/2010/main" val="3549600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695632"/>
            <a:ext cx="8174180" cy="3970318"/>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fontAlgn="base"/>
            <a:r>
              <a:rPr lang="x-none" dirty="0">
                <a:solidFill>
                  <a:srgbClr val="002060"/>
                </a:solidFill>
              </a:rPr>
              <a:t>En el </a:t>
            </a:r>
            <a:r>
              <a:rPr lang="es-MX" dirty="0">
                <a:solidFill>
                  <a:srgbClr val="002060"/>
                </a:solidFill>
              </a:rPr>
              <a:t>0,4</a:t>
            </a:r>
            <a:r>
              <a:rPr lang="x-none" dirty="0">
                <a:solidFill>
                  <a:srgbClr val="002060"/>
                </a:solidFill>
              </a:rPr>
              <a:t>% </a:t>
            </a:r>
            <a:r>
              <a:rPr lang="es-ES" dirty="0">
                <a:solidFill>
                  <a:srgbClr val="002060"/>
                </a:solidFill>
              </a:rPr>
              <a:t>de la muestra de las PQRSD </a:t>
            </a:r>
            <a:r>
              <a:rPr lang="x-none" dirty="0">
                <a:solidFill>
                  <a:srgbClr val="002060"/>
                </a:solidFill>
              </a:rPr>
              <a:t>(</a:t>
            </a:r>
            <a:r>
              <a:rPr lang="es-MX" dirty="0">
                <a:solidFill>
                  <a:srgbClr val="002060"/>
                </a:solidFill>
              </a:rPr>
              <a:t>3</a:t>
            </a:r>
            <a:r>
              <a:rPr lang="x-none" dirty="0">
                <a:solidFill>
                  <a:srgbClr val="002060"/>
                </a:solidFill>
              </a:rPr>
              <a:t> de </a:t>
            </a:r>
            <a:r>
              <a:rPr lang="es-MX" dirty="0">
                <a:solidFill>
                  <a:srgbClr val="002060"/>
                </a:solidFill>
              </a:rPr>
              <a:t>805</a:t>
            </a:r>
            <a:r>
              <a:rPr lang="x-none" dirty="0">
                <a:solidFill>
                  <a:srgbClr val="002060"/>
                </a:solidFill>
              </a:rPr>
              <a:t>)</a:t>
            </a:r>
            <a:r>
              <a:rPr lang="es-ES" dirty="0">
                <a:solidFill>
                  <a:srgbClr val="002060"/>
                </a:solidFill>
              </a:rPr>
              <a:t>, </a:t>
            </a:r>
            <a:r>
              <a:rPr lang="es-CO" dirty="0">
                <a:solidFill>
                  <a:srgbClr val="002060"/>
                </a:solidFill>
              </a:rPr>
              <a:t>se evidenció que en las respuestas emitidas por esta entidad a las mismas, fueron requeridos para aclarar o ampliar  la  información con base en los preceptuado por el artículo 17 de la Ley 1755 de 2015, que obedece a los casos en que la documentación y/o información esté incompleta; </a:t>
            </a:r>
            <a:r>
              <a:rPr lang="x-none" dirty="0">
                <a:solidFill>
                  <a:srgbClr val="002060"/>
                </a:solidFill>
              </a:rPr>
              <a:t>sin embargo el artículo que trata sobre la aclaración de las peticiones cuando no se comprenda su finalidad es el 19 </a:t>
            </a:r>
            <a:r>
              <a:rPr lang="x-none" dirty="0" err="1">
                <a:solidFill>
                  <a:srgbClr val="002060"/>
                </a:solidFill>
              </a:rPr>
              <a:t>ibídem</a:t>
            </a:r>
            <a:r>
              <a:rPr lang="x-none" dirty="0">
                <a:solidFill>
                  <a:srgbClr val="002060"/>
                </a:solidFill>
              </a:rPr>
              <a:t>, </a:t>
            </a:r>
            <a:r>
              <a:rPr lang="es-CO" dirty="0">
                <a:solidFill>
                  <a:srgbClr val="002060"/>
                </a:solidFill>
              </a:rPr>
              <a:t>(ver anexo 4).</a:t>
            </a:r>
            <a:endParaRPr lang="en-US" dirty="0">
              <a:solidFill>
                <a:srgbClr val="002060"/>
              </a:solidFill>
            </a:endParaRPr>
          </a:p>
          <a:p>
            <a:pPr algn="just" fontAlgn="base"/>
            <a:r>
              <a:rPr lang="es-CO" dirty="0">
                <a:solidFill>
                  <a:srgbClr val="002060"/>
                </a:solidFill>
              </a:rPr>
              <a:t>​</a:t>
            </a:r>
          </a:p>
          <a:p>
            <a:pPr algn="just" fontAlgn="base"/>
            <a:r>
              <a:rPr lang="es-CO" dirty="0">
                <a:solidFill>
                  <a:srgbClr val="002060"/>
                </a:solidFill>
              </a:rPr>
              <a:t>Lo anterior, de acuerdo a lo establecido en el artículo 19 de la Ley 1755 de 2015 que señala lo siguiente: </a:t>
            </a:r>
            <a:r>
              <a:rPr lang="es-CO" sz="1700" i="1" dirty="0">
                <a:solidFill>
                  <a:srgbClr val="002060"/>
                </a:solidFill>
              </a:rPr>
              <a:t>“Peticiones irrespetuosas, oscuras o reiterativas. Toda petición debe ser respetuosa so pena de rechazo. </a:t>
            </a:r>
            <a:r>
              <a:rPr lang="es-CO" sz="1700" b="1" i="1" dirty="0">
                <a:solidFill>
                  <a:srgbClr val="002060"/>
                </a:solidFill>
              </a:rPr>
              <a:t>Solo cuando no se comprenda la finalidad </a:t>
            </a:r>
            <a:r>
              <a:rPr lang="es-CO" sz="1700" i="1" dirty="0">
                <a:solidFill>
                  <a:srgbClr val="002060"/>
                </a:solidFill>
              </a:rPr>
              <a:t>u objeto de la petición esta se devolverá al interesado para que la corrija o </a:t>
            </a:r>
            <a:r>
              <a:rPr lang="es-CO" sz="1700" b="1" i="1" dirty="0">
                <a:solidFill>
                  <a:srgbClr val="002060"/>
                </a:solidFill>
              </a:rPr>
              <a:t>aclare dentro de los diez (10) días siguientes.</a:t>
            </a:r>
            <a:r>
              <a:rPr lang="es-CO" sz="1700" i="1" dirty="0">
                <a:solidFill>
                  <a:srgbClr val="002060"/>
                </a:solidFill>
              </a:rPr>
              <a:t> En caso de no corregirse o aclararse, se archivará la petición. (…)”, </a:t>
            </a:r>
            <a:r>
              <a:rPr lang="es-CO" dirty="0">
                <a:solidFill>
                  <a:srgbClr val="002060"/>
                </a:solidFill>
              </a:rPr>
              <a:t>negrillas fuera de texto. </a:t>
            </a:r>
            <a:r>
              <a:rPr lang="es-ES" dirty="0">
                <a:solidFill>
                  <a:srgbClr val="002060"/>
                </a:solidFill>
              </a:rPr>
              <a:t>​</a:t>
            </a:r>
          </a:p>
          <a:p>
            <a:pPr algn="just" fontAlgn="base"/>
            <a:endParaRPr lang="x-none" dirty="0">
              <a:solidFill>
                <a:srgbClr val="1E03C3"/>
              </a:solidFill>
            </a:endParaRPr>
          </a:p>
        </p:txBody>
      </p:sp>
    </p:spTree>
    <p:extLst>
      <p:ext uri="{BB962C8B-B14F-4D97-AF65-F5344CB8AC3E}">
        <p14:creationId xmlns:p14="http://schemas.microsoft.com/office/powerpoint/2010/main" val="2722191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616119"/>
            <a:ext cx="8174180" cy="4247317"/>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fontAlgn="base"/>
            <a:r>
              <a:rPr lang="es-CO" dirty="0">
                <a:solidFill>
                  <a:srgbClr val="002060"/>
                </a:solidFill>
              </a:rPr>
              <a:t>Adicionalmente, hay que tener en cuenta que los términos descritos en ambos articulados son diferentes, ya que en artículo 17 es de un (1) mes y en el artículo 19 de 10 días hábiles, lo que significa que al otorgársele más tiempo (1 mes) al peticionario en estos 3 casos, frente a las demás peticiones en las cuales efectivamente se les requiere la aclaración o ampliación de la información en 10 días hábiles, se estaría contraviniendo el principio constitucional de igualdad a los demás </a:t>
            </a:r>
            <a:r>
              <a:rPr lang="es-CO" dirty="0" err="1">
                <a:solidFill>
                  <a:srgbClr val="002060"/>
                </a:solidFill>
              </a:rPr>
              <a:t>petentes</a:t>
            </a:r>
            <a:r>
              <a:rPr lang="es-CO" dirty="0">
                <a:solidFill>
                  <a:srgbClr val="002060"/>
                </a:solidFill>
              </a:rPr>
              <a:t>, toda vez que no tendrían los mismos términos para aclarar y/o ampliar la información respectiva.</a:t>
            </a:r>
            <a:r>
              <a:rPr lang="en-US" dirty="0">
                <a:solidFill>
                  <a:srgbClr val="002060"/>
                </a:solidFill>
              </a:rPr>
              <a:t>​</a:t>
            </a:r>
          </a:p>
          <a:p>
            <a:pPr algn="just" fontAlgn="base"/>
            <a:endParaRPr lang="en-US" dirty="0">
              <a:solidFill>
                <a:srgbClr val="002060"/>
              </a:solidFill>
            </a:endParaRPr>
          </a:p>
          <a:p>
            <a:pPr algn="just" fontAlgn="base"/>
            <a:r>
              <a:rPr lang="es-CO" dirty="0">
                <a:solidFill>
                  <a:srgbClr val="002060"/>
                </a:solidFill>
              </a:rPr>
              <a:t>​Así las cosas se solicita a la </a:t>
            </a:r>
            <a:r>
              <a:rPr lang="es-CO" dirty="0" err="1">
                <a:solidFill>
                  <a:srgbClr val="002060"/>
                </a:solidFill>
              </a:rPr>
              <a:t>administraci</a:t>
            </a:r>
            <a:r>
              <a:rPr lang="es-ES" dirty="0" err="1">
                <a:solidFill>
                  <a:srgbClr val="002060"/>
                </a:solidFill>
              </a:rPr>
              <a:t>ón</a:t>
            </a:r>
            <a:r>
              <a:rPr lang="es-ES" dirty="0">
                <a:solidFill>
                  <a:srgbClr val="002060"/>
                </a:solidFill>
              </a:rPr>
              <a:t> de la </a:t>
            </a:r>
            <a:r>
              <a:rPr lang="es-CO" dirty="0">
                <a:solidFill>
                  <a:srgbClr val="002060"/>
                </a:solidFill>
              </a:rPr>
              <a:t>entidad,  velar porque este principio fundamental se cumpla a cabalidad en todas las respuestas que brinden a sus solicitudes, en aras de no incurrir en una posible vulneración al derecho fundamental de igualdad, profesado en la Constitución Política de Colombia. Cabe resaltar, que esta observación ya se había realizado por parte de esta Unidad en el informe de seguimiento del segundo semestre de 2019 y segundo semestre de 2020.</a:t>
            </a:r>
            <a:r>
              <a:rPr lang="en-US" dirty="0">
                <a:solidFill>
                  <a:srgbClr val="002060"/>
                </a:solidFill>
              </a:rPr>
              <a:t>​</a:t>
            </a:r>
          </a:p>
        </p:txBody>
      </p:sp>
    </p:spTree>
    <p:extLst>
      <p:ext uri="{BB962C8B-B14F-4D97-AF65-F5344CB8AC3E}">
        <p14:creationId xmlns:p14="http://schemas.microsoft.com/office/powerpoint/2010/main" val="195737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COMENTARIOS A LA 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616119"/>
            <a:ext cx="8174180" cy="4154984"/>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CO" b="1" dirty="0">
                <a:solidFill>
                  <a:srgbClr val="002060"/>
                </a:solidFill>
              </a:rPr>
              <a:t>COMENTARIOS DE LA SUBDIRECCIÓN ADMINISTRATIVA Y FINANCIERA: </a:t>
            </a:r>
            <a:r>
              <a:rPr lang="es-CO" dirty="0">
                <a:solidFill>
                  <a:srgbClr val="002060"/>
                </a:solidFill>
              </a:rPr>
              <a:t>Mediante correo electrónico de fecha 6 de mayo de 2021, se señaló lo siguiente: </a:t>
            </a:r>
            <a:r>
              <a:rPr lang="es-CO" i="1" dirty="0">
                <a:solidFill>
                  <a:srgbClr val="002060"/>
                </a:solidFill>
              </a:rPr>
              <a:t>“</a:t>
            </a:r>
            <a:r>
              <a:rPr lang="es-MX" sz="1600" i="1" dirty="0">
                <a:solidFill>
                  <a:srgbClr val="002060"/>
                </a:solidFill>
              </a:rPr>
              <a:t>Sobre el fundamento jurídica al oficio 20213210019272 del 8 de marzo de 2021, me permito observar:</a:t>
            </a:r>
            <a:r>
              <a:rPr lang="es-MX" sz="1600" dirty="0">
                <a:solidFill>
                  <a:srgbClr val="002060"/>
                </a:solidFill>
              </a:rPr>
              <a:t> </a:t>
            </a:r>
            <a:r>
              <a:rPr lang="es-MX" sz="1600" i="1" dirty="0">
                <a:solidFill>
                  <a:srgbClr val="002060"/>
                </a:solidFill>
              </a:rPr>
              <a:t>La Subdirección Administrativa y Financiera en virtud de la solicitud con radicado CRA No. 20213210019272 del 08 de marzo de 2021 emitió respuesta mediante oficio con radicado CRA No. 20213210019272, mediante el cual requirió al solicitante a completar su solicitud de cancelación en el RUPS con fundamento en el artículo 17 de la Ley 1437 de 2011 “Peticiones incompletas y desistimiento tácito”. Ahora bien, se considera que no resulta viable la aplicación del artículo 19 de la Ley 1437 de 2011 relativo a las “Peticiones irrespetuosas, oscuras o reiterativas”, toda vez que la petición elevada no se adecua en ninguno de los tres escenarios enunciados en el artículo referido, y en todo caso es claro que el objetivo o finalidad de la petición se centra en una solicitud de cancelación en el Registro, solicitud que requiere de las razones previas que contextualicen y complementen la petición elevada. Por tal razón, no consideramos viable señalarle al solicitante que la finalidad o el objeto de la solicitud elevada no es de comprensión nuestra, sino que, entendiendo su necesidad, requerimos de mayor información para el trámite correspondiente”.  </a:t>
            </a:r>
          </a:p>
        </p:txBody>
      </p:sp>
    </p:spTree>
    <p:extLst>
      <p:ext uri="{BB962C8B-B14F-4D97-AF65-F5344CB8AC3E}">
        <p14:creationId xmlns:p14="http://schemas.microsoft.com/office/powerpoint/2010/main" val="1825821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COMENTARIOS A LA 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97564" y="1616119"/>
            <a:ext cx="8104571" cy="406265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CO" sz="1600" i="1" dirty="0">
                <a:solidFill>
                  <a:srgbClr val="002060"/>
                </a:solidFill>
              </a:rPr>
              <a:t>“</a:t>
            </a:r>
            <a:r>
              <a:rPr lang="es-MX" sz="1600" i="1" dirty="0">
                <a:solidFill>
                  <a:srgbClr val="002060"/>
                </a:solidFill>
              </a:rPr>
              <a:t>Bajo el contexto de lo manifestado quisiéramos poner un ejemplo a esta situación. Si llegara a la Subdirección una “Solicitud de reliquidación de la contribución especial de la vigencia 2020”, entenderíamos su finalidad, dado el conocimiento del trámite requerido, como lo es en el caso en concreto, no obstante, se haría necesario que se completara dicha petición sobre las razones por las cuales se da tal solicitud.  Esperamos haber sido claros en las razones por las cuales consideramos correcta la aplicación del artículo 17 para el caso en concreto”. </a:t>
            </a:r>
          </a:p>
          <a:p>
            <a:pPr algn="just"/>
            <a:endParaRPr lang="es-MX" dirty="0">
              <a:solidFill>
                <a:srgbClr val="002060"/>
              </a:solidFill>
            </a:endParaRPr>
          </a:p>
          <a:p>
            <a:pPr algn="just"/>
            <a:r>
              <a:rPr lang="es-MX" b="1" dirty="0">
                <a:solidFill>
                  <a:srgbClr val="002060"/>
                </a:solidFill>
              </a:rPr>
              <a:t>COMENTARIOS DE LA UNIDAD DE CONTROL INTERNO: </a:t>
            </a:r>
            <a:r>
              <a:rPr lang="es-MX" dirty="0">
                <a:solidFill>
                  <a:srgbClr val="002060"/>
                </a:solidFill>
              </a:rPr>
              <a:t>Esta Unidad no comparte las razones expuestas por la Subdirección Administrativa y Financiera, toda vez que la entidad en la respuesta al peticionario hace alusión al no entendimiento de la petición, lo que confirma la observación de esta Unidad en relación a la debida </a:t>
            </a:r>
            <a:r>
              <a:rPr lang="es-MX" dirty="0" err="1">
                <a:solidFill>
                  <a:srgbClr val="002060"/>
                </a:solidFill>
              </a:rPr>
              <a:t>utilizaci</a:t>
            </a:r>
            <a:r>
              <a:rPr lang="es-ES" dirty="0" err="1">
                <a:solidFill>
                  <a:srgbClr val="002060"/>
                </a:solidFill>
              </a:rPr>
              <a:t>ón</a:t>
            </a:r>
            <a:r>
              <a:rPr lang="es-ES" dirty="0">
                <a:solidFill>
                  <a:srgbClr val="002060"/>
                </a:solidFill>
              </a:rPr>
              <a:t> del</a:t>
            </a:r>
            <a:r>
              <a:rPr lang="es-MX" dirty="0">
                <a:solidFill>
                  <a:srgbClr val="002060"/>
                </a:solidFill>
              </a:rPr>
              <a:t> artículo 19 de la Ley 1755 de 2015 (ver diapositiva 19), como se evidencia a continuación: </a:t>
            </a:r>
            <a:r>
              <a:rPr lang="es-MX" i="1" dirty="0">
                <a:solidFill>
                  <a:srgbClr val="002060"/>
                </a:solidFill>
              </a:rPr>
              <a:t>“</a:t>
            </a:r>
            <a:r>
              <a:rPr lang="es-ES" i="1" dirty="0">
                <a:solidFill>
                  <a:srgbClr val="002060"/>
                </a:solidFill>
              </a:rPr>
              <a:t>Teniendo en cuenta lo anterior, esta Comisión de Regulación, le informa que su petición ha sido revisada por el área de contribuciones </a:t>
            </a:r>
            <a:r>
              <a:rPr lang="es-ES" i="1" dirty="0" smtClean="0">
                <a:solidFill>
                  <a:srgbClr val="002060"/>
                </a:solidFill>
              </a:rPr>
              <a:t>especiales”.</a:t>
            </a:r>
            <a:endParaRPr lang="es-CO" i="1" dirty="0">
              <a:solidFill>
                <a:srgbClr val="002060"/>
              </a:solidFill>
            </a:endParaRPr>
          </a:p>
        </p:txBody>
      </p:sp>
    </p:spTree>
    <p:extLst>
      <p:ext uri="{BB962C8B-B14F-4D97-AF65-F5344CB8AC3E}">
        <p14:creationId xmlns:p14="http://schemas.microsoft.com/office/powerpoint/2010/main" val="1692600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COMENTARIOS A LA 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854659"/>
            <a:ext cx="8174180" cy="313932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endParaRPr lang="es-MX" dirty="0">
              <a:solidFill>
                <a:srgbClr val="002060"/>
              </a:solidFill>
            </a:endParaRPr>
          </a:p>
          <a:p>
            <a:pPr algn="just"/>
            <a:endParaRPr lang="es-MX" b="1" dirty="0">
              <a:solidFill>
                <a:srgbClr val="002060"/>
              </a:solidFill>
            </a:endParaRPr>
          </a:p>
          <a:p>
            <a:pPr algn="just"/>
            <a:r>
              <a:rPr lang="es-ES" i="1" dirty="0" smtClean="0">
                <a:solidFill>
                  <a:srgbClr val="002060"/>
                </a:solidFill>
              </a:rPr>
              <a:t>“Sin </a:t>
            </a:r>
            <a:r>
              <a:rPr lang="es-ES" i="1" dirty="0">
                <a:solidFill>
                  <a:srgbClr val="002060"/>
                </a:solidFill>
              </a:rPr>
              <a:t>embargo, </a:t>
            </a:r>
            <a:r>
              <a:rPr lang="es-ES" b="1" i="1" u="sng" dirty="0">
                <a:solidFill>
                  <a:srgbClr val="002060"/>
                </a:solidFill>
              </a:rPr>
              <a:t>no entendemos a que se refiere con </a:t>
            </a:r>
            <a:r>
              <a:rPr lang="es-ES" i="1" dirty="0">
                <a:solidFill>
                  <a:srgbClr val="002060"/>
                </a:solidFill>
              </a:rPr>
              <a:t>“Solicitud de cancelación radicada en el Registro Único de Prestadores de Servicios Públicos - RUPS de la empresa identificada con NIT 900864555-8, prestadora del servicio de ASEO con el id de solicitud 385944.”, </a:t>
            </a:r>
            <a:r>
              <a:rPr lang="es-ES" b="1" i="1" u="sng" dirty="0">
                <a:solidFill>
                  <a:srgbClr val="002060"/>
                </a:solidFill>
              </a:rPr>
              <a:t>por lo que solicitamos respetuosamente que nos aclare su requerimiento o nos amplíe la información </a:t>
            </a:r>
            <a:r>
              <a:rPr lang="es-ES" i="1" dirty="0">
                <a:solidFill>
                  <a:srgbClr val="002060"/>
                </a:solidFill>
              </a:rPr>
              <a:t>del mismo con el fin de proporcionar una respuesta adecuada</a:t>
            </a:r>
            <a:r>
              <a:rPr lang="es-ES" dirty="0">
                <a:solidFill>
                  <a:srgbClr val="002060"/>
                </a:solidFill>
              </a:rPr>
              <a:t>” (subrayas y negrillas fuera de texto).  </a:t>
            </a:r>
          </a:p>
          <a:p>
            <a:pPr algn="just"/>
            <a:endParaRPr lang="es-ES" dirty="0">
              <a:solidFill>
                <a:srgbClr val="002060"/>
              </a:solidFill>
            </a:endParaRPr>
          </a:p>
          <a:p>
            <a:pPr algn="just"/>
            <a:endParaRPr lang="es-ES" dirty="0">
              <a:solidFill>
                <a:srgbClr val="002060"/>
              </a:solidFill>
            </a:endParaRPr>
          </a:p>
          <a:p>
            <a:pPr algn="just"/>
            <a:endParaRPr lang="es-CO" dirty="0">
              <a:solidFill>
                <a:srgbClr val="002060"/>
              </a:solidFill>
            </a:endParaRPr>
          </a:p>
        </p:txBody>
      </p:sp>
    </p:spTree>
    <p:extLst>
      <p:ext uri="{BB962C8B-B14F-4D97-AF65-F5344CB8AC3E}">
        <p14:creationId xmlns:p14="http://schemas.microsoft.com/office/powerpoint/2010/main" val="251399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401782" y="1249946"/>
            <a:ext cx="8340436" cy="440120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defRPr/>
            </a:pPr>
            <a:endParaRPr lang="es-CO" sz="1000" dirty="0">
              <a:solidFill>
                <a:schemeClr val="tx2"/>
              </a:solidFill>
              <a:cs typeface="Arial" panose="020B0604020202020204" pitchFamily="34" charset="0"/>
            </a:endParaRPr>
          </a:p>
          <a:p>
            <a:pPr algn="just"/>
            <a:r>
              <a:rPr lang="es-MX" sz="2000" b="1" dirty="0">
                <a:solidFill>
                  <a:srgbClr val="002060"/>
                </a:solidFill>
                <a:cs typeface="Arial" panose="020B0604020202020204" pitchFamily="34" charset="0"/>
              </a:rPr>
              <a:t>Los criterios observados en el ejercicio del seguimiento fueron: </a:t>
            </a:r>
          </a:p>
          <a:p>
            <a:pPr algn="just"/>
            <a:endParaRPr lang="es-MX" sz="1000" dirty="0">
              <a:solidFill>
                <a:srgbClr val="002060"/>
              </a:solidFill>
              <a:cs typeface="Arial" panose="020B0604020202020204" pitchFamily="34" charset="0"/>
            </a:endParaRPr>
          </a:p>
          <a:p>
            <a:pPr marL="266700" indent="-266700" algn="just"/>
            <a:r>
              <a:rPr lang="es-MX" sz="2000" dirty="0">
                <a:solidFill>
                  <a:srgbClr val="002060"/>
                </a:solidFill>
                <a:cs typeface="Arial" panose="020B0604020202020204" pitchFamily="34" charset="0"/>
              </a:rPr>
              <a:t>1. El cumplimiento de la normatividad que rige las PQRSD (Ley 1755 de 2015; artículo 76 de la Ley 1474 de 2011, artículo 7º de la Ley 1437 de 2011, el artículo 4º del Decreto 707 de 1995 y el Decreto 491 del 28 de marzo de 2020</a:t>
            </a:r>
            <a:r>
              <a:rPr lang="es-MX" sz="2000" i="1" dirty="0">
                <a:solidFill>
                  <a:srgbClr val="002060"/>
                </a:solidFill>
                <a:cs typeface="Arial" panose="020B0604020202020204" pitchFamily="34" charset="0"/>
              </a:rPr>
              <a:t> “</a:t>
            </a:r>
            <a:r>
              <a:rPr lang="es-CO" sz="2000" i="1" dirty="0">
                <a:solidFill>
                  <a:srgbClr val="002060"/>
                </a:solidFill>
                <a:cs typeface="Arial" panose="020B0604020202020204" pitchFamily="34" charset="0"/>
              </a:rPr>
              <a:t>Por el cual se adoptan medidas de urgencia para garantizar la atención y la prestación de los servicios por parte de las autoridades públicas y los particulares que cumplan funciones públicas y se toman medidas para la protección laboral y de los contratistas de prestación de servicios de las entidades públicas, en el marco del Estado de Emergencia Económica, Social y Ecológica</a:t>
            </a:r>
            <a:r>
              <a:rPr lang="es-MX" sz="2000" dirty="0">
                <a:solidFill>
                  <a:srgbClr val="002060"/>
                </a:solidFill>
                <a:cs typeface="Arial" panose="020B0604020202020204" pitchFamily="34" charset="0"/>
              </a:rPr>
              <a:t>”.</a:t>
            </a:r>
          </a:p>
          <a:p>
            <a:pPr algn="just"/>
            <a:r>
              <a:rPr lang="es-MX" sz="2000" dirty="0">
                <a:solidFill>
                  <a:srgbClr val="002060"/>
                </a:solidFill>
                <a:cs typeface="Arial" panose="020B0604020202020204" pitchFamily="34" charset="0"/>
              </a:rPr>
              <a:t>2. El fundamento de las respuestas emitidas por la entidad.</a:t>
            </a:r>
          </a:p>
          <a:p>
            <a:pPr algn="just"/>
            <a:r>
              <a:rPr lang="es-MX" sz="2000" dirty="0">
                <a:solidFill>
                  <a:srgbClr val="002060"/>
                </a:solidFill>
                <a:cs typeface="Arial" panose="020B0604020202020204" pitchFamily="34" charset="0"/>
              </a:rPr>
              <a:t>3. La remisión por competencia a las entidades respectivas.</a:t>
            </a:r>
          </a:p>
          <a:p>
            <a:pPr algn="just"/>
            <a:r>
              <a:rPr lang="es-MX" sz="2000" dirty="0">
                <a:solidFill>
                  <a:srgbClr val="002060"/>
                </a:solidFill>
                <a:cs typeface="Arial" panose="020B0604020202020204" pitchFamily="34" charset="0"/>
              </a:rPr>
              <a:t>4. El oportuno cumplimiento de los términos.</a:t>
            </a:r>
          </a:p>
        </p:txBody>
      </p:sp>
      <p:sp>
        <p:nvSpPr>
          <p:cNvPr id="3" name="CuadroTexto 2">
            <a:extLst>
              <a:ext uri="{FF2B5EF4-FFF2-40B4-BE49-F238E27FC236}">
                <a16:creationId xmlns:a16="http://schemas.microsoft.com/office/drawing/2014/main" id="{333CDFEC-DD48-4368-A2D3-B60731BBF153}"/>
              </a:ext>
            </a:extLst>
          </p:cNvPr>
          <p:cNvSpPr txBox="1"/>
          <p:nvPr/>
        </p:nvSpPr>
        <p:spPr>
          <a:xfrm>
            <a:off x="2616991" y="315516"/>
            <a:ext cx="6125227" cy="64633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s-MX" sz="3600" b="1" dirty="0">
                <a:solidFill>
                  <a:srgbClr val="002060"/>
                </a:solidFill>
              </a:rPr>
              <a:t>CRITERIOS DEL SEGUIMIENTO</a:t>
            </a:r>
            <a:endParaRPr lang="es-CO" sz="3600" b="1" dirty="0">
              <a:solidFill>
                <a:srgbClr val="002060"/>
              </a:solidFill>
            </a:endParaRPr>
          </a:p>
        </p:txBody>
      </p:sp>
    </p:spTree>
    <p:extLst>
      <p:ext uri="{BB962C8B-B14F-4D97-AF65-F5344CB8AC3E}">
        <p14:creationId xmlns:p14="http://schemas.microsoft.com/office/powerpoint/2010/main" val="1133223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COMENTARIOS A LA 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646317"/>
            <a:ext cx="8174180" cy="4278094"/>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spcAft>
                <a:spcPts val="800"/>
              </a:spcAft>
            </a:pPr>
            <a:r>
              <a:rPr lang="es-CO" sz="1600" b="1" dirty="0">
                <a:solidFill>
                  <a:srgbClr val="002060"/>
                </a:solidFill>
              </a:rPr>
              <a:t>COMENTARIOS DE LA SUBDIRECCIÓN ADMINISTRATIVA Y FINANCIERA: </a:t>
            </a:r>
            <a:r>
              <a:rPr lang="es-CO" sz="1600" dirty="0">
                <a:solidFill>
                  <a:srgbClr val="002060"/>
                </a:solidFill>
              </a:rPr>
              <a:t>Mediante correo electrónico de fecha 24 de agosto de 2021, se señaló lo siguiente: “</a:t>
            </a:r>
            <a:r>
              <a:rPr lang="es-MX" sz="1600" i="1" dirty="0">
                <a:solidFill>
                  <a:srgbClr val="002060"/>
                </a:solidFill>
              </a:rPr>
              <a:t>A través de las respuestas dadas por esta Subdirección, se requirió a los solicitantes completar su solicitud de cancelación en el RUPS con fundamento en el artículo 17 de la Ley 1437 de 2011 “Peticiones incompletas y desistimiento tácito”. Ahora bien, se considera que no resulta viable la aplicación del artículo 19 de la Ley 1437 de 2011 relativo a las “Peticiones irrespetuosas, oscuras o reiterativas”, toda vez que la petición elevada no se adecua en ninguno de los tres escenarios enunciados en el artículo referido, y en todo caso es claro que el objetivo o finalidad de la petición se centra en una solicitud de cancelación en el Registro, solicitud que requiere de las razones previas que contextualicen y complementen la petición elevada. Por tal razón, no consideramos viable señalarle al solicitante que la finalidad o el objeto de la solicitud elevada no es de comprensión nuestra, sino que, entendiendo su necesidad, requerimos de mayor información para el trámite correspondiente. Bajo el contexto de lo manifestado quisiéramos poner un ejemplo a esta situación. Si llegara a la Subdirección una “Solicitud de reliquidación de la contribución especial de la vigencia 2020”, entenderíamos su finalidad, dado el conocimiento del trámite requerido, como lo es en el caso en concreto, no obstante, se haría necesario que se completara dicha petición sobre las razones por las cuales se da tal solicitud.”  </a:t>
            </a:r>
          </a:p>
        </p:txBody>
      </p:sp>
    </p:spTree>
    <p:extLst>
      <p:ext uri="{BB962C8B-B14F-4D97-AF65-F5344CB8AC3E}">
        <p14:creationId xmlns:p14="http://schemas.microsoft.com/office/powerpoint/2010/main" val="1057860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21635"/>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COMENTARIOS A LA 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666512"/>
            <a:ext cx="8174180" cy="393954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marR="0" algn="just">
              <a:spcBef>
                <a:spcPts val="0"/>
              </a:spcBef>
              <a:spcAft>
                <a:spcPts val="0"/>
              </a:spcAft>
            </a:pPr>
            <a:r>
              <a:rPr lang="es-MX" sz="1600" i="1" dirty="0">
                <a:solidFill>
                  <a:srgbClr val="002060"/>
                </a:solidFill>
              </a:rPr>
              <a:t>“Esperamos haber sido claros en las razones por las cuales consideramos correcta la aplicación del artículo 17 para los casos en concreto. Entiendo que esta posición jurídica ha sido reiterativa por parte de la Oficina de Control Interno, se pone a consideración solicitar concepto de aplicabilidad de los artículos 17 y 19 de la Ley 1437 a la oficina Asesora Jurídica, con el fin de subsanar de manera definitiva la observación de fundamento jurídico inadecuado en las respuestas generadas por esta Subdirección”.</a:t>
            </a:r>
          </a:p>
          <a:p>
            <a:pPr marL="0" marR="0" algn="just">
              <a:spcBef>
                <a:spcPts val="0"/>
              </a:spcBef>
              <a:spcAft>
                <a:spcPts val="0"/>
              </a:spcAft>
            </a:pPr>
            <a:endParaRPr lang="es-MX" sz="1000" i="1" dirty="0">
              <a:solidFill>
                <a:srgbClr val="002060"/>
              </a:solidFill>
            </a:endParaRPr>
          </a:p>
          <a:p>
            <a:pPr marL="0" marR="0" algn="just">
              <a:spcBef>
                <a:spcPts val="0"/>
              </a:spcBef>
              <a:spcAft>
                <a:spcPts val="0"/>
              </a:spcAft>
            </a:pPr>
            <a:r>
              <a:rPr lang="es-MX" sz="1600" b="1" dirty="0">
                <a:solidFill>
                  <a:srgbClr val="002060"/>
                </a:solidFill>
              </a:rPr>
              <a:t>RESPUESTA DE LA UNIDAD DE CONTROL INTERNO: </a:t>
            </a:r>
          </a:p>
          <a:p>
            <a:pPr marL="0" marR="0" algn="just">
              <a:spcBef>
                <a:spcPts val="0"/>
              </a:spcBef>
              <a:spcAft>
                <a:spcPts val="0"/>
              </a:spcAft>
            </a:pPr>
            <a:endParaRPr lang="es-MX" sz="1600" b="1" dirty="0">
              <a:solidFill>
                <a:srgbClr val="002060"/>
              </a:solidFill>
            </a:endParaRPr>
          </a:p>
          <a:p>
            <a:pPr marL="0" marR="0" algn="just">
              <a:spcBef>
                <a:spcPts val="0"/>
              </a:spcBef>
              <a:spcAft>
                <a:spcPts val="0"/>
              </a:spcAft>
            </a:pPr>
            <a:r>
              <a:rPr lang="es-MX" sz="1600" dirty="0">
                <a:solidFill>
                  <a:srgbClr val="002060"/>
                </a:solidFill>
              </a:rPr>
              <a:t>Esta Unidad </a:t>
            </a:r>
            <a:r>
              <a:rPr lang="es-MX" sz="1600" dirty="0" smtClean="0">
                <a:solidFill>
                  <a:srgbClr val="002060"/>
                </a:solidFill>
              </a:rPr>
              <a:t>mantiene la </a:t>
            </a:r>
            <a:r>
              <a:rPr lang="es-MX" sz="1600" dirty="0">
                <a:solidFill>
                  <a:srgbClr val="002060"/>
                </a:solidFill>
              </a:rPr>
              <a:t>observación, teniendo en cuenta que palmariamente nos encontramos ante varias solicitudes de las cuales la entidad desconoce completamente a qué se refieren, situación que la Ley 1755 de 2015 contiene en su artículo 19, ya que si bien se encuentra denominado “</a:t>
            </a:r>
            <a:r>
              <a:rPr lang="es-CO" sz="1600" i="1" dirty="0">
                <a:solidFill>
                  <a:srgbClr val="002060"/>
                </a:solidFill>
              </a:rPr>
              <a:t>Peticiones irrespetuosas, oscuras o reiterativas”, </a:t>
            </a:r>
            <a:r>
              <a:rPr lang="es-CO" sz="1600" dirty="0">
                <a:solidFill>
                  <a:srgbClr val="002060"/>
                </a:solidFill>
              </a:rPr>
              <a:t>el mismo habla de las solicitudes que la entidad no </a:t>
            </a:r>
            <a:r>
              <a:rPr lang="es-CO" sz="1600" u="sng" dirty="0">
                <a:solidFill>
                  <a:srgbClr val="002060"/>
                </a:solidFill>
              </a:rPr>
              <a:t>comprenda</a:t>
            </a:r>
            <a:r>
              <a:rPr lang="es-CO" sz="1600" dirty="0">
                <a:solidFill>
                  <a:srgbClr val="002060"/>
                </a:solidFill>
              </a:rPr>
              <a:t>, por lo que contempla un término de 10 días hábiles para que la misma sea </a:t>
            </a:r>
            <a:r>
              <a:rPr lang="es-CO" sz="1600" u="sng" dirty="0">
                <a:solidFill>
                  <a:srgbClr val="002060"/>
                </a:solidFill>
              </a:rPr>
              <a:t>corregida o aclarada.  </a:t>
            </a:r>
          </a:p>
          <a:p>
            <a:pPr marL="0" marR="0" algn="just">
              <a:spcBef>
                <a:spcPts val="0"/>
              </a:spcBef>
              <a:spcAft>
                <a:spcPts val="0"/>
              </a:spcAft>
            </a:pPr>
            <a:endParaRPr lang="es-CO" sz="1600" dirty="0">
              <a:solidFill>
                <a:srgbClr val="002060"/>
              </a:solidFill>
            </a:endParaRPr>
          </a:p>
        </p:txBody>
      </p:sp>
    </p:spTree>
    <p:extLst>
      <p:ext uri="{BB962C8B-B14F-4D97-AF65-F5344CB8AC3E}">
        <p14:creationId xmlns:p14="http://schemas.microsoft.com/office/powerpoint/2010/main" val="1291240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29948" y="263607"/>
            <a:ext cx="577218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500" b="1" dirty="0">
                <a:solidFill>
                  <a:srgbClr val="002060"/>
                </a:solidFill>
              </a:rPr>
              <a:t>COMENTARIOS A LA OBSERVACIÓN</a:t>
            </a:r>
          </a:p>
          <a:p>
            <a:pPr algn="ctr"/>
            <a:r>
              <a:rPr lang="es-MX" sz="2500" b="1" dirty="0">
                <a:solidFill>
                  <a:srgbClr val="002060"/>
                </a:solidFill>
              </a:rPr>
              <a:t>RESPUESTA DE LA ENTIDAD CON </a:t>
            </a:r>
            <a:r>
              <a:rPr lang="x-none" sz="2500" b="1" dirty="0">
                <a:solidFill>
                  <a:srgbClr val="002060"/>
                </a:solidFill>
              </a:rPr>
              <a:t>FUNDAMENTO JURÍDICO I</a:t>
            </a:r>
            <a:r>
              <a:rPr lang="es-MX" sz="2500" b="1" dirty="0">
                <a:solidFill>
                  <a:srgbClr val="002060"/>
                </a:solidFill>
              </a:rPr>
              <a:t>NADECUADO</a:t>
            </a:r>
            <a:r>
              <a:rPr lang="x-none" sz="2500" b="1" dirty="0">
                <a:solidFill>
                  <a:srgbClr val="1E03C3"/>
                </a:solidFill>
              </a:rPr>
              <a:t>  </a:t>
            </a:r>
            <a:endParaRPr lang="es-ES" sz="2500" dirty="0">
              <a:solidFill>
                <a:srgbClr val="1E03C3"/>
              </a:solidFill>
            </a:endParaRPr>
          </a:p>
        </p:txBody>
      </p:sp>
      <p:sp>
        <p:nvSpPr>
          <p:cNvPr id="3" name="CuadroTexto 2"/>
          <p:cNvSpPr txBox="1"/>
          <p:nvPr/>
        </p:nvSpPr>
        <p:spPr>
          <a:xfrm>
            <a:off x="327956" y="1790696"/>
            <a:ext cx="8174180" cy="353943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CO" sz="1600" dirty="0">
                <a:solidFill>
                  <a:srgbClr val="002060"/>
                </a:solidFill>
              </a:rPr>
              <a:t>En caso de que la entidad, en efecto, supiera a qué se refiere la Superintendencia de Servicios Públicos Domiciliarios con este tipo de peticiones, debería señalar taxativamente qué documentos o qué procedimientos debe atender el peticionario dentro del término consagrado por el artículo 17 de la Ley 1755 de 2015, para poder dar trámite completo a su petición, situación que claramente no se ve en ninguna de las respuestas emitidas por la Subdirección Administrativa y a contrario </a:t>
            </a:r>
            <a:r>
              <a:rPr lang="es-CO" sz="1600" dirty="0" err="1" smtClean="0">
                <a:solidFill>
                  <a:srgbClr val="002060"/>
                </a:solidFill>
              </a:rPr>
              <a:t>censu</a:t>
            </a:r>
            <a:r>
              <a:rPr lang="es-CO" sz="1600" dirty="0" smtClean="0">
                <a:solidFill>
                  <a:srgbClr val="002060"/>
                </a:solidFill>
              </a:rPr>
              <a:t>, </a:t>
            </a:r>
            <a:r>
              <a:rPr lang="es-CO" sz="1600" dirty="0">
                <a:solidFill>
                  <a:srgbClr val="002060"/>
                </a:solidFill>
              </a:rPr>
              <a:t>sí se plasma la falta de claridad en dicho requerimiento para poder atender la solicitud tal y como así se refleja a continuación: </a:t>
            </a:r>
          </a:p>
          <a:p>
            <a:pPr algn="just"/>
            <a:endParaRPr lang="es-CO" sz="1600" dirty="0">
              <a:solidFill>
                <a:srgbClr val="002060"/>
              </a:solidFill>
            </a:endParaRPr>
          </a:p>
          <a:p>
            <a:pPr algn="just"/>
            <a:r>
              <a:rPr lang="es-CO" sz="1600" dirty="0">
                <a:solidFill>
                  <a:srgbClr val="002060"/>
                </a:solidFill>
              </a:rPr>
              <a:t>“</a:t>
            </a:r>
            <a:r>
              <a:rPr lang="es-ES" sz="1600" i="1" dirty="0">
                <a:solidFill>
                  <a:srgbClr val="002060"/>
                </a:solidFill>
              </a:rPr>
              <a:t>Sin embargo, </a:t>
            </a:r>
            <a:r>
              <a:rPr lang="es-ES" sz="1600" b="1" i="1" u="sng" dirty="0">
                <a:solidFill>
                  <a:srgbClr val="002060"/>
                </a:solidFill>
              </a:rPr>
              <a:t>no entendemos a que se refiere con </a:t>
            </a:r>
            <a:r>
              <a:rPr lang="es-ES" sz="1600" i="1" dirty="0">
                <a:solidFill>
                  <a:srgbClr val="002060"/>
                </a:solidFill>
              </a:rPr>
              <a:t>“Solicitud de cancelación radicada en el Registro Único de Prestadores de Servicios Públicos - RUPS de la empresa identificada con NIT 900864555-8, prestadora del servicio de ASEO con el id de solicitud 385944.”, </a:t>
            </a:r>
            <a:r>
              <a:rPr lang="es-ES" sz="1600" b="1" i="1" u="sng" dirty="0">
                <a:solidFill>
                  <a:srgbClr val="002060"/>
                </a:solidFill>
              </a:rPr>
              <a:t>por lo que solicitamos respetuosamente que nos aclare su requerimiento o nos amplíe la información </a:t>
            </a:r>
            <a:r>
              <a:rPr lang="es-ES" sz="1600" i="1" dirty="0">
                <a:solidFill>
                  <a:srgbClr val="002060"/>
                </a:solidFill>
              </a:rPr>
              <a:t>del mismo con el fin de proporcionar una respuesta adecuada</a:t>
            </a:r>
            <a:r>
              <a:rPr lang="es-ES" sz="1600" dirty="0">
                <a:solidFill>
                  <a:srgbClr val="002060"/>
                </a:solidFill>
              </a:rPr>
              <a:t>” (subrayas y negrillas fuera de texto).  </a:t>
            </a:r>
          </a:p>
          <a:p>
            <a:pPr marL="0" marR="0" algn="just">
              <a:spcBef>
                <a:spcPts val="0"/>
              </a:spcBef>
              <a:spcAft>
                <a:spcPts val="0"/>
              </a:spcAft>
            </a:pPr>
            <a:endParaRPr lang="es-MX" sz="1600" dirty="0">
              <a:solidFill>
                <a:srgbClr val="002060"/>
              </a:solidFill>
            </a:endParaRPr>
          </a:p>
        </p:txBody>
      </p:sp>
    </p:spTree>
    <p:extLst>
      <p:ext uri="{BB962C8B-B14F-4D97-AF65-F5344CB8AC3E}">
        <p14:creationId xmlns:p14="http://schemas.microsoft.com/office/powerpoint/2010/main" val="1381590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1233054" y="2175164"/>
            <a:ext cx="6691746" cy="175432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10800" dirty="0">
                <a:solidFill>
                  <a:srgbClr val="002060"/>
                </a:solidFill>
              </a:rPr>
              <a:t>ANEXOS</a:t>
            </a:r>
            <a:r>
              <a:rPr lang="x-none" sz="10800" dirty="0">
                <a:solidFill>
                  <a:srgbClr val="1E03C3"/>
                </a:solidFill>
              </a:rPr>
              <a:t> </a:t>
            </a:r>
            <a:endParaRPr lang="es-ES" sz="10800" dirty="0">
              <a:solidFill>
                <a:srgbClr val="1E03C3"/>
              </a:solidFill>
            </a:endParaRPr>
          </a:p>
        </p:txBody>
      </p:sp>
    </p:spTree>
    <p:extLst>
      <p:ext uri="{BB962C8B-B14F-4D97-AF65-F5344CB8AC3E}">
        <p14:creationId xmlns:p14="http://schemas.microsoft.com/office/powerpoint/2010/main" val="512200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1015663"/>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3000" b="1" dirty="0">
                <a:solidFill>
                  <a:srgbClr val="002060"/>
                </a:solidFill>
              </a:rPr>
              <a:t>RESPUESTAS EXTEMPORÁNEAS </a:t>
            </a:r>
          </a:p>
          <a:p>
            <a:pPr algn="ctr"/>
            <a:r>
              <a:rPr lang="x-none" sz="3000" b="1" dirty="0">
                <a:solidFill>
                  <a:srgbClr val="002060"/>
                </a:solidFill>
              </a:rPr>
              <a:t>ANEXO 1 </a:t>
            </a:r>
            <a:endParaRPr lang="es-ES" sz="3000" b="1" dirty="0">
              <a:solidFill>
                <a:srgbClr val="00206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4129550550"/>
              </p:ext>
            </p:extLst>
          </p:nvPr>
        </p:nvGraphicFramePr>
        <p:xfrm>
          <a:off x="401782" y="1506512"/>
          <a:ext cx="8160326" cy="4325685"/>
        </p:xfrm>
        <a:graphic>
          <a:graphicData uri="http://schemas.openxmlformats.org/drawingml/2006/table">
            <a:tbl>
              <a:tblPr firstRow="1" bandRow="1">
                <a:tableStyleId>{5C22544A-7EE6-4342-B048-85BDC9FD1C3A}</a:tableStyleId>
              </a:tblPr>
              <a:tblGrid>
                <a:gridCol w="1930601">
                  <a:extLst>
                    <a:ext uri="{9D8B030D-6E8A-4147-A177-3AD203B41FA5}">
                      <a16:colId xmlns:a16="http://schemas.microsoft.com/office/drawing/2014/main" val="1338410865"/>
                    </a:ext>
                  </a:extLst>
                </a:gridCol>
                <a:gridCol w="1810892">
                  <a:extLst>
                    <a:ext uri="{9D8B030D-6E8A-4147-A177-3AD203B41FA5}">
                      <a16:colId xmlns:a16="http://schemas.microsoft.com/office/drawing/2014/main" val="2866425714"/>
                    </a:ext>
                  </a:extLst>
                </a:gridCol>
                <a:gridCol w="1581664">
                  <a:extLst>
                    <a:ext uri="{9D8B030D-6E8A-4147-A177-3AD203B41FA5}">
                      <a16:colId xmlns:a16="http://schemas.microsoft.com/office/drawing/2014/main" val="4255793627"/>
                    </a:ext>
                  </a:extLst>
                </a:gridCol>
                <a:gridCol w="1116942">
                  <a:extLst>
                    <a:ext uri="{9D8B030D-6E8A-4147-A177-3AD203B41FA5}">
                      <a16:colId xmlns:a16="http://schemas.microsoft.com/office/drawing/2014/main" val="4064008300"/>
                    </a:ext>
                  </a:extLst>
                </a:gridCol>
                <a:gridCol w="1720227">
                  <a:extLst>
                    <a:ext uri="{9D8B030D-6E8A-4147-A177-3AD203B41FA5}">
                      <a16:colId xmlns:a16="http://schemas.microsoft.com/office/drawing/2014/main" val="3976038741"/>
                    </a:ext>
                  </a:extLst>
                </a:gridCol>
              </a:tblGrid>
              <a:tr h="77286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RADICADO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RESPUESTA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DÍAS EXTEMPORÁNEOS</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TÉRMINO</a:t>
                      </a:r>
                      <a:r>
                        <a:rPr lang="x-none" sz="1500" b="1" kern="1200" baseline="0" dirty="0">
                          <a:solidFill>
                            <a:srgbClr val="002060"/>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rgbClr val="002060"/>
                          </a:solidFill>
                          <a:effectLst/>
                          <a:latin typeface="+mn-lt"/>
                          <a:ea typeface="+mn-ea"/>
                          <a:cs typeface="+mn-cs"/>
                        </a:rPr>
                        <a:t>LEGAL</a:t>
                      </a:r>
                      <a:endParaRPr lang="es-ES" sz="1500" b="1" kern="1200" dirty="0">
                        <a:solidFill>
                          <a:srgbClr val="002060"/>
                        </a:solidFill>
                        <a:effectLst/>
                        <a:latin typeface="+mn-lt"/>
                        <a:ea typeface="+mn-ea"/>
                        <a:cs typeface="+mn-cs"/>
                      </a:endParaRP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txBody>
                  <a:tcPr marL="68580" marR="68580" marT="0" marB="0">
                    <a:solidFill>
                      <a:schemeClr val="accent6"/>
                    </a:solidFill>
                  </a:tcPr>
                </a:tc>
                <a:extLst>
                  <a:ext uri="{0D108BD9-81ED-4DB2-BD59-A6C34878D82A}">
                    <a16:rowId xmlns:a16="http://schemas.microsoft.com/office/drawing/2014/main" val="938619644"/>
                  </a:ext>
                </a:extLst>
              </a:tr>
              <a:tr h="811409">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1.- 20213210002572</a:t>
                      </a: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del 13/1/2021</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28/1/2021</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6 días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5 días </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Oficina Asesora Jurídica</a:t>
                      </a:r>
                      <a:endParaRPr lang="es-CO"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4186437362"/>
                  </a:ext>
                </a:extLst>
              </a:tr>
              <a:tr h="58872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2.- 20213210010632</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del 10/2/2021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18/2/2021</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1 día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5 días </a:t>
                      </a:r>
                    </a:p>
                  </a:txBody>
                  <a:tcPr marL="68580" marR="68580" marT="0" marB="0">
                    <a:solidFill>
                      <a:schemeClr val="accent1">
                        <a:lumMod val="40000"/>
                        <a:lumOff val="60000"/>
                      </a:schemeClr>
                    </a:solidFill>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Subdirección de Regulación</a:t>
                      </a:r>
                      <a:endParaRPr lang="es-CO"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604270044"/>
                  </a:ext>
                </a:extLst>
              </a:tr>
              <a:tr h="70145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3.- 20213210006622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del 1/2/2021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0"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0" kern="1200" dirty="0">
                          <a:solidFill>
                            <a:srgbClr val="002060"/>
                          </a:solidFill>
                          <a:latin typeface="+mn-lt"/>
                          <a:ea typeface="+mn-ea"/>
                          <a:cs typeface="+mn-cs"/>
                        </a:rPr>
                        <a:t>9/3/2021</a:t>
                      </a:r>
                      <a:endParaRPr lang="x-none" sz="1400" b="0"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6 días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20 días </a:t>
                      </a: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(Decreto 491 </a:t>
                      </a: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de 2020)</a:t>
                      </a: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0" kern="1200" dirty="0">
                        <a:solidFill>
                          <a:srgbClr val="1E03C3"/>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787756447"/>
                  </a:ext>
                </a:extLst>
              </a:tr>
              <a:tr h="93795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4.- 20213210002202 </a:t>
                      </a: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del 12/1/2021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0"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0" kern="1200" dirty="0">
                          <a:solidFill>
                            <a:srgbClr val="002060"/>
                          </a:solidFill>
                          <a:latin typeface="+mn-lt"/>
                          <a:ea typeface="+mn-ea"/>
                          <a:cs typeface="+mn-cs"/>
                        </a:rPr>
                        <a:t>1/2/2021</a:t>
                      </a:r>
                      <a:endParaRPr lang="x-none" sz="1400" b="0"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4 días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10 días </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Subdirección Administrativa y Financiera </a:t>
                      </a:r>
                      <a:endParaRPr lang="es-CO"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809216917"/>
                  </a:ext>
                </a:extLst>
              </a:tr>
            </a:tbl>
          </a:graphicData>
        </a:graphic>
      </p:graphicFrame>
    </p:spTree>
    <p:extLst>
      <p:ext uri="{BB962C8B-B14F-4D97-AF65-F5344CB8AC3E}">
        <p14:creationId xmlns:p14="http://schemas.microsoft.com/office/powerpoint/2010/main" val="1634523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1015663"/>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3000" b="1" dirty="0">
                <a:solidFill>
                  <a:srgbClr val="002060"/>
                </a:solidFill>
              </a:rPr>
              <a:t>RESPUESTAS EXTEMPORÁNEAS </a:t>
            </a:r>
          </a:p>
          <a:p>
            <a:pPr algn="ctr"/>
            <a:r>
              <a:rPr lang="x-none" sz="3000" b="1" dirty="0">
                <a:solidFill>
                  <a:srgbClr val="002060"/>
                </a:solidFill>
              </a:rPr>
              <a:t>ANEXO 1 </a:t>
            </a:r>
            <a:endParaRPr lang="es-ES" sz="3000" b="1" dirty="0">
              <a:solidFill>
                <a:srgbClr val="00206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516605901"/>
              </p:ext>
            </p:extLst>
          </p:nvPr>
        </p:nvGraphicFramePr>
        <p:xfrm>
          <a:off x="401782" y="1506512"/>
          <a:ext cx="8160326" cy="4272080"/>
        </p:xfrm>
        <a:graphic>
          <a:graphicData uri="http://schemas.openxmlformats.org/drawingml/2006/table">
            <a:tbl>
              <a:tblPr firstRow="1" bandRow="1">
                <a:tableStyleId>{5C22544A-7EE6-4342-B048-85BDC9FD1C3A}</a:tableStyleId>
              </a:tblPr>
              <a:tblGrid>
                <a:gridCol w="1758322">
                  <a:extLst>
                    <a:ext uri="{9D8B030D-6E8A-4147-A177-3AD203B41FA5}">
                      <a16:colId xmlns:a16="http://schemas.microsoft.com/office/drawing/2014/main" val="1338410865"/>
                    </a:ext>
                  </a:extLst>
                </a:gridCol>
                <a:gridCol w="1219200">
                  <a:extLst>
                    <a:ext uri="{9D8B030D-6E8A-4147-A177-3AD203B41FA5}">
                      <a16:colId xmlns:a16="http://schemas.microsoft.com/office/drawing/2014/main" val="2866425714"/>
                    </a:ext>
                  </a:extLst>
                </a:gridCol>
                <a:gridCol w="1630018">
                  <a:extLst>
                    <a:ext uri="{9D8B030D-6E8A-4147-A177-3AD203B41FA5}">
                      <a16:colId xmlns:a16="http://schemas.microsoft.com/office/drawing/2014/main" val="4255793627"/>
                    </a:ext>
                  </a:extLst>
                </a:gridCol>
                <a:gridCol w="2107095">
                  <a:extLst>
                    <a:ext uri="{9D8B030D-6E8A-4147-A177-3AD203B41FA5}">
                      <a16:colId xmlns:a16="http://schemas.microsoft.com/office/drawing/2014/main" val="4064008300"/>
                    </a:ext>
                  </a:extLst>
                </a:gridCol>
                <a:gridCol w="1445691">
                  <a:extLst>
                    <a:ext uri="{9D8B030D-6E8A-4147-A177-3AD203B41FA5}">
                      <a16:colId xmlns:a16="http://schemas.microsoft.com/office/drawing/2014/main" val="3976038741"/>
                    </a:ext>
                  </a:extLst>
                </a:gridCol>
              </a:tblGrid>
              <a:tr h="85029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RADICADO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RESPUESTA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DÍAS </a:t>
                      </a:r>
                      <a:endParaRPr lang="es-MX"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EXTEMPORÁNEOS</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TÉRMINO</a:t>
                      </a:r>
                      <a:r>
                        <a:rPr lang="x-none" sz="1500" b="1" kern="1200" baseline="0" dirty="0">
                          <a:solidFill>
                            <a:srgbClr val="002060"/>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rgbClr val="002060"/>
                          </a:solidFill>
                          <a:effectLst/>
                          <a:latin typeface="+mn-lt"/>
                          <a:ea typeface="+mn-ea"/>
                          <a:cs typeface="+mn-cs"/>
                        </a:rPr>
                        <a:t>LEGAL</a:t>
                      </a:r>
                      <a:endParaRPr lang="es-ES" sz="1500" b="1" kern="1200" dirty="0">
                        <a:solidFill>
                          <a:srgbClr val="002060"/>
                        </a:solidFill>
                        <a:effectLst/>
                        <a:latin typeface="+mn-lt"/>
                        <a:ea typeface="+mn-ea"/>
                        <a:cs typeface="+mn-cs"/>
                      </a:endParaRP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txBody>
                  <a:tcPr marL="68580" marR="68580" marT="0" marB="0">
                    <a:solidFill>
                      <a:schemeClr val="accent6"/>
                    </a:solidFill>
                  </a:tcPr>
                </a:tc>
                <a:extLst>
                  <a:ext uri="{0D108BD9-81ED-4DB2-BD59-A6C34878D82A}">
                    <a16:rowId xmlns:a16="http://schemas.microsoft.com/office/drawing/2014/main" val="938619644"/>
                  </a:ext>
                </a:extLst>
              </a:tr>
              <a:tr h="154540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5.- 20213210016162</a:t>
                      </a: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del 26/2/2021</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4/3/2021</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1 día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3 días</a:t>
                      </a: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(según oficio Procuraduría con radicado </a:t>
                      </a:r>
                      <a:r>
                        <a:rPr lang="es-ES" sz="1500" b="0" kern="1200" dirty="0" err="1">
                          <a:solidFill>
                            <a:srgbClr val="002060"/>
                          </a:solidFill>
                          <a:effectLst/>
                          <a:latin typeface="+mn-lt"/>
                          <a:ea typeface="+mn-ea"/>
                          <a:cs typeface="+mn-cs"/>
                        </a:rPr>
                        <a:t>N°</a:t>
                      </a:r>
                      <a:r>
                        <a:rPr lang="es-ES" sz="1500" b="0" kern="1200" dirty="0">
                          <a:solidFill>
                            <a:srgbClr val="002060"/>
                          </a:solidFill>
                          <a:effectLst/>
                          <a:latin typeface="+mn-lt"/>
                          <a:ea typeface="+mn-ea"/>
                          <a:cs typeface="+mn-cs"/>
                        </a:rPr>
                        <a:t> 20213210016162 del 26/2/2021)</a:t>
                      </a: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 </a:t>
                      </a:r>
                    </a:p>
                  </a:txBody>
                  <a:tcPr marL="68580" marR="68580" marT="0" marB="0">
                    <a:solidFill>
                      <a:schemeClr val="accent1">
                        <a:lumMod val="40000"/>
                        <a:lumOff val="60000"/>
                      </a:schemeClr>
                    </a:solidFill>
                  </a:tcPr>
                </a:tc>
                <a:tc row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Oficina </a:t>
                      </a: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Asesora </a:t>
                      </a: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Jurídica</a:t>
                      </a:r>
                      <a:endParaRPr lang="es-CO"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4186437362"/>
                  </a:ext>
                </a:extLst>
              </a:tr>
              <a:tr h="78795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6.- 20213210014612</a:t>
                      </a: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del 23/2/2021</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4/3/2021</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2 días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5 días </a:t>
                      </a: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0" kern="1200" dirty="0">
                        <a:solidFill>
                          <a:srgbClr val="1E03C3"/>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604270044"/>
                  </a:ext>
                </a:extLst>
              </a:tr>
              <a:tr h="79359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7.- 20213210010442 del 10/2/2021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19/2/2021</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500" b="0" kern="1200" dirty="0">
                          <a:solidFill>
                            <a:srgbClr val="002060"/>
                          </a:solidFill>
                          <a:effectLst/>
                          <a:latin typeface="+mn-lt"/>
                          <a:ea typeface="+mn-ea"/>
                          <a:cs typeface="+mn-cs"/>
                        </a:rPr>
                        <a:t>2 días </a:t>
                      </a:r>
                      <a:endParaRPr lang="x-none" sz="15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1500" b="0" kern="1200" dirty="0">
                          <a:solidFill>
                            <a:srgbClr val="002060"/>
                          </a:solidFill>
                          <a:effectLst/>
                          <a:latin typeface="+mn-lt"/>
                          <a:ea typeface="+mn-ea"/>
                          <a:cs typeface="+mn-cs"/>
                        </a:rPr>
                        <a:t>5 días </a:t>
                      </a: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0" kern="1200" dirty="0">
                        <a:solidFill>
                          <a:srgbClr val="1E03C3"/>
                        </a:solidFill>
                        <a:effectLst/>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787756447"/>
                  </a:ext>
                </a:extLst>
              </a:tr>
            </a:tbl>
          </a:graphicData>
        </a:graphic>
      </p:graphicFrame>
    </p:spTree>
    <p:extLst>
      <p:ext uri="{BB962C8B-B14F-4D97-AF65-F5344CB8AC3E}">
        <p14:creationId xmlns:p14="http://schemas.microsoft.com/office/powerpoint/2010/main" val="2617611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23930" y="353955"/>
            <a:ext cx="5938178" cy="1015663"/>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3000" b="1" dirty="0">
                <a:solidFill>
                  <a:srgbClr val="002060"/>
                </a:solidFill>
              </a:rPr>
              <a:t>RESPUESTAS EXTEMPORÁNEAS </a:t>
            </a:r>
          </a:p>
          <a:p>
            <a:pPr algn="ctr"/>
            <a:r>
              <a:rPr lang="x-none" sz="3000" b="1" dirty="0">
                <a:solidFill>
                  <a:srgbClr val="002060"/>
                </a:solidFill>
              </a:rPr>
              <a:t>ANEXO 1 </a:t>
            </a:r>
            <a:endParaRPr lang="es-ES" sz="3000" b="1" dirty="0">
              <a:solidFill>
                <a:srgbClr val="00206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254583458"/>
              </p:ext>
            </p:extLst>
          </p:nvPr>
        </p:nvGraphicFramePr>
        <p:xfrm>
          <a:off x="401782" y="1506511"/>
          <a:ext cx="8160327" cy="3728097"/>
        </p:xfrm>
        <a:graphic>
          <a:graphicData uri="http://schemas.openxmlformats.org/drawingml/2006/table">
            <a:tbl>
              <a:tblPr firstRow="1" bandRow="1">
                <a:tableStyleId>{5C22544A-7EE6-4342-B048-85BDC9FD1C3A}</a:tableStyleId>
              </a:tblPr>
              <a:tblGrid>
                <a:gridCol w="1692638">
                  <a:extLst>
                    <a:ext uri="{9D8B030D-6E8A-4147-A177-3AD203B41FA5}">
                      <a16:colId xmlns:a16="http://schemas.microsoft.com/office/drawing/2014/main" val="1338410865"/>
                    </a:ext>
                  </a:extLst>
                </a:gridCol>
                <a:gridCol w="1629441">
                  <a:extLst>
                    <a:ext uri="{9D8B030D-6E8A-4147-A177-3AD203B41FA5}">
                      <a16:colId xmlns:a16="http://schemas.microsoft.com/office/drawing/2014/main" val="2866425714"/>
                    </a:ext>
                  </a:extLst>
                </a:gridCol>
                <a:gridCol w="1656522">
                  <a:extLst>
                    <a:ext uri="{9D8B030D-6E8A-4147-A177-3AD203B41FA5}">
                      <a16:colId xmlns:a16="http://schemas.microsoft.com/office/drawing/2014/main" val="4255793627"/>
                    </a:ext>
                  </a:extLst>
                </a:gridCol>
                <a:gridCol w="1721202">
                  <a:extLst>
                    <a:ext uri="{9D8B030D-6E8A-4147-A177-3AD203B41FA5}">
                      <a16:colId xmlns:a16="http://schemas.microsoft.com/office/drawing/2014/main" val="4064008300"/>
                    </a:ext>
                  </a:extLst>
                </a:gridCol>
                <a:gridCol w="1460524">
                  <a:extLst>
                    <a:ext uri="{9D8B030D-6E8A-4147-A177-3AD203B41FA5}">
                      <a16:colId xmlns:a16="http://schemas.microsoft.com/office/drawing/2014/main" val="3976038741"/>
                    </a:ext>
                  </a:extLst>
                </a:gridCol>
              </a:tblGrid>
              <a:tr h="139109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err="1">
                          <a:solidFill>
                            <a:srgbClr val="002060"/>
                          </a:solidFill>
                          <a:effectLst/>
                          <a:latin typeface="+mn-lt"/>
                          <a:ea typeface="+mn-ea"/>
                          <a:cs typeface="+mn-cs"/>
                        </a:rPr>
                        <a:t>N°</a:t>
                      </a:r>
                      <a:r>
                        <a:rPr lang="es-CO" sz="1500" b="1" kern="1200" dirty="0">
                          <a:solidFill>
                            <a:srgbClr val="002060"/>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RADICADO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ENTREGA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RESPUESTA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DÍAS </a:t>
                      </a:r>
                      <a:endParaRPr lang="es-MX"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EXTEMPORÁNEOS</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TÉRMINO</a:t>
                      </a:r>
                      <a:r>
                        <a:rPr lang="x-none" sz="1500" b="1" kern="1200" baseline="0" dirty="0">
                          <a:solidFill>
                            <a:srgbClr val="002060"/>
                          </a:solidFill>
                          <a:effectLst/>
                          <a:latin typeface="+mn-lt"/>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baseline="0" dirty="0">
                          <a:solidFill>
                            <a:srgbClr val="002060"/>
                          </a:solidFill>
                          <a:effectLst/>
                          <a:latin typeface="+mn-lt"/>
                          <a:ea typeface="+mn-ea"/>
                          <a:cs typeface="+mn-cs"/>
                        </a:rPr>
                        <a:t>LEGAL</a:t>
                      </a:r>
                      <a:endParaRPr lang="es-ES" sz="1500" b="1" kern="1200" dirty="0">
                        <a:solidFill>
                          <a:srgbClr val="002060"/>
                        </a:solidFill>
                        <a:effectLst/>
                        <a:latin typeface="+mn-lt"/>
                        <a:ea typeface="+mn-ea"/>
                        <a:cs typeface="+mn-cs"/>
                      </a:endParaRP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txBody>
                  <a:tcPr marL="68580" marR="68580" marT="0" marB="0">
                    <a:solidFill>
                      <a:schemeClr val="accent6"/>
                    </a:solidFill>
                  </a:tcPr>
                </a:tc>
                <a:extLst>
                  <a:ext uri="{0D108BD9-81ED-4DB2-BD59-A6C34878D82A}">
                    <a16:rowId xmlns:a16="http://schemas.microsoft.com/office/drawing/2014/main" val="938619644"/>
                  </a:ext>
                </a:extLst>
              </a:tr>
              <a:tr h="2337000">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8.- 20213210028442</a:t>
                      </a:r>
                      <a:endParaRPr lang="es-CO"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1E03C3"/>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22/4/2021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1 día </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1400" b="1" kern="1200" dirty="0">
                          <a:solidFill>
                            <a:srgbClr val="002060"/>
                          </a:solidFill>
                          <a:latin typeface="+mn-lt"/>
                          <a:ea typeface="+mn-ea"/>
                          <a:cs typeface="+mn-cs"/>
                        </a:rPr>
                        <a:t>5 días </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Oficina </a:t>
                      </a: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Asesora </a:t>
                      </a: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Jurídica</a:t>
                      </a: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4186437362"/>
                  </a:ext>
                </a:extLst>
              </a:tr>
            </a:tbl>
          </a:graphicData>
        </a:graphic>
      </p:graphicFrame>
    </p:spTree>
    <p:extLst>
      <p:ext uri="{BB962C8B-B14F-4D97-AF65-F5344CB8AC3E}">
        <p14:creationId xmlns:p14="http://schemas.microsoft.com/office/powerpoint/2010/main" val="617600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809461" y="316377"/>
            <a:ext cx="5795063" cy="1015663"/>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3000" b="1" dirty="0">
                <a:solidFill>
                  <a:srgbClr val="002060"/>
                </a:solidFill>
              </a:rPr>
              <a:t>TRASLADOS EXTEMPORÁNEOS </a:t>
            </a:r>
          </a:p>
          <a:p>
            <a:pPr algn="ctr"/>
            <a:r>
              <a:rPr lang="x-none" sz="3000" b="1" dirty="0">
                <a:solidFill>
                  <a:srgbClr val="002060"/>
                </a:solidFill>
              </a:rPr>
              <a:t>ANEXO 2</a:t>
            </a:r>
            <a:endParaRPr lang="es-ES" sz="3000" b="1" dirty="0">
              <a:solidFill>
                <a:srgbClr val="00206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381799860"/>
              </p:ext>
            </p:extLst>
          </p:nvPr>
        </p:nvGraphicFramePr>
        <p:xfrm>
          <a:off x="364110" y="1536724"/>
          <a:ext cx="8240414" cy="4320607"/>
        </p:xfrm>
        <a:graphic>
          <a:graphicData uri="http://schemas.openxmlformats.org/drawingml/2006/table">
            <a:tbl>
              <a:tblPr firstRow="1" bandRow="1">
                <a:tableStyleId>{5C22544A-7EE6-4342-B048-85BDC9FD1C3A}</a:tableStyleId>
              </a:tblPr>
              <a:tblGrid>
                <a:gridCol w="2150283">
                  <a:extLst>
                    <a:ext uri="{9D8B030D-6E8A-4147-A177-3AD203B41FA5}">
                      <a16:colId xmlns:a16="http://schemas.microsoft.com/office/drawing/2014/main" val="1338410865"/>
                    </a:ext>
                  </a:extLst>
                </a:gridCol>
                <a:gridCol w="1591210">
                  <a:extLst>
                    <a:ext uri="{9D8B030D-6E8A-4147-A177-3AD203B41FA5}">
                      <a16:colId xmlns:a16="http://schemas.microsoft.com/office/drawing/2014/main" val="2866425714"/>
                    </a:ext>
                  </a:extLst>
                </a:gridCol>
                <a:gridCol w="1730979">
                  <a:extLst>
                    <a:ext uri="{9D8B030D-6E8A-4147-A177-3AD203B41FA5}">
                      <a16:colId xmlns:a16="http://schemas.microsoft.com/office/drawing/2014/main" val="4255793627"/>
                    </a:ext>
                  </a:extLst>
                </a:gridCol>
                <a:gridCol w="1437907">
                  <a:extLst>
                    <a:ext uri="{9D8B030D-6E8A-4147-A177-3AD203B41FA5}">
                      <a16:colId xmlns:a16="http://schemas.microsoft.com/office/drawing/2014/main" val="4064008300"/>
                    </a:ext>
                  </a:extLst>
                </a:gridCol>
                <a:gridCol w="1330035">
                  <a:extLst>
                    <a:ext uri="{9D8B030D-6E8A-4147-A177-3AD203B41FA5}">
                      <a16:colId xmlns:a16="http://schemas.microsoft.com/office/drawing/2014/main" val="3976038741"/>
                    </a:ext>
                  </a:extLst>
                </a:gridCol>
              </a:tblGrid>
              <a:tr h="95506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RADICADO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ENTREGA</a:t>
                      </a:r>
                      <a:r>
                        <a:rPr lang="es-MX" sz="1500" b="1" kern="1200" dirty="0">
                          <a:solidFill>
                            <a:srgbClr val="002060"/>
                          </a:solidFill>
                          <a:effectLst/>
                          <a:latin typeface="+mn-lt"/>
                          <a:ea typeface="+mn-ea"/>
                          <a:cs typeface="+mn-cs"/>
                        </a:rPr>
                        <a:t> </a:t>
                      </a:r>
                      <a:r>
                        <a:rPr lang="x-none" sz="1500" b="1" kern="1200" dirty="0">
                          <a:solidFill>
                            <a:srgbClr val="002060"/>
                          </a:solidFill>
                          <a:effectLst/>
                          <a:latin typeface="+mn-lt"/>
                          <a:ea typeface="+mn-ea"/>
                          <a:cs typeface="+mn-cs"/>
                        </a:rPr>
                        <a:t>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RESPUESTA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DÍAS EXTEMPORÁNEOS</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ÁREA</a:t>
                      </a:r>
                      <a:r>
                        <a:rPr lang="es-CO" sz="1500" b="1" kern="1200" baseline="0" dirty="0">
                          <a:solidFill>
                            <a:srgbClr val="002060"/>
                          </a:solidFill>
                          <a:effectLst/>
                          <a:latin typeface="+mn-lt"/>
                          <a:ea typeface="+mn-ea"/>
                          <a:cs typeface="+mn-cs"/>
                        </a:rPr>
                        <a:t> QUE GESTIONÓ EL TRASLADO</a:t>
                      </a:r>
                      <a:endParaRPr lang="es-CO" sz="1500" b="1" kern="1200" dirty="0">
                        <a:solidFill>
                          <a:srgbClr val="002060"/>
                        </a:solidFill>
                        <a:effectLst/>
                        <a:latin typeface="+mn-lt"/>
                        <a:ea typeface="+mn-ea"/>
                        <a:cs typeface="+mn-cs"/>
                      </a:endParaRPr>
                    </a:p>
                  </a:txBody>
                  <a:tcPr marL="68580" marR="68580" marT="0" marB="0">
                    <a:solidFill>
                      <a:schemeClr val="accent6"/>
                    </a:solidFill>
                  </a:tcPr>
                </a:tc>
                <a:extLst>
                  <a:ext uri="{0D108BD9-81ED-4DB2-BD59-A6C34878D82A}">
                    <a16:rowId xmlns:a16="http://schemas.microsoft.com/office/drawing/2014/main" val="938619644"/>
                  </a:ext>
                </a:extLst>
              </a:tr>
              <a:tr h="821570">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1.- 20213210002572</a:t>
                      </a:r>
                      <a:endParaRPr lang="es-CO"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del 13/1/2021</a:t>
                      </a:r>
                    </a:p>
                  </a:txBody>
                  <a:tcPr marL="68580" marR="68580" marT="0" marB="0">
                    <a:solidFill>
                      <a:schemeClr val="accent1">
                        <a:lumMod val="40000"/>
                        <a:lumOff val="6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28/1/2021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6 días </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rowSpan="4">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Oficina Asesora Jurídica</a:t>
                      </a:r>
                      <a:endParaRPr lang="es-CO"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Oficina Asesora Jurídica</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4186437362"/>
                  </a:ext>
                </a:extLst>
              </a:tr>
              <a:tr h="90083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2.- 20213210010632 </a:t>
                      </a: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del 10/2/2021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18/2/2021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1 día</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Subdirección de Regulación</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2564174754"/>
                  </a:ext>
                </a:extLst>
              </a:tr>
              <a:tr h="82157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3.- 20213210010442 </a:t>
                      </a: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del 10/2/2021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19/2/2021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2 días </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Oficina Asesora</a:t>
                      </a: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Jurídica </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1763824448"/>
                  </a:ext>
                </a:extLst>
              </a:tr>
              <a:tr h="82157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4.- 20213210026252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del 6/4/2021</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15/4/2021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2 días </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1793606770"/>
                  </a:ext>
                </a:extLst>
              </a:tr>
            </a:tbl>
          </a:graphicData>
        </a:graphic>
      </p:graphicFrame>
    </p:spTree>
    <p:extLst>
      <p:ext uri="{BB962C8B-B14F-4D97-AF65-F5344CB8AC3E}">
        <p14:creationId xmlns:p14="http://schemas.microsoft.com/office/powerpoint/2010/main" val="2679092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809461" y="316377"/>
            <a:ext cx="5795063" cy="1015663"/>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3000" b="1" dirty="0">
                <a:solidFill>
                  <a:srgbClr val="002060"/>
                </a:solidFill>
              </a:rPr>
              <a:t>TRASLADOS EXTEMPORÁNEOS </a:t>
            </a:r>
          </a:p>
          <a:p>
            <a:pPr algn="ctr"/>
            <a:r>
              <a:rPr lang="x-none" sz="3000" b="1" dirty="0">
                <a:solidFill>
                  <a:srgbClr val="002060"/>
                </a:solidFill>
              </a:rPr>
              <a:t>ANEXO 2</a:t>
            </a:r>
            <a:endParaRPr lang="es-ES" sz="3000" b="1" dirty="0">
              <a:solidFill>
                <a:srgbClr val="00206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75795965"/>
              </p:ext>
            </p:extLst>
          </p:nvPr>
        </p:nvGraphicFramePr>
        <p:xfrm>
          <a:off x="364110" y="1536724"/>
          <a:ext cx="8240414" cy="4148459"/>
        </p:xfrm>
        <a:graphic>
          <a:graphicData uri="http://schemas.openxmlformats.org/drawingml/2006/table">
            <a:tbl>
              <a:tblPr firstRow="1" bandRow="1">
                <a:tableStyleId>{5C22544A-7EE6-4342-B048-85BDC9FD1C3A}</a:tableStyleId>
              </a:tblPr>
              <a:tblGrid>
                <a:gridCol w="2150283">
                  <a:extLst>
                    <a:ext uri="{9D8B030D-6E8A-4147-A177-3AD203B41FA5}">
                      <a16:colId xmlns:a16="http://schemas.microsoft.com/office/drawing/2014/main" val="1338410865"/>
                    </a:ext>
                  </a:extLst>
                </a:gridCol>
                <a:gridCol w="1591210">
                  <a:extLst>
                    <a:ext uri="{9D8B030D-6E8A-4147-A177-3AD203B41FA5}">
                      <a16:colId xmlns:a16="http://schemas.microsoft.com/office/drawing/2014/main" val="2866425714"/>
                    </a:ext>
                  </a:extLst>
                </a:gridCol>
                <a:gridCol w="1730979">
                  <a:extLst>
                    <a:ext uri="{9D8B030D-6E8A-4147-A177-3AD203B41FA5}">
                      <a16:colId xmlns:a16="http://schemas.microsoft.com/office/drawing/2014/main" val="4255793627"/>
                    </a:ext>
                  </a:extLst>
                </a:gridCol>
                <a:gridCol w="1437907">
                  <a:extLst>
                    <a:ext uri="{9D8B030D-6E8A-4147-A177-3AD203B41FA5}">
                      <a16:colId xmlns:a16="http://schemas.microsoft.com/office/drawing/2014/main" val="4064008300"/>
                    </a:ext>
                  </a:extLst>
                </a:gridCol>
                <a:gridCol w="1330035">
                  <a:extLst>
                    <a:ext uri="{9D8B030D-6E8A-4147-A177-3AD203B41FA5}">
                      <a16:colId xmlns:a16="http://schemas.microsoft.com/office/drawing/2014/main" val="3976038741"/>
                    </a:ext>
                  </a:extLst>
                </a:gridCol>
              </a:tblGrid>
              <a:tr h="1479769">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RADICADO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FECHA 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ENTREGA</a:t>
                      </a:r>
                      <a:r>
                        <a:rPr lang="es-MX" sz="1500" b="1" kern="1200" dirty="0">
                          <a:solidFill>
                            <a:srgbClr val="002060"/>
                          </a:solidFill>
                          <a:effectLst/>
                          <a:latin typeface="+mn-lt"/>
                          <a:ea typeface="+mn-ea"/>
                          <a:cs typeface="+mn-cs"/>
                        </a:rPr>
                        <a:t> </a:t>
                      </a:r>
                      <a:r>
                        <a:rPr lang="x-none" sz="1500" b="1" kern="1200" dirty="0">
                          <a:solidFill>
                            <a:srgbClr val="002060"/>
                          </a:solidFill>
                          <a:effectLst/>
                          <a:latin typeface="+mn-lt"/>
                          <a:ea typeface="+mn-ea"/>
                          <a:cs typeface="+mn-cs"/>
                        </a:rPr>
                        <a:t>DE </a:t>
                      </a:r>
                    </a:p>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RESPUESTA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x-none" sz="1500" b="1" kern="1200" dirty="0">
                          <a:solidFill>
                            <a:srgbClr val="002060"/>
                          </a:solidFill>
                          <a:effectLst/>
                          <a:latin typeface="+mn-lt"/>
                          <a:ea typeface="+mn-ea"/>
                          <a:cs typeface="+mn-cs"/>
                        </a:rPr>
                        <a:t>DÍAS EXTEMPORÁNEOS</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ÁREA</a:t>
                      </a:r>
                      <a:r>
                        <a:rPr lang="es-CO" sz="1500" b="1" kern="1200" baseline="0" dirty="0">
                          <a:solidFill>
                            <a:srgbClr val="002060"/>
                          </a:solidFill>
                          <a:effectLst/>
                          <a:latin typeface="+mn-lt"/>
                          <a:ea typeface="+mn-ea"/>
                          <a:cs typeface="+mn-cs"/>
                        </a:rPr>
                        <a:t> QUE GESTIONÓ EL TRASLADO</a:t>
                      </a:r>
                      <a:endParaRPr lang="es-CO" sz="1500" b="1" kern="1200" dirty="0">
                        <a:solidFill>
                          <a:srgbClr val="002060"/>
                        </a:solidFill>
                        <a:effectLst/>
                        <a:latin typeface="+mn-lt"/>
                        <a:ea typeface="+mn-ea"/>
                        <a:cs typeface="+mn-cs"/>
                      </a:endParaRPr>
                    </a:p>
                  </a:txBody>
                  <a:tcPr marL="68580" marR="68580" marT="0" marB="0">
                    <a:solidFill>
                      <a:schemeClr val="accent6"/>
                    </a:solidFill>
                  </a:tcPr>
                </a:tc>
                <a:extLst>
                  <a:ext uri="{0D108BD9-81ED-4DB2-BD59-A6C34878D82A}">
                    <a16:rowId xmlns:a16="http://schemas.microsoft.com/office/drawing/2014/main" val="938619644"/>
                  </a:ext>
                </a:extLst>
              </a:tr>
              <a:tr h="1272938">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5.- 20213210027522</a:t>
                      </a:r>
                    </a:p>
                    <a:p>
                      <a:pPr marL="0" marR="0" lvl="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Del 10/4/2021</a:t>
                      </a:r>
                    </a:p>
                  </a:txBody>
                  <a:tcPr marL="68580" marR="68580" marT="0" marB="0">
                    <a:solidFill>
                      <a:schemeClr val="accent1">
                        <a:lumMod val="40000"/>
                        <a:lumOff val="6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21/4/2021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3 días</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rowSpan="2" grid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ES" sz="1400" b="1" kern="1200" dirty="0">
                          <a:solidFill>
                            <a:srgbClr val="002060"/>
                          </a:solidFill>
                          <a:latin typeface="+mn-lt"/>
                          <a:ea typeface="+mn-ea"/>
                          <a:cs typeface="+mn-cs"/>
                        </a:rPr>
                        <a:t>Oficina </a:t>
                      </a:r>
                    </a:p>
                    <a:p>
                      <a:pPr marL="0" marR="0" lvl="0" indent="0" algn="ctr" defTabSz="914400" rtl="0" eaLnBrk="1" fontAlgn="auto" latinLnBrk="0" hangingPunct="1">
                        <a:lnSpc>
                          <a:spcPct val="115000"/>
                        </a:lnSpc>
                        <a:spcBef>
                          <a:spcPts val="0"/>
                        </a:spcBef>
                        <a:spcAft>
                          <a:spcPts val="0"/>
                        </a:spcAft>
                        <a:buClrTx/>
                        <a:buSzTx/>
                        <a:buFontTx/>
                        <a:buNone/>
                        <a:tabLst/>
                        <a:defRPr/>
                      </a:pPr>
                      <a:r>
                        <a:rPr lang="es-ES" sz="1400" b="1" kern="1200" dirty="0">
                          <a:solidFill>
                            <a:srgbClr val="002060"/>
                          </a:solidFill>
                          <a:latin typeface="+mn-lt"/>
                          <a:ea typeface="+mn-ea"/>
                          <a:cs typeface="+mn-cs"/>
                        </a:rPr>
                        <a:t>Asesora Jurídica </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rowSpan="2" hMerge="1">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ES" sz="1400" b="1" kern="1200" dirty="0">
                          <a:solidFill>
                            <a:srgbClr val="002060"/>
                          </a:solidFill>
                          <a:latin typeface="+mn-lt"/>
                          <a:ea typeface="+mn-ea"/>
                          <a:cs typeface="+mn-cs"/>
                        </a:rPr>
                        <a:t>Oficina Asesora Jurídica </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4186437362"/>
                  </a:ext>
                </a:extLst>
              </a:tr>
              <a:tr h="1395752">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latin typeface="+mn-lt"/>
                          <a:ea typeface="+mn-ea"/>
                          <a:cs typeface="+mn-cs"/>
                        </a:rPr>
                        <a:t>6.- 20213210028442</a:t>
                      </a: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2060"/>
                          </a:solidFill>
                          <a:latin typeface="+mn-lt"/>
                          <a:ea typeface="+mn-ea"/>
                          <a:cs typeface="+mn-cs"/>
                        </a:rPr>
                        <a:t>22/4/2021</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latin typeface="+mn-lt"/>
                          <a:ea typeface="+mn-ea"/>
                          <a:cs typeface="+mn-cs"/>
                        </a:rPr>
                        <a:t>1 día </a:t>
                      </a:r>
                      <a:endParaRPr lang="x-none"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gridSpan="2"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hMerge="1"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extLst>
                  <a:ext uri="{0D108BD9-81ED-4DB2-BD59-A6C34878D82A}">
                    <a16:rowId xmlns:a16="http://schemas.microsoft.com/office/drawing/2014/main" val="2564174754"/>
                  </a:ext>
                </a:extLst>
              </a:tr>
            </a:tbl>
          </a:graphicData>
        </a:graphic>
      </p:graphicFrame>
    </p:spTree>
    <p:extLst>
      <p:ext uri="{BB962C8B-B14F-4D97-AF65-F5344CB8AC3E}">
        <p14:creationId xmlns:p14="http://schemas.microsoft.com/office/powerpoint/2010/main" val="1078403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16696" y="171440"/>
            <a:ext cx="5845411" cy="163121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500" b="1" dirty="0">
                <a:solidFill>
                  <a:srgbClr val="002060"/>
                </a:solidFill>
              </a:rPr>
              <a:t>NO SE </a:t>
            </a:r>
            <a:r>
              <a:rPr lang="es-MX" sz="2500" b="1" dirty="0">
                <a:solidFill>
                  <a:srgbClr val="002060"/>
                </a:solidFill>
              </a:rPr>
              <a:t>EVIDENCIÓ</a:t>
            </a:r>
            <a:r>
              <a:rPr lang="x-none" sz="2500" b="1" dirty="0">
                <a:solidFill>
                  <a:srgbClr val="002060"/>
                </a:solidFill>
              </a:rPr>
              <a:t> RESPUESTA</a:t>
            </a:r>
            <a:r>
              <a:rPr lang="es-MX" sz="2500" b="1" dirty="0">
                <a:solidFill>
                  <a:srgbClr val="002060"/>
                </a:solidFill>
              </a:rPr>
              <a:t> A LAS PETICIONES, QUEJAS, RECLAMOS, SUGERENCIAS Y DENUNCIAS </a:t>
            </a:r>
            <a:endParaRPr lang="x-none" sz="2500" b="1" dirty="0">
              <a:solidFill>
                <a:srgbClr val="002060"/>
              </a:solidFill>
            </a:endParaRPr>
          </a:p>
          <a:p>
            <a:pPr algn="ctr"/>
            <a:r>
              <a:rPr lang="x-none" sz="2500" b="1" dirty="0">
                <a:solidFill>
                  <a:srgbClr val="002060"/>
                </a:solidFill>
              </a:rPr>
              <a:t>ANEXO 3</a:t>
            </a:r>
            <a:endParaRPr lang="es-ES" sz="2500" b="1" dirty="0">
              <a:solidFill>
                <a:srgbClr val="00206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859466052"/>
              </p:ext>
            </p:extLst>
          </p:nvPr>
        </p:nvGraphicFramePr>
        <p:xfrm>
          <a:off x="401781" y="1934817"/>
          <a:ext cx="8160326" cy="3718851"/>
        </p:xfrm>
        <a:graphic>
          <a:graphicData uri="http://schemas.openxmlformats.org/drawingml/2006/table">
            <a:tbl>
              <a:tblPr firstRow="1" bandRow="1">
                <a:tableStyleId>{5C22544A-7EE6-4342-B048-85BDC9FD1C3A}</a:tableStyleId>
              </a:tblPr>
              <a:tblGrid>
                <a:gridCol w="2461735">
                  <a:extLst>
                    <a:ext uri="{9D8B030D-6E8A-4147-A177-3AD203B41FA5}">
                      <a16:colId xmlns:a16="http://schemas.microsoft.com/office/drawing/2014/main" val="1338410865"/>
                    </a:ext>
                  </a:extLst>
                </a:gridCol>
                <a:gridCol w="4174958">
                  <a:extLst>
                    <a:ext uri="{9D8B030D-6E8A-4147-A177-3AD203B41FA5}">
                      <a16:colId xmlns:a16="http://schemas.microsoft.com/office/drawing/2014/main" val="2866425714"/>
                    </a:ext>
                  </a:extLst>
                </a:gridCol>
                <a:gridCol w="1523633">
                  <a:extLst>
                    <a:ext uri="{9D8B030D-6E8A-4147-A177-3AD203B41FA5}">
                      <a16:colId xmlns:a16="http://schemas.microsoft.com/office/drawing/2014/main" val="4255793627"/>
                    </a:ext>
                  </a:extLst>
                </a:gridCol>
              </a:tblGrid>
              <a:tr h="76714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err="1">
                          <a:solidFill>
                            <a:srgbClr val="002060"/>
                          </a:solidFill>
                          <a:effectLst/>
                          <a:latin typeface="+mn-lt"/>
                          <a:ea typeface="+mn-ea"/>
                          <a:cs typeface="+mn-cs"/>
                        </a:rPr>
                        <a:t>N°</a:t>
                      </a:r>
                      <a:r>
                        <a:rPr lang="es-CO" sz="1500" b="1" kern="1200" dirty="0">
                          <a:solidFill>
                            <a:srgbClr val="002060"/>
                          </a:solidFill>
                          <a:effectLst/>
                          <a:latin typeface="+mn-lt"/>
                          <a:ea typeface="+mn-ea"/>
                          <a:cs typeface="+mn-cs"/>
                        </a:rPr>
                        <a:t>  DEL RADICADO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ASUNTO</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500" b="1"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txBody>
                  <a:tcPr marL="68580" marR="68580" marT="0" marB="0">
                    <a:solidFill>
                      <a:schemeClr val="accent6"/>
                    </a:solidFill>
                  </a:tcPr>
                </a:tc>
                <a:extLst>
                  <a:ext uri="{0D108BD9-81ED-4DB2-BD59-A6C34878D82A}">
                    <a16:rowId xmlns:a16="http://schemas.microsoft.com/office/drawing/2014/main" val="938619644"/>
                  </a:ext>
                </a:extLst>
              </a:tr>
              <a:tr h="1662166">
                <a:tc>
                  <a:txBody>
                    <a:bodyPr/>
                    <a:lstStyle/>
                    <a:p>
                      <a:pPr algn="ctr"/>
                      <a:endParaRPr lang="x-none" sz="1400" b="1" kern="1200" dirty="0">
                        <a:solidFill>
                          <a:srgbClr val="002060"/>
                        </a:solidFill>
                        <a:effectLst/>
                        <a:latin typeface="+mn-lt"/>
                        <a:ea typeface="+mn-ea"/>
                        <a:cs typeface="+mn-cs"/>
                      </a:endParaRPr>
                    </a:p>
                    <a:p>
                      <a:pPr algn="ctr"/>
                      <a:endParaRPr lang="x-none" sz="1400" b="1" kern="1200" dirty="0">
                        <a:solidFill>
                          <a:srgbClr val="002060"/>
                        </a:solidFill>
                        <a:effectLst/>
                        <a:latin typeface="+mn-lt"/>
                        <a:ea typeface="+mn-ea"/>
                        <a:cs typeface="+mn-cs"/>
                      </a:endParaRPr>
                    </a:p>
                    <a:p>
                      <a:pPr algn="ctr"/>
                      <a:r>
                        <a:rPr lang="x-none" sz="1400" b="1" kern="1200" dirty="0">
                          <a:solidFill>
                            <a:srgbClr val="002060"/>
                          </a:solidFill>
                          <a:effectLst/>
                          <a:latin typeface="+mn-lt"/>
                          <a:ea typeface="+mn-ea"/>
                          <a:cs typeface="+mn-cs"/>
                        </a:rPr>
                        <a:t>1</a:t>
                      </a:r>
                      <a:r>
                        <a:rPr lang="x-none" sz="1400" b="1" kern="1200" dirty="0">
                          <a:solidFill>
                            <a:srgbClr val="002060"/>
                          </a:solidFill>
                          <a:latin typeface="+mn-lt"/>
                          <a:ea typeface="+mn-ea"/>
                          <a:cs typeface="+mn-cs"/>
                        </a:rPr>
                        <a:t>.- 20213210016332</a:t>
                      </a:r>
                    </a:p>
                    <a:p>
                      <a:pPr algn="ctr"/>
                      <a:r>
                        <a:rPr lang="x-none" sz="1400" b="1" kern="1200" dirty="0">
                          <a:solidFill>
                            <a:srgbClr val="002060"/>
                          </a:solidFill>
                          <a:latin typeface="+mn-lt"/>
                          <a:ea typeface="+mn-ea"/>
                          <a:cs typeface="+mn-cs"/>
                        </a:rPr>
                        <a:t>del 1/3/2021 </a:t>
                      </a:r>
                      <a:endParaRPr lang="es-ES" sz="1400" b="1" kern="1200" dirty="0">
                        <a:solidFill>
                          <a:srgbClr val="002060"/>
                        </a:solidFill>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kern="1200" dirty="0">
                        <a:solidFill>
                          <a:srgbClr val="002060"/>
                        </a:solidFill>
                        <a:effectLst/>
                        <a:latin typeface="+mn-lt"/>
                        <a:ea typeface="+mn-ea"/>
                        <a:cs typeface="+mn-cs"/>
                      </a:endParaRPr>
                    </a:p>
                    <a:p>
                      <a:r>
                        <a:rPr lang="es-CO" sz="1400" b="0" kern="1200" dirty="0">
                          <a:solidFill>
                            <a:srgbClr val="002060"/>
                          </a:solidFill>
                          <a:effectLst/>
                          <a:latin typeface="+mn-lt"/>
                          <a:ea typeface="+mn-ea"/>
                          <a:cs typeface="+mn-cs"/>
                        </a:rPr>
                        <a:t>Solicitud Certificados retención publicaciones SEMANA S.A. VIGENCIA 2020</a:t>
                      </a:r>
                    </a:p>
                    <a:p>
                      <a:r>
                        <a:rPr lang="x-none" sz="1400" b="0" kern="1200" dirty="0">
                          <a:solidFill>
                            <a:srgbClr val="002060"/>
                          </a:solidFill>
                          <a:effectLst/>
                          <a:latin typeface="+mn-lt"/>
                          <a:ea typeface="+mn-ea"/>
                          <a:cs typeface="+mn-cs"/>
                        </a:rPr>
                        <a:t> </a:t>
                      </a:r>
                      <a:endParaRPr lang="es-CO" sz="1400" b="0" kern="1200" dirty="0">
                        <a:solidFill>
                          <a:srgbClr val="002060"/>
                        </a:solidFill>
                        <a:effectLst/>
                        <a:latin typeface="+mn-lt"/>
                        <a:ea typeface="+mn-ea"/>
                        <a:cs typeface="+mn-cs"/>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0" kern="120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0" kern="1200" dirty="0">
                          <a:solidFill>
                            <a:srgbClr val="002060"/>
                          </a:solidFill>
                          <a:effectLst/>
                          <a:latin typeface="+mn-lt"/>
                          <a:ea typeface="+mn-ea"/>
                          <a:cs typeface="+mn-cs"/>
                        </a:rPr>
                        <a:t>Subdirección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0" kern="1200" dirty="0">
                          <a:solidFill>
                            <a:srgbClr val="002060"/>
                          </a:solidFill>
                          <a:effectLst/>
                          <a:latin typeface="+mn-lt"/>
                          <a:ea typeface="+mn-ea"/>
                          <a:cs typeface="+mn-cs"/>
                        </a:rPr>
                        <a:t>Administrativa</a:t>
                      </a:r>
                      <a:r>
                        <a:rPr lang="es-CO" sz="1400" b="0" kern="1200" baseline="0" dirty="0">
                          <a:solidFill>
                            <a:srgbClr val="002060"/>
                          </a:solidFill>
                          <a:effectLst/>
                          <a:latin typeface="+mn-lt"/>
                          <a:ea typeface="+mn-ea"/>
                          <a:cs typeface="+mn-cs"/>
                        </a:rPr>
                        <a:t> y Financiera</a:t>
                      </a:r>
                    </a:p>
                  </a:txBody>
                  <a:tcPr marL="68580" marR="68580" marT="0" marB="0">
                    <a:solidFill>
                      <a:schemeClr val="accent1">
                        <a:lumMod val="40000"/>
                        <a:lumOff val="60000"/>
                      </a:schemeClr>
                    </a:solidFill>
                  </a:tcPr>
                </a:tc>
                <a:extLst>
                  <a:ext uri="{0D108BD9-81ED-4DB2-BD59-A6C34878D82A}">
                    <a16:rowId xmlns:a16="http://schemas.microsoft.com/office/drawing/2014/main" val="604270044"/>
                  </a:ext>
                </a:extLst>
              </a:tr>
              <a:tr h="1289538">
                <a:tc>
                  <a:txBody>
                    <a:bodyPr/>
                    <a:lstStyle/>
                    <a:p>
                      <a:pPr marL="0" lvl="0" algn="ctr" defTabSz="914400" rtl="0" eaLnBrk="1" latinLnBrk="0" hangingPunct="1"/>
                      <a:endParaRPr lang="es-CO" sz="1400" b="1" kern="1200" dirty="0">
                        <a:solidFill>
                          <a:srgbClr val="002060"/>
                        </a:solidFill>
                        <a:latin typeface="+mn-lt"/>
                        <a:ea typeface="+mn-ea"/>
                        <a:cs typeface="+mn-cs"/>
                      </a:endParaRPr>
                    </a:p>
                    <a:p>
                      <a:pPr marL="0" lvl="0" algn="ctr" defTabSz="914400" rtl="0" eaLnBrk="1" latinLnBrk="0" hangingPunct="1"/>
                      <a:r>
                        <a:rPr lang="es-CO" sz="1400" b="1" kern="1200" dirty="0">
                          <a:solidFill>
                            <a:srgbClr val="002060"/>
                          </a:solidFill>
                          <a:latin typeface="+mn-lt"/>
                          <a:ea typeface="+mn-ea"/>
                          <a:cs typeface="+mn-cs"/>
                        </a:rPr>
                        <a:t>2</a:t>
                      </a:r>
                      <a:r>
                        <a:rPr lang="es-CO" sz="1400" b="1" kern="1200" dirty="0" smtClean="0">
                          <a:solidFill>
                            <a:srgbClr val="002060"/>
                          </a:solidFill>
                          <a:latin typeface="+mn-lt"/>
                          <a:ea typeface="+mn-ea"/>
                          <a:cs typeface="+mn-cs"/>
                        </a:rPr>
                        <a:t>.- </a:t>
                      </a:r>
                      <a:r>
                        <a:rPr lang="es-CO" sz="1400" b="1" kern="1200" dirty="0">
                          <a:solidFill>
                            <a:srgbClr val="002060"/>
                          </a:solidFill>
                          <a:latin typeface="+mn-lt"/>
                          <a:ea typeface="+mn-ea"/>
                          <a:cs typeface="+mn-cs"/>
                        </a:rPr>
                        <a:t>20213210049212</a:t>
                      </a:r>
                    </a:p>
                    <a:p>
                      <a:pPr marL="0" lvl="0" algn="ctr" defTabSz="914400" rtl="0" eaLnBrk="1" latinLnBrk="0" hangingPunct="1"/>
                      <a:r>
                        <a:rPr lang="es-CO" sz="1400" b="1" kern="1200" dirty="0">
                          <a:solidFill>
                            <a:srgbClr val="002060"/>
                          </a:solidFill>
                          <a:latin typeface="+mn-lt"/>
                          <a:ea typeface="+mn-ea"/>
                          <a:cs typeface="+mn-cs"/>
                        </a:rPr>
                        <a:t>del 28/6/2021</a:t>
                      </a:r>
                    </a:p>
                  </a:txBody>
                  <a:tcPr marL="68580" marR="68580" marT="0" marB="0">
                    <a:solidFill>
                      <a:schemeClr val="accent1">
                        <a:lumMod val="40000"/>
                        <a:lumOff val="60000"/>
                      </a:schemeClr>
                    </a:solidFill>
                  </a:tcPr>
                </a:tc>
                <a:tc>
                  <a:txBody>
                    <a:bodyPr/>
                    <a:lstStyle/>
                    <a:p>
                      <a:pPr algn="ctr"/>
                      <a:endParaRPr lang="es-MX" sz="1400" b="0" kern="1200" dirty="0">
                        <a:solidFill>
                          <a:srgbClr val="002060"/>
                        </a:solidFill>
                        <a:effectLst/>
                        <a:latin typeface="+mn-lt"/>
                        <a:ea typeface="+mn-ea"/>
                        <a:cs typeface="+mn-cs"/>
                      </a:endParaRPr>
                    </a:p>
                    <a:p>
                      <a:pPr algn="ctr"/>
                      <a:r>
                        <a:rPr lang="es-MX" sz="1400" b="0" kern="1200" dirty="0">
                          <a:solidFill>
                            <a:srgbClr val="002060"/>
                          </a:solidFill>
                          <a:effectLst/>
                          <a:latin typeface="+mn-lt"/>
                          <a:ea typeface="+mn-ea"/>
                          <a:cs typeface="+mn-cs"/>
                        </a:rPr>
                        <a:t>Solicitud de teleconferencia con la entidad.</a:t>
                      </a: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0" kern="1200" baseline="0" dirty="0">
                        <a:solidFill>
                          <a:srgbClr val="002060"/>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0" kern="1200" baseline="0" dirty="0">
                          <a:solidFill>
                            <a:srgbClr val="002060"/>
                          </a:solidFill>
                          <a:effectLst/>
                          <a:latin typeface="+mn-lt"/>
                          <a:ea typeface="+mn-ea"/>
                          <a:cs typeface="+mn-cs"/>
                        </a:rPr>
                        <a:t>Oficina Asesora de Planeación </a:t>
                      </a:r>
                    </a:p>
                  </a:txBody>
                  <a:tcPr marL="68580" marR="68580" marT="0" marB="0">
                    <a:solidFill>
                      <a:schemeClr val="accent1">
                        <a:lumMod val="40000"/>
                        <a:lumOff val="60000"/>
                      </a:schemeClr>
                    </a:solidFill>
                  </a:tcPr>
                </a:tc>
                <a:extLst>
                  <a:ext uri="{0D108BD9-81ED-4DB2-BD59-A6C34878D82A}">
                    <a16:rowId xmlns:a16="http://schemas.microsoft.com/office/drawing/2014/main" val="3174864089"/>
                  </a:ext>
                </a:extLst>
              </a:tr>
            </a:tbl>
          </a:graphicData>
        </a:graphic>
      </p:graphicFrame>
    </p:spTree>
    <p:extLst>
      <p:ext uri="{BB962C8B-B14F-4D97-AF65-F5344CB8AC3E}">
        <p14:creationId xmlns:p14="http://schemas.microsoft.com/office/powerpoint/2010/main" val="368735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493876" y="1657604"/>
            <a:ext cx="8156247" cy="4078039"/>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285750" lvl="1" indent="-285750" algn="just">
              <a:defRPr/>
            </a:pPr>
            <a:r>
              <a:rPr lang="es-CO" sz="2800" b="1" dirty="0">
                <a:solidFill>
                  <a:srgbClr val="002060"/>
                </a:solidFill>
              </a:rPr>
              <a:t>	</a:t>
            </a:r>
            <a:r>
              <a:rPr lang="es-CO" sz="2000" dirty="0">
                <a:solidFill>
                  <a:srgbClr val="002060"/>
                </a:solidFill>
                <a:cs typeface="Arial" panose="020B0604020202020204" pitchFamily="34" charset="0"/>
              </a:rPr>
              <a:t>El universo de Peticiones, quejas, reclamos, sugerencias y denuncias para el periodo comprendido entre el 1º de enero y el 30 de junio de 2021 fue de 805. La selección de auditoría correspondió al 25% del universo para un total de 202 Peticiones, quejas, reclamos, sugerencias y denuncias tomadas como muestra del ejercicio.</a:t>
            </a:r>
          </a:p>
          <a:p>
            <a:pPr marL="0" lvl="1" indent="0" algn="just">
              <a:buNone/>
              <a:defRPr/>
            </a:pPr>
            <a:endParaRPr lang="es-CO" sz="1000" dirty="0">
              <a:solidFill>
                <a:srgbClr val="002060"/>
              </a:solidFill>
              <a:cs typeface="Arial" panose="020B0604020202020204" pitchFamily="34" charset="0"/>
            </a:endParaRPr>
          </a:p>
          <a:p>
            <a:pPr marL="285750" lvl="1" indent="-285750" algn="just">
              <a:defRPr/>
            </a:pPr>
            <a:r>
              <a:rPr lang="es-CO" sz="2000" dirty="0">
                <a:solidFill>
                  <a:srgbClr val="002060"/>
                </a:solidFill>
                <a:cs typeface="Arial" panose="020B0604020202020204" pitchFamily="34" charset="0"/>
              </a:rPr>
              <a:t>	El universo de Peticiones, quejas, reclamos, sugerencias y denuncias extemporáneas del segundo semestre de 2020 según el sistema ORFEO fue de 81, muestra sobre la que se verificó el oportuno cumplimiento de los términos legales.</a:t>
            </a:r>
          </a:p>
          <a:p>
            <a:pPr marL="285750" lvl="1" indent="-285750" algn="just">
              <a:defRPr/>
            </a:pPr>
            <a:endParaRPr lang="es-CO" sz="1000" dirty="0">
              <a:solidFill>
                <a:srgbClr val="002060"/>
              </a:solidFill>
              <a:cs typeface="Arial" panose="020B0604020202020204" pitchFamily="34" charset="0"/>
            </a:endParaRPr>
          </a:p>
          <a:p>
            <a:pPr marL="285750" lvl="1" indent="-285750" algn="just">
              <a:defRPr/>
            </a:pPr>
            <a:r>
              <a:rPr lang="es-CO" sz="2400" dirty="0">
                <a:solidFill>
                  <a:srgbClr val="002060"/>
                </a:solidFill>
                <a:cs typeface="Arial" panose="020B0604020202020204" pitchFamily="34" charset="0"/>
              </a:rPr>
              <a:t>	</a:t>
            </a:r>
            <a:r>
              <a:rPr lang="es-CO" sz="2000" dirty="0">
                <a:solidFill>
                  <a:srgbClr val="002060"/>
                </a:solidFill>
                <a:cs typeface="Arial" panose="020B0604020202020204" pitchFamily="34" charset="0"/>
              </a:rPr>
              <a:t>Por lo anterior, la muestra de peticiones, quejas, reclamos, sugerencias y denuncias para el periodo verificado fue de 283. </a:t>
            </a:r>
          </a:p>
          <a:p>
            <a:pPr marL="285750" lvl="1" indent="-285750" algn="just">
              <a:defRPr/>
            </a:pPr>
            <a:endParaRPr lang="es-CO" sz="700" dirty="0">
              <a:solidFill>
                <a:srgbClr val="1E03C3"/>
              </a:solidFill>
              <a:cs typeface="Arial" panose="020B0604020202020204" pitchFamily="34" charset="0"/>
            </a:endParaRPr>
          </a:p>
        </p:txBody>
      </p:sp>
      <p:sp>
        <p:nvSpPr>
          <p:cNvPr id="3" name="CuadroTexto 2">
            <a:extLst>
              <a:ext uri="{FF2B5EF4-FFF2-40B4-BE49-F238E27FC236}">
                <a16:creationId xmlns:a16="http://schemas.microsoft.com/office/drawing/2014/main" id="{E1E2DC5A-BA72-4A20-9F07-E282EF677B54}"/>
              </a:ext>
            </a:extLst>
          </p:cNvPr>
          <p:cNvSpPr txBox="1"/>
          <p:nvPr/>
        </p:nvSpPr>
        <p:spPr>
          <a:xfrm>
            <a:off x="2780778" y="288098"/>
            <a:ext cx="5869345" cy="1200329"/>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CO" sz="3600" b="1" dirty="0">
                <a:solidFill>
                  <a:srgbClr val="002060"/>
                </a:solidFill>
              </a:rPr>
              <a:t>ALCANCE Y SELECCIÓN </a:t>
            </a:r>
          </a:p>
          <a:p>
            <a:pPr algn="ctr"/>
            <a:r>
              <a:rPr lang="es-CO" sz="3600" b="1" dirty="0">
                <a:solidFill>
                  <a:srgbClr val="002060"/>
                </a:solidFill>
              </a:rPr>
              <a:t>DE LA MUESTRA</a:t>
            </a:r>
          </a:p>
        </p:txBody>
      </p:sp>
    </p:spTree>
    <p:extLst>
      <p:ext uri="{BB962C8B-B14F-4D97-AF65-F5344CB8AC3E}">
        <p14:creationId xmlns:p14="http://schemas.microsoft.com/office/powerpoint/2010/main" val="1205422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96209" y="253170"/>
            <a:ext cx="5855954" cy="163121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MX" sz="2500" b="1" dirty="0">
                <a:solidFill>
                  <a:srgbClr val="002060"/>
                </a:solidFill>
              </a:rPr>
              <a:t>RESPUESTA DE LA ENTIDAD CON </a:t>
            </a:r>
            <a:r>
              <a:rPr lang="x-none" sz="2500" b="1" dirty="0">
                <a:solidFill>
                  <a:srgbClr val="002060"/>
                </a:solidFill>
              </a:rPr>
              <a:t>FUNDAMENTO JURÍDICO </a:t>
            </a:r>
            <a:endParaRPr lang="es-MX" sz="2500" b="1" dirty="0">
              <a:solidFill>
                <a:srgbClr val="002060"/>
              </a:solidFill>
            </a:endParaRPr>
          </a:p>
          <a:p>
            <a:pPr algn="ctr"/>
            <a:r>
              <a:rPr lang="x-none" sz="2500" b="1" dirty="0">
                <a:solidFill>
                  <a:srgbClr val="002060"/>
                </a:solidFill>
              </a:rPr>
              <a:t>I</a:t>
            </a:r>
            <a:r>
              <a:rPr lang="es-MX" sz="2500" b="1" dirty="0">
                <a:solidFill>
                  <a:srgbClr val="002060"/>
                </a:solidFill>
              </a:rPr>
              <a:t>NADECUADO</a:t>
            </a:r>
            <a:endParaRPr lang="x-none" sz="2500" b="1" dirty="0">
              <a:solidFill>
                <a:srgbClr val="002060"/>
              </a:solidFill>
            </a:endParaRPr>
          </a:p>
          <a:p>
            <a:pPr algn="ctr"/>
            <a:r>
              <a:rPr lang="x-none" sz="2500" b="1" dirty="0">
                <a:solidFill>
                  <a:srgbClr val="002060"/>
                </a:solidFill>
              </a:rPr>
              <a:t>ANEXO 4 </a:t>
            </a:r>
            <a:endParaRPr lang="es-ES" sz="2500" b="1" dirty="0">
              <a:solidFill>
                <a:srgbClr val="00206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4268495956"/>
              </p:ext>
            </p:extLst>
          </p:nvPr>
        </p:nvGraphicFramePr>
        <p:xfrm>
          <a:off x="491837" y="2046388"/>
          <a:ext cx="8160326" cy="3744811"/>
        </p:xfrm>
        <a:graphic>
          <a:graphicData uri="http://schemas.openxmlformats.org/drawingml/2006/table">
            <a:tbl>
              <a:tblPr firstRow="1" bandRow="1">
                <a:tableStyleId>{5C22544A-7EE6-4342-B048-85BDC9FD1C3A}</a:tableStyleId>
              </a:tblPr>
              <a:tblGrid>
                <a:gridCol w="1802799">
                  <a:extLst>
                    <a:ext uri="{9D8B030D-6E8A-4147-A177-3AD203B41FA5}">
                      <a16:colId xmlns:a16="http://schemas.microsoft.com/office/drawing/2014/main" val="1271292682"/>
                    </a:ext>
                  </a:extLst>
                </a:gridCol>
                <a:gridCol w="1603331">
                  <a:extLst>
                    <a:ext uri="{9D8B030D-6E8A-4147-A177-3AD203B41FA5}">
                      <a16:colId xmlns:a16="http://schemas.microsoft.com/office/drawing/2014/main" val="3843395633"/>
                    </a:ext>
                  </a:extLst>
                </a:gridCol>
                <a:gridCol w="4754196">
                  <a:extLst>
                    <a:ext uri="{9D8B030D-6E8A-4147-A177-3AD203B41FA5}">
                      <a16:colId xmlns:a16="http://schemas.microsoft.com/office/drawing/2014/main" val="427910356"/>
                    </a:ext>
                  </a:extLst>
                </a:gridCol>
              </a:tblGrid>
              <a:tr h="70552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a:t>
                      </a:r>
                      <a:r>
                        <a:rPr lang="es-CO" sz="1500" b="1" kern="1200" baseline="0" dirty="0">
                          <a:solidFill>
                            <a:srgbClr val="002060"/>
                          </a:solidFill>
                          <a:effectLst/>
                          <a:latin typeface="+mn-lt"/>
                          <a:ea typeface="+mn-ea"/>
                          <a:cs typeface="+mn-cs"/>
                        </a:rPr>
                        <a:t>  </a:t>
                      </a:r>
                      <a:r>
                        <a:rPr lang="es-CO" sz="1500" b="1" kern="1200" dirty="0">
                          <a:solidFill>
                            <a:srgbClr val="002060"/>
                          </a:solidFill>
                          <a:effectLst/>
                          <a:latin typeface="+mn-lt"/>
                          <a:ea typeface="+mn-ea"/>
                          <a:cs typeface="+mn-cs"/>
                        </a:rPr>
                        <a:t>RADICADO </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OBSERVACIONES DE CONTROL INTERNO</a:t>
                      </a:r>
                    </a:p>
                  </a:txBody>
                  <a:tcPr marL="68580" marR="68580" marT="0" marB="0">
                    <a:solidFill>
                      <a:schemeClr val="accent6"/>
                    </a:solidFill>
                  </a:tcPr>
                </a:tc>
                <a:extLst>
                  <a:ext uri="{0D108BD9-81ED-4DB2-BD59-A6C34878D82A}">
                    <a16:rowId xmlns:a16="http://schemas.microsoft.com/office/drawing/2014/main" val="4206922126"/>
                  </a:ext>
                </a:extLst>
              </a:tr>
              <a:tr h="3039283">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CO"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CO" sz="1400" b="1" kern="1200" dirty="0">
                          <a:solidFill>
                            <a:srgbClr val="002060"/>
                          </a:solidFill>
                          <a:effectLst/>
                          <a:latin typeface="+mn-lt"/>
                          <a:ea typeface="+mn-ea"/>
                          <a:cs typeface="+mn-cs"/>
                        </a:rPr>
                        <a:t>1.-</a:t>
                      </a:r>
                      <a:r>
                        <a:rPr lang="es-CO" sz="1400" b="1" kern="1200" baseline="0" dirty="0">
                          <a:solidFill>
                            <a:srgbClr val="002060"/>
                          </a:solidFill>
                          <a:effectLst/>
                          <a:latin typeface="+mn-lt"/>
                          <a:ea typeface="+mn-ea"/>
                          <a:cs typeface="+mn-cs"/>
                        </a:rPr>
                        <a:t> </a:t>
                      </a:r>
                      <a:r>
                        <a:rPr lang="x-none" sz="1400" b="1" kern="1200" dirty="0">
                          <a:solidFill>
                            <a:srgbClr val="002060"/>
                          </a:solidFill>
                          <a:effectLst/>
                          <a:latin typeface="+mn-lt"/>
                          <a:ea typeface="+mn-ea"/>
                          <a:cs typeface="+mn-cs"/>
                        </a:rPr>
                        <a:t>20213210019272</a:t>
                      </a:r>
                      <a:endParaRPr lang="es-ES"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effectLst/>
                          <a:latin typeface="+mn-lt"/>
                          <a:ea typeface="+mn-ea"/>
                          <a:cs typeface="+mn-cs"/>
                        </a:rPr>
                        <a:t>del </a:t>
                      </a:r>
                      <a:r>
                        <a:rPr lang="es-MX" sz="1400" b="1" kern="1200" dirty="0">
                          <a:solidFill>
                            <a:srgbClr val="002060"/>
                          </a:solidFill>
                          <a:effectLst/>
                          <a:latin typeface="+mn-lt"/>
                          <a:ea typeface="+mn-ea"/>
                          <a:cs typeface="+mn-cs"/>
                        </a:rPr>
                        <a:t>8</a:t>
                      </a:r>
                      <a:r>
                        <a:rPr lang="x-none" sz="1400" b="1" kern="1200" dirty="0">
                          <a:solidFill>
                            <a:srgbClr val="002060"/>
                          </a:solidFill>
                          <a:effectLst/>
                          <a:latin typeface="+mn-lt"/>
                          <a:ea typeface="+mn-ea"/>
                          <a:cs typeface="+mn-cs"/>
                        </a:rPr>
                        <a:t>/</a:t>
                      </a:r>
                      <a:r>
                        <a:rPr lang="es-MX" sz="1400" b="1" kern="1200" dirty="0">
                          <a:solidFill>
                            <a:srgbClr val="002060"/>
                          </a:solidFill>
                          <a:effectLst/>
                          <a:latin typeface="+mn-lt"/>
                          <a:ea typeface="+mn-ea"/>
                          <a:cs typeface="+mn-cs"/>
                        </a:rPr>
                        <a:t>3</a:t>
                      </a:r>
                      <a:r>
                        <a:rPr lang="x-none" sz="1400" b="1" kern="1200" dirty="0">
                          <a:solidFill>
                            <a:srgbClr val="002060"/>
                          </a:solidFill>
                          <a:effectLst/>
                          <a:latin typeface="+mn-lt"/>
                          <a:ea typeface="+mn-ea"/>
                          <a:cs typeface="+mn-cs"/>
                        </a:rPr>
                        <a:t>/202</a:t>
                      </a:r>
                      <a:r>
                        <a:rPr lang="es-MX" sz="1400" b="1" kern="1200" dirty="0">
                          <a:solidFill>
                            <a:srgbClr val="002060"/>
                          </a:solidFill>
                          <a:effectLst/>
                          <a:latin typeface="+mn-lt"/>
                          <a:ea typeface="+mn-ea"/>
                          <a:cs typeface="+mn-cs"/>
                        </a:rPr>
                        <a:t>1</a:t>
                      </a:r>
                      <a:endParaRPr lang="es-ES" sz="1400" b="1" kern="120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lvl="0" algn="ctr" fontAlgn="base"/>
                      <a:endParaRPr lang="x-none" sz="1400" b="0" kern="1200" dirty="0">
                        <a:solidFill>
                          <a:srgbClr val="002060"/>
                        </a:solidFill>
                        <a:effectLst/>
                        <a:latin typeface="+mn-lt"/>
                        <a:ea typeface="+mn-ea"/>
                        <a:cs typeface="+mn-cs"/>
                      </a:endParaRPr>
                    </a:p>
                    <a:p>
                      <a:pPr lvl="0" algn="ctr" fontAlgn="base"/>
                      <a:endParaRPr lang="x-none" sz="1400" b="0" kern="1200" dirty="0">
                        <a:solidFill>
                          <a:srgbClr val="002060"/>
                        </a:solidFill>
                        <a:effectLst/>
                        <a:latin typeface="+mn-lt"/>
                        <a:ea typeface="+mn-ea"/>
                        <a:cs typeface="+mn-cs"/>
                      </a:endParaRPr>
                    </a:p>
                    <a:p>
                      <a:pPr lvl="0" algn="ctr" fontAlgn="base"/>
                      <a:endParaRPr lang="x-none" sz="1400" b="0" kern="1200" dirty="0">
                        <a:solidFill>
                          <a:srgbClr val="002060"/>
                        </a:solidFill>
                        <a:effectLst/>
                        <a:latin typeface="+mn-lt"/>
                        <a:ea typeface="+mn-ea"/>
                        <a:cs typeface="+mn-cs"/>
                      </a:endParaRPr>
                    </a:p>
                    <a:p>
                      <a:pPr lvl="0" algn="ctr" fontAlgn="base"/>
                      <a:endParaRPr lang="x-none" sz="1400" b="0" kern="1200" dirty="0">
                        <a:solidFill>
                          <a:srgbClr val="002060"/>
                        </a:solidFill>
                        <a:effectLst/>
                        <a:latin typeface="+mn-lt"/>
                        <a:ea typeface="+mn-ea"/>
                        <a:cs typeface="+mn-cs"/>
                      </a:endParaRPr>
                    </a:p>
                    <a:p>
                      <a:pPr lvl="0" algn="ctr" fontAlgn="base"/>
                      <a:r>
                        <a:rPr lang="x-none" sz="1400" b="0" kern="1200" dirty="0">
                          <a:solidFill>
                            <a:srgbClr val="002060"/>
                          </a:solidFill>
                          <a:effectLst/>
                          <a:latin typeface="+mn-lt"/>
                          <a:ea typeface="+mn-ea"/>
                          <a:cs typeface="+mn-cs"/>
                        </a:rPr>
                        <a:t>Subdirección</a:t>
                      </a:r>
                      <a:r>
                        <a:rPr lang="x-none" sz="1400" b="0" kern="1200" baseline="0" dirty="0">
                          <a:solidFill>
                            <a:srgbClr val="002060"/>
                          </a:solidFill>
                          <a:effectLst/>
                          <a:latin typeface="+mn-lt"/>
                          <a:ea typeface="+mn-ea"/>
                          <a:cs typeface="+mn-cs"/>
                        </a:rPr>
                        <a:t> Administrativa y Financiera</a:t>
                      </a:r>
                      <a:endParaRPr lang="x-none" sz="1400" b="0" kern="120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endParaRPr lang="x-none" sz="1400" b="0" kern="1200" dirty="0">
                        <a:solidFill>
                          <a:srgbClr val="002060"/>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x-none" sz="1400" b="0" kern="1200" dirty="0">
                          <a:solidFill>
                            <a:srgbClr val="002060"/>
                          </a:solidFill>
                          <a:effectLst/>
                          <a:latin typeface="+mn-lt"/>
                          <a:ea typeface="+mn-ea"/>
                          <a:cs typeface="+mn-cs"/>
                        </a:rPr>
                        <a:t>En la petición se solicitan</a:t>
                      </a:r>
                      <a:r>
                        <a:rPr lang="x-none" sz="1400" b="0" kern="1200" baseline="0" dirty="0">
                          <a:solidFill>
                            <a:srgbClr val="002060"/>
                          </a:solidFill>
                          <a:effectLst/>
                          <a:latin typeface="+mn-lt"/>
                          <a:ea typeface="+mn-ea"/>
                          <a:cs typeface="+mn-cs"/>
                        </a:rPr>
                        <a:t> los datos de las personas encargadas de los servicios públicos y la entidad en su respuesta solicitan que aclare el requerimiento, en atención a lo ordenado por el artículo 17 del CPACA, el cual hace alusión a las peticiones incompletas. Sin embargo, la entidad debió citar el artículo 19 ibídem, que señala lo siguiente: </a:t>
                      </a:r>
                      <a:r>
                        <a:rPr lang="x-none" sz="1400" b="0" i="1" kern="1200" baseline="0" dirty="0">
                          <a:solidFill>
                            <a:srgbClr val="002060"/>
                          </a:solidFill>
                          <a:effectLst/>
                          <a:latin typeface="+mn-lt"/>
                          <a:ea typeface="+mn-ea"/>
                          <a:cs typeface="+mn-cs"/>
                        </a:rPr>
                        <a:t>“(…) </a:t>
                      </a:r>
                      <a:r>
                        <a:rPr lang="es-CO" sz="1400" b="1" i="1" kern="1200" baseline="0" dirty="0">
                          <a:solidFill>
                            <a:srgbClr val="002060"/>
                          </a:solidFill>
                          <a:effectLst/>
                          <a:latin typeface="+mn-lt"/>
                          <a:ea typeface="+mn-ea"/>
                          <a:cs typeface="+mn-cs"/>
                        </a:rPr>
                        <a:t>Solo cuando no se comprenda la finalidad u objeto de la petición</a:t>
                      </a:r>
                      <a:r>
                        <a:rPr lang="es-CO" sz="1400" b="0" i="1" kern="1200" baseline="0" dirty="0">
                          <a:solidFill>
                            <a:srgbClr val="002060"/>
                          </a:solidFill>
                          <a:effectLst/>
                          <a:latin typeface="+mn-lt"/>
                          <a:ea typeface="+mn-ea"/>
                          <a:cs typeface="+mn-cs"/>
                        </a:rPr>
                        <a:t> esta se devolverá al interesado para que la corrija o </a:t>
                      </a:r>
                      <a:r>
                        <a:rPr lang="es-CO" sz="1400" b="1" i="1" kern="1200" baseline="0" dirty="0">
                          <a:solidFill>
                            <a:srgbClr val="002060"/>
                          </a:solidFill>
                          <a:effectLst/>
                          <a:latin typeface="+mn-lt"/>
                          <a:ea typeface="+mn-ea"/>
                          <a:cs typeface="+mn-cs"/>
                        </a:rPr>
                        <a:t>aclare dentro de los diez (10) días siguientes </a:t>
                      </a:r>
                      <a:r>
                        <a:rPr lang="es-CO" sz="1400" b="0" i="0" kern="1200" baseline="0" dirty="0">
                          <a:solidFill>
                            <a:srgbClr val="002060"/>
                          </a:solidFill>
                          <a:effectLst/>
                          <a:latin typeface="+mn-lt"/>
                          <a:ea typeface="+mn-ea"/>
                          <a:cs typeface="+mn-cs"/>
                        </a:rPr>
                        <a:t>(…)”. Negrillas fuera de texto.</a:t>
                      </a:r>
                      <a:endParaRPr lang="x-none" sz="1400" b="0" i="0" kern="1200" baseline="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extLst>
                  <a:ext uri="{0D108BD9-81ED-4DB2-BD59-A6C34878D82A}">
                    <a16:rowId xmlns:a16="http://schemas.microsoft.com/office/drawing/2014/main" val="1405575828"/>
                  </a:ext>
                </a:extLst>
              </a:tr>
            </a:tbl>
          </a:graphicData>
        </a:graphic>
      </p:graphicFrame>
    </p:spTree>
    <p:extLst>
      <p:ext uri="{BB962C8B-B14F-4D97-AF65-F5344CB8AC3E}">
        <p14:creationId xmlns:p14="http://schemas.microsoft.com/office/powerpoint/2010/main" val="283994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96209" y="347623"/>
            <a:ext cx="5855954" cy="163121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MX" sz="2500" b="1" dirty="0">
                <a:solidFill>
                  <a:srgbClr val="002060"/>
                </a:solidFill>
              </a:rPr>
              <a:t>RESPUESTA DE LA ENTIDAD CON </a:t>
            </a:r>
            <a:r>
              <a:rPr lang="x-none" sz="2500" b="1" dirty="0">
                <a:solidFill>
                  <a:srgbClr val="002060"/>
                </a:solidFill>
              </a:rPr>
              <a:t>FUNDAMENTO JURÍDICO </a:t>
            </a:r>
            <a:endParaRPr lang="es-MX" sz="2500" b="1" dirty="0">
              <a:solidFill>
                <a:srgbClr val="002060"/>
              </a:solidFill>
            </a:endParaRPr>
          </a:p>
          <a:p>
            <a:pPr algn="ctr"/>
            <a:r>
              <a:rPr lang="x-none" sz="2500" b="1" dirty="0">
                <a:solidFill>
                  <a:srgbClr val="002060"/>
                </a:solidFill>
              </a:rPr>
              <a:t>I</a:t>
            </a:r>
            <a:r>
              <a:rPr lang="es-MX" sz="2500" b="1" dirty="0">
                <a:solidFill>
                  <a:srgbClr val="002060"/>
                </a:solidFill>
              </a:rPr>
              <a:t>NADECUADO</a:t>
            </a:r>
            <a:endParaRPr lang="x-none" sz="2500" b="1" dirty="0">
              <a:solidFill>
                <a:srgbClr val="002060"/>
              </a:solidFill>
            </a:endParaRPr>
          </a:p>
          <a:p>
            <a:pPr algn="ctr"/>
            <a:r>
              <a:rPr lang="x-none" sz="2500" b="1" dirty="0">
                <a:solidFill>
                  <a:srgbClr val="002060"/>
                </a:solidFill>
              </a:rPr>
              <a:t>ANEXO 4</a:t>
            </a:r>
            <a:endParaRPr lang="es-ES" sz="2500" b="1" dirty="0">
              <a:solidFill>
                <a:srgbClr val="00206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486525750"/>
              </p:ext>
            </p:extLst>
          </p:nvPr>
        </p:nvGraphicFramePr>
        <p:xfrm>
          <a:off x="491837" y="1996356"/>
          <a:ext cx="8160326" cy="3880846"/>
        </p:xfrm>
        <a:graphic>
          <a:graphicData uri="http://schemas.openxmlformats.org/drawingml/2006/table">
            <a:tbl>
              <a:tblPr firstRow="1" bandRow="1">
                <a:tableStyleId>{5C22544A-7EE6-4342-B048-85BDC9FD1C3A}</a:tableStyleId>
              </a:tblPr>
              <a:tblGrid>
                <a:gridCol w="1802799">
                  <a:extLst>
                    <a:ext uri="{9D8B030D-6E8A-4147-A177-3AD203B41FA5}">
                      <a16:colId xmlns:a16="http://schemas.microsoft.com/office/drawing/2014/main" val="1271292682"/>
                    </a:ext>
                  </a:extLst>
                </a:gridCol>
                <a:gridCol w="1603331">
                  <a:extLst>
                    <a:ext uri="{9D8B030D-6E8A-4147-A177-3AD203B41FA5}">
                      <a16:colId xmlns:a16="http://schemas.microsoft.com/office/drawing/2014/main" val="3843395633"/>
                    </a:ext>
                  </a:extLst>
                </a:gridCol>
                <a:gridCol w="4754196">
                  <a:extLst>
                    <a:ext uri="{9D8B030D-6E8A-4147-A177-3AD203B41FA5}">
                      <a16:colId xmlns:a16="http://schemas.microsoft.com/office/drawing/2014/main" val="427910356"/>
                    </a:ext>
                  </a:extLst>
                </a:gridCol>
              </a:tblGrid>
              <a:tr h="70552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a:t>
                      </a:r>
                      <a:r>
                        <a:rPr lang="es-CO" sz="1500" b="1" kern="1200" baseline="0" dirty="0">
                          <a:solidFill>
                            <a:srgbClr val="002060"/>
                          </a:solidFill>
                          <a:effectLst/>
                          <a:latin typeface="+mn-lt"/>
                          <a:ea typeface="+mn-ea"/>
                          <a:cs typeface="+mn-cs"/>
                        </a:rPr>
                        <a:t>  </a:t>
                      </a:r>
                      <a:r>
                        <a:rPr lang="es-CO" sz="1500" b="1" kern="1200" dirty="0">
                          <a:solidFill>
                            <a:srgbClr val="002060"/>
                          </a:solidFill>
                          <a:effectLst/>
                          <a:latin typeface="+mn-lt"/>
                          <a:ea typeface="+mn-ea"/>
                          <a:cs typeface="+mn-cs"/>
                        </a:rPr>
                        <a:t>RADICADO </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OBSERVACIONES DE CONTROL INTERNO</a:t>
                      </a:r>
                    </a:p>
                  </a:txBody>
                  <a:tcPr marL="68580" marR="68580" marT="0" marB="0">
                    <a:solidFill>
                      <a:schemeClr val="accent6"/>
                    </a:solidFill>
                  </a:tcPr>
                </a:tc>
                <a:extLst>
                  <a:ext uri="{0D108BD9-81ED-4DB2-BD59-A6C34878D82A}">
                    <a16:rowId xmlns:a16="http://schemas.microsoft.com/office/drawing/2014/main" val="4206922126"/>
                  </a:ext>
                </a:extLst>
              </a:tr>
              <a:tr h="3039283">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effectLst/>
                          <a:latin typeface="+mn-lt"/>
                          <a:ea typeface="+mn-ea"/>
                          <a:cs typeface="+mn-cs"/>
                        </a:rPr>
                        <a:t>2.- 20213210027192</a:t>
                      </a: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effectLst/>
                          <a:latin typeface="+mn-lt"/>
                          <a:ea typeface="+mn-ea"/>
                          <a:cs typeface="+mn-cs"/>
                        </a:rPr>
                        <a:t>del 8/4/2021 </a:t>
                      </a:r>
                      <a:endParaRPr lang="es-ES" sz="1400" b="1" kern="120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lvl="0" algn="ctr" fontAlgn="base"/>
                      <a:endParaRPr lang="es-MX"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r>
                        <a:rPr lang="es-CO" sz="1400" b="0" kern="1200" dirty="0">
                          <a:solidFill>
                            <a:srgbClr val="002060"/>
                          </a:solidFill>
                          <a:effectLst/>
                          <a:latin typeface="+mn-lt"/>
                          <a:ea typeface="+mn-ea"/>
                          <a:cs typeface="+mn-cs"/>
                        </a:rPr>
                        <a:t>Subdirección Administrativa y Financiera</a:t>
                      </a:r>
                      <a:endParaRPr lang="x-none" sz="1400" b="0" kern="120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x-none" sz="1400" b="0" kern="1200" baseline="0" dirty="0">
                          <a:solidFill>
                            <a:srgbClr val="002060"/>
                          </a:solidFill>
                          <a:effectLst/>
                          <a:latin typeface="+mn-lt"/>
                          <a:ea typeface="+mn-ea"/>
                          <a:cs typeface="+mn-cs"/>
                        </a:rPr>
                        <a:t>Solicitud de cancelación radicada en el Registro Único de Prestadores de Servicios Públicos - RUPS de la empresa identificada con NIT 901352349-3, prestadora de los servicios de ACUEDUCTO,ALCANTARILLADO con el id de solicitud 390669 y la entidad en su respuesta solicitan que aclare el requerimiento, en atención a lo ordenado por el artículo 17 del CPACA, el cual hace alusión a las peticiones incompletas. Sin embargo, la entidad debió citar el artículo 19 ibídem, que señala lo siguiente: </a:t>
                      </a:r>
                      <a:r>
                        <a:rPr lang="x-none" sz="1400" b="0" i="1" kern="1200" baseline="0" dirty="0">
                          <a:solidFill>
                            <a:srgbClr val="002060"/>
                          </a:solidFill>
                          <a:effectLst/>
                          <a:latin typeface="+mn-lt"/>
                          <a:ea typeface="+mn-ea"/>
                          <a:cs typeface="+mn-cs"/>
                        </a:rPr>
                        <a:t>“(…) </a:t>
                      </a:r>
                      <a:r>
                        <a:rPr lang="es-CO" sz="1400" b="1" i="1" kern="1200" baseline="0" dirty="0">
                          <a:solidFill>
                            <a:srgbClr val="002060"/>
                          </a:solidFill>
                          <a:effectLst/>
                          <a:latin typeface="+mn-lt"/>
                          <a:ea typeface="+mn-ea"/>
                          <a:cs typeface="+mn-cs"/>
                        </a:rPr>
                        <a:t>Solo cuando no se comprenda la finalidad u objeto de la petición</a:t>
                      </a:r>
                      <a:r>
                        <a:rPr lang="es-CO" sz="1400" b="0" i="1" kern="1200" baseline="0" dirty="0">
                          <a:solidFill>
                            <a:srgbClr val="002060"/>
                          </a:solidFill>
                          <a:effectLst/>
                          <a:latin typeface="+mn-lt"/>
                          <a:ea typeface="+mn-ea"/>
                          <a:cs typeface="+mn-cs"/>
                        </a:rPr>
                        <a:t> esta se devolverá al interesado para que la corrija o </a:t>
                      </a:r>
                      <a:r>
                        <a:rPr lang="es-CO" sz="1400" b="1" i="1" kern="1200" baseline="0" dirty="0">
                          <a:solidFill>
                            <a:srgbClr val="002060"/>
                          </a:solidFill>
                          <a:effectLst/>
                          <a:latin typeface="+mn-lt"/>
                          <a:ea typeface="+mn-ea"/>
                          <a:cs typeface="+mn-cs"/>
                        </a:rPr>
                        <a:t>aclare dentro de los diez (10) días siguientes </a:t>
                      </a:r>
                      <a:r>
                        <a:rPr lang="es-CO" sz="1400" b="0" i="0" kern="1200" baseline="0" dirty="0">
                          <a:solidFill>
                            <a:srgbClr val="002060"/>
                          </a:solidFill>
                          <a:effectLst/>
                          <a:latin typeface="+mn-lt"/>
                          <a:ea typeface="+mn-ea"/>
                          <a:cs typeface="+mn-cs"/>
                        </a:rPr>
                        <a:t>(…)”. Negrillas fuera de texto.</a:t>
                      </a:r>
                      <a:r>
                        <a:rPr lang="x-none" sz="1400" b="0" kern="1200" baseline="0" dirty="0">
                          <a:solidFill>
                            <a:srgbClr val="002060"/>
                          </a:solidFill>
                          <a:effectLst/>
                          <a:latin typeface="+mn-lt"/>
                          <a:ea typeface="+mn-ea"/>
                          <a:cs typeface="+mn-cs"/>
                        </a:rPr>
                        <a:t>.</a:t>
                      </a:r>
                      <a:endParaRPr lang="es-CO" sz="1400" b="0" kern="1200" baseline="0" dirty="0">
                        <a:solidFill>
                          <a:srgbClr val="002060"/>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x-none" sz="1400" b="0" i="0" kern="1200" baseline="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extLst>
                  <a:ext uri="{0D108BD9-81ED-4DB2-BD59-A6C34878D82A}">
                    <a16:rowId xmlns:a16="http://schemas.microsoft.com/office/drawing/2014/main" val="1405575828"/>
                  </a:ext>
                </a:extLst>
              </a:tr>
            </a:tbl>
          </a:graphicData>
        </a:graphic>
      </p:graphicFrame>
    </p:spTree>
    <p:extLst>
      <p:ext uri="{BB962C8B-B14F-4D97-AF65-F5344CB8AC3E}">
        <p14:creationId xmlns:p14="http://schemas.microsoft.com/office/powerpoint/2010/main" val="2287464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796209" y="347623"/>
            <a:ext cx="5855954" cy="1631216"/>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MX" sz="2500" b="1" dirty="0">
                <a:solidFill>
                  <a:srgbClr val="002060"/>
                </a:solidFill>
              </a:rPr>
              <a:t>RESPUESTA DE LA ENTIDAD CON </a:t>
            </a:r>
            <a:r>
              <a:rPr lang="x-none" sz="2500" b="1" dirty="0">
                <a:solidFill>
                  <a:srgbClr val="002060"/>
                </a:solidFill>
              </a:rPr>
              <a:t>FUNDAMENTO JURÍDICO </a:t>
            </a:r>
            <a:endParaRPr lang="es-MX" sz="2500" b="1" dirty="0">
              <a:solidFill>
                <a:srgbClr val="002060"/>
              </a:solidFill>
            </a:endParaRPr>
          </a:p>
          <a:p>
            <a:pPr algn="ctr"/>
            <a:r>
              <a:rPr lang="x-none" sz="2500" b="1" dirty="0">
                <a:solidFill>
                  <a:srgbClr val="002060"/>
                </a:solidFill>
              </a:rPr>
              <a:t>I</a:t>
            </a:r>
            <a:r>
              <a:rPr lang="es-MX" sz="2500" b="1" dirty="0">
                <a:solidFill>
                  <a:srgbClr val="002060"/>
                </a:solidFill>
              </a:rPr>
              <a:t>NADECUADO</a:t>
            </a:r>
            <a:endParaRPr lang="x-none" sz="2500" b="1" dirty="0">
              <a:solidFill>
                <a:srgbClr val="002060"/>
              </a:solidFill>
            </a:endParaRPr>
          </a:p>
          <a:p>
            <a:pPr algn="ctr"/>
            <a:r>
              <a:rPr lang="x-none" sz="2500" b="1" dirty="0">
                <a:solidFill>
                  <a:srgbClr val="002060"/>
                </a:solidFill>
              </a:rPr>
              <a:t>ANEXO 4</a:t>
            </a:r>
            <a:endParaRPr lang="es-ES" sz="2500" b="1" dirty="0">
              <a:solidFill>
                <a:srgbClr val="00206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683775872"/>
              </p:ext>
            </p:extLst>
          </p:nvPr>
        </p:nvGraphicFramePr>
        <p:xfrm>
          <a:off x="491837" y="2152406"/>
          <a:ext cx="8160326" cy="3744811"/>
        </p:xfrm>
        <a:graphic>
          <a:graphicData uri="http://schemas.openxmlformats.org/drawingml/2006/table">
            <a:tbl>
              <a:tblPr firstRow="1" bandRow="1">
                <a:tableStyleId>{5C22544A-7EE6-4342-B048-85BDC9FD1C3A}</a:tableStyleId>
              </a:tblPr>
              <a:tblGrid>
                <a:gridCol w="1802799">
                  <a:extLst>
                    <a:ext uri="{9D8B030D-6E8A-4147-A177-3AD203B41FA5}">
                      <a16:colId xmlns:a16="http://schemas.microsoft.com/office/drawing/2014/main" val="1271292682"/>
                    </a:ext>
                  </a:extLst>
                </a:gridCol>
                <a:gridCol w="1603331">
                  <a:extLst>
                    <a:ext uri="{9D8B030D-6E8A-4147-A177-3AD203B41FA5}">
                      <a16:colId xmlns:a16="http://schemas.microsoft.com/office/drawing/2014/main" val="3843395633"/>
                    </a:ext>
                  </a:extLst>
                </a:gridCol>
                <a:gridCol w="4754196">
                  <a:extLst>
                    <a:ext uri="{9D8B030D-6E8A-4147-A177-3AD203B41FA5}">
                      <a16:colId xmlns:a16="http://schemas.microsoft.com/office/drawing/2014/main" val="427910356"/>
                    </a:ext>
                  </a:extLst>
                </a:gridCol>
              </a:tblGrid>
              <a:tr h="70552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N°</a:t>
                      </a:r>
                      <a:r>
                        <a:rPr lang="es-CO" sz="1500" b="1" kern="1200" baseline="0" dirty="0">
                          <a:solidFill>
                            <a:srgbClr val="002060"/>
                          </a:solidFill>
                          <a:effectLst/>
                          <a:latin typeface="+mn-lt"/>
                          <a:ea typeface="+mn-ea"/>
                          <a:cs typeface="+mn-cs"/>
                        </a:rPr>
                        <a:t>  </a:t>
                      </a:r>
                      <a:r>
                        <a:rPr lang="es-CO" sz="1500" b="1" kern="1200" dirty="0">
                          <a:solidFill>
                            <a:srgbClr val="002060"/>
                          </a:solidFill>
                          <a:effectLst/>
                          <a:latin typeface="+mn-lt"/>
                          <a:ea typeface="+mn-ea"/>
                          <a:cs typeface="+mn-cs"/>
                        </a:rPr>
                        <a:t>RADICADO </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DEPENDENCIA</a:t>
                      </a:r>
                    </a:p>
                  </a:txBody>
                  <a:tcPr marL="68580" marR="68580" marT="0" marB="0">
                    <a:solidFill>
                      <a:schemeClr val="accent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500" b="1" kern="1200" dirty="0">
                          <a:solidFill>
                            <a:srgbClr val="002060"/>
                          </a:solidFill>
                          <a:effectLst/>
                          <a:latin typeface="+mn-lt"/>
                          <a:ea typeface="+mn-ea"/>
                          <a:cs typeface="+mn-cs"/>
                        </a:rPr>
                        <a:t>OBSERVACIONES DE CONTROL INTERNO</a:t>
                      </a:r>
                    </a:p>
                  </a:txBody>
                  <a:tcPr marL="68580" marR="68580" marT="0" marB="0">
                    <a:solidFill>
                      <a:schemeClr val="accent6"/>
                    </a:solidFill>
                  </a:tcPr>
                </a:tc>
                <a:extLst>
                  <a:ext uri="{0D108BD9-81ED-4DB2-BD59-A6C34878D82A}">
                    <a16:rowId xmlns:a16="http://schemas.microsoft.com/office/drawing/2014/main" val="4206922126"/>
                  </a:ext>
                </a:extLst>
              </a:tr>
              <a:tr h="3039283">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x-none" sz="1400" b="1" kern="1200" dirty="0">
                        <a:solidFill>
                          <a:srgbClr val="002060"/>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effectLst/>
                          <a:latin typeface="+mn-lt"/>
                          <a:ea typeface="+mn-ea"/>
                          <a:cs typeface="+mn-cs"/>
                        </a:rPr>
                        <a:t>3.- 20213210032112 </a:t>
                      </a:r>
                    </a:p>
                    <a:p>
                      <a:pPr marL="0" marR="0" lvl="0" indent="0" algn="ctr" defTabSz="914400" rtl="0" eaLnBrk="1" fontAlgn="auto" latinLnBrk="0" hangingPunct="1">
                        <a:lnSpc>
                          <a:spcPct val="115000"/>
                        </a:lnSpc>
                        <a:spcBef>
                          <a:spcPts val="0"/>
                        </a:spcBef>
                        <a:spcAft>
                          <a:spcPts val="0"/>
                        </a:spcAft>
                        <a:buClrTx/>
                        <a:buSzTx/>
                        <a:buFontTx/>
                        <a:buNone/>
                        <a:tabLst/>
                        <a:defRPr/>
                      </a:pPr>
                      <a:r>
                        <a:rPr lang="x-none" sz="1400" b="1" kern="1200" dirty="0">
                          <a:solidFill>
                            <a:srgbClr val="002060"/>
                          </a:solidFill>
                          <a:effectLst/>
                          <a:latin typeface="+mn-lt"/>
                          <a:ea typeface="+mn-ea"/>
                          <a:cs typeface="+mn-cs"/>
                        </a:rPr>
                        <a:t>del 28/4/2021 </a:t>
                      </a:r>
                      <a:endParaRPr lang="es-ES" sz="1400" b="1" kern="120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lvl="0" algn="ctr" fontAlgn="base"/>
                      <a:endParaRPr lang="es-MX"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endParaRPr lang="es-CO" sz="1400" b="0" kern="1200" dirty="0">
                        <a:solidFill>
                          <a:srgbClr val="002060"/>
                        </a:solidFill>
                        <a:effectLst/>
                        <a:latin typeface="+mn-lt"/>
                        <a:ea typeface="+mn-ea"/>
                        <a:cs typeface="+mn-cs"/>
                      </a:endParaRPr>
                    </a:p>
                    <a:p>
                      <a:pPr lvl="0" algn="ctr" fontAlgn="base"/>
                      <a:r>
                        <a:rPr lang="es-CO" sz="1400" b="0" kern="1200" dirty="0">
                          <a:solidFill>
                            <a:srgbClr val="002060"/>
                          </a:solidFill>
                          <a:effectLst/>
                          <a:latin typeface="+mn-lt"/>
                          <a:ea typeface="+mn-ea"/>
                          <a:cs typeface="+mn-cs"/>
                        </a:rPr>
                        <a:t>Subdirección Administrativa y Financiera</a:t>
                      </a:r>
                      <a:endParaRPr lang="x-none" sz="1400" b="0" kern="120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s-ES" sz="1400" b="0" kern="1200" baseline="0" dirty="0">
                          <a:solidFill>
                            <a:srgbClr val="002060"/>
                          </a:solidFill>
                          <a:effectLst/>
                          <a:latin typeface="+mn-lt"/>
                          <a:ea typeface="+mn-ea"/>
                          <a:cs typeface="+mn-cs"/>
                        </a:rPr>
                        <a:t>Solicitud de cancelación radicada en el Registro Único de Prestadores de Servicios Públicos - RUPS de la empresa identificada con NIT 901300201-1, prestadora del servicio de ASEO con el id de solicitud 391675</a:t>
                      </a:r>
                      <a:r>
                        <a:rPr lang="es-CO" sz="1400" b="0" kern="1200" baseline="0" dirty="0">
                          <a:solidFill>
                            <a:srgbClr val="002060"/>
                          </a:solidFill>
                          <a:effectLst/>
                          <a:latin typeface="+mn-lt"/>
                          <a:ea typeface="+mn-ea"/>
                          <a:cs typeface="+mn-cs"/>
                        </a:rPr>
                        <a:t> </a:t>
                      </a:r>
                      <a:r>
                        <a:rPr lang="x-none" sz="1400" b="0" kern="1200" baseline="0" dirty="0">
                          <a:solidFill>
                            <a:srgbClr val="002060"/>
                          </a:solidFill>
                          <a:effectLst/>
                          <a:latin typeface="+mn-lt"/>
                          <a:ea typeface="+mn-ea"/>
                          <a:cs typeface="+mn-cs"/>
                        </a:rPr>
                        <a:t>y la entidad en su respuesta solicitan que aclare el requerimiento, en atención a lo ordenado por el artículo 17 del CPACA, el cual hace alusión a las peticiones incompletas. Sin embargo, la entidad debió citar el artículo 19 ibídem, que señala lo siguiente: </a:t>
                      </a:r>
                      <a:r>
                        <a:rPr lang="x-none" sz="1400" b="0" i="1" kern="1200" baseline="0" dirty="0">
                          <a:solidFill>
                            <a:srgbClr val="002060"/>
                          </a:solidFill>
                          <a:effectLst/>
                          <a:latin typeface="+mn-lt"/>
                          <a:ea typeface="+mn-ea"/>
                          <a:cs typeface="+mn-cs"/>
                        </a:rPr>
                        <a:t>“(…) </a:t>
                      </a:r>
                      <a:r>
                        <a:rPr lang="es-CO" sz="1400" b="1" i="1" kern="1200" baseline="0" dirty="0">
                          <a:solidFill>
                            <a:srgbClr val="002060"/>
                          </a:solidFill>
                          <a:effectLst/>
                          <a:latin typeface="+mn-lt"/>
                          <a:ea typeface="+mn-ea"/>
                          <a:cs typeface="+mn-cs"/>
                        </a:rPr>
                        <a:t>Solo cuando no se comprenda la finalidad u objeto de la petición</a:t>
                      </a:r>
                      <a:r>
                        <a:rPr lang="es-CO" sz="1400" b="0" i="1" kern="1200" baseline="0" dirty="0">
                          <a:solidFill>
                            <a:srgbClr val="002060"/>
                          </a:solidFill>
                          <a:effectLst/>
                          <a:latin typeface="+mn-lt"/>
                          <a:ea typeface="+mn-ea"/>
                          <a:cs typeface="+mn-cs"/>
                        </a:rPr>
                        <a:t> esta se devolverá al interesado para que la corrija o </a:t>
                      </a:r>
                      <a:r>
                        <a:rPr lang="es-CO" sz="1400" b="1" i="1" kern="1200" baseline="0" dirty="0">
                          <a:solidFill>
                            <a:srgbClr val="002060"/>
                          </a:solidFill>
                          <a:effectLst/>
                          <a:latin typeface="+mn-lt"/>
                          <a:ea typeface="+mn-ea"/>
                          <a:cs typeface="+mn-cs"/>
                        </a:rPr>
                        <a:t>aclare dentro de los diez (10) días siguientes </a:t>
                      </a:r>
                      <a:r>
                        <a:rPr lang="es-CO" sz="1400" b="0" i="0" kern="1200" baseline="0" dirty="0">
                          <a:solidFill>
                            <a:srgbClr val="002060"/>
                          </a:solidFill>
                          <a:effectLst/>
                          <a:latin typeface="+mn-lt"/>
                          <a:ea typeface="+mn-ea"/>
                          <a:cs typeface="+mn-cs"/>
                        </a:rPr>
                        <a:t>(…)”. Negrillas fuera de texto</a:t>
                      </a:r>
                      <a:r>
                        <a:rPr lang="x-none" sz="1400" b="0" kern="1200" baseline="0" dirty="0">
                          <a:solidFill>
                            <a:srgbClr val="002060"/>
                          </a:solidFill>
                          <a:effectLst/>
                          <a:latin typeface="+mn-lt"/>
                          <a:ea typeface="+mn-ea"/>
                          <a:cs typeface="+mn-cs"/>
                        </a:rPr>
                        <a:t>.</a:t>
                      </a:r>
                      <a:endParaRPr lang="es-CO" sz="1400" b="0" kern="1200" baseline="0" dirty="0">
                        <a:solidFill>
                          <a:srgbClr val="002060"/>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x-none" sz="1400" b="0" i="0" kern="1200" baseline="0" dirty="0">
                        <a:solidFill>
                          <a:srgbClr val="002060"/>
                        </a:solidFill>
                        <a:effectLst/>
                        <a:latin typeface="+mn-lt"/>
                        <a:ea typeface="+mn-ea"/>
                        <a:cs typeface="+mn-cs"/>
                      </a:endParaRPr>
                    </a:p>
                  </a:txBody>
                  <a:tcPr marL="68580" marR="68580" marT="0" marB="0">
                    <a:solidFill>
                      <a:schemeClr val="accent1">
                        <a:lumMod val="40000"/>
                        <a:lumOff val="60000"/>
                        <a:alpha val="72941"/>
                      </a:schemeClr>
                    </a:solidFill>
                  </a:tcPr>
                </a:tc>
                <a:extLst>
                  <a:ext uri="{0D108BD9-81ED-4DB2-BD59-A6C34878D82A}">
                    <a16:rowId xmlns:a16="http://schemas.microsoft.com/office/drawing/2014/main" val="1405575828"/>
                  </a:ext>
                </a:extLst>
              </a:tr>
            </a:tbl>
          </a:graphicData>
        </a:graphic>
      </p:graphicFrame>
    </p:spTree>
    <p:extLst>
      <p:ext uri="{BB962C8B-B14F-4D97-AF65-F5344CB8AC3E}">
        <p14:creationId xmlns:p14="http://schemas.microsoft.com/office/powerpoint/2010/main" val="4218047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p:cNvSpPr txBox="1"/>
          <p:nvPr/>
        </p:nvSpPr>
        <p:spPr>
          <a:xfrm>
            <a:off x="209005" y="2699663"/>
            <a:ext cx="4112408" cy="707886"/>
          </a:xfrm>
          <a:prstGeom prst="rect">
            <a:avLst/>
          </a:prstGeom>
          <a:noFill/>
        </p:spPr>
        <p:txBody>
          <a:bodyPr wrap="none" rtlCol="0">
            <a:spAutoFit/>
          </a:bodyPr>
          <a:lstStyle/>
          <a:p>
            <a:r>
              <a:rPr lang="es-CO" sz="4000" b="1" dirty="0">
                <a:solidFill>
                  <a:srgbClr val="0070C0"/>
                </a:solidFill>
              </a:rPr>
              <a:t>MUCHAS GRACIAS</a:t>
            </a:r>
            <a:endParaRPr lang="en-US" sz="4000" b="1" dirty="0">
              <a:solidFill>
                <a:srgbClr val="0070C0"/>
              </a:solidFill>
            </a:endParaRPr>
          </a:p>
        </p:txBody>
      </p:sp>
      <p:sp>
        <p:nvSpPr>
          <p:cNvPr id="7" name="CuadroTexto 6"/>
          <p:cNvSpPr txBox="1"/>
          <p:nvPr/>
        </p:nvSpPr>
        <p:spPr>
          <a:xfrm>
            <a:off x="261259" y="3191697"/>
            <a:ext cx="4104009" cy="707886"/>
          </a:xfrm>
          <a:prstGeom prst="rect">
            <a:avLst/>
          </a:prstGeom>
          <a:noFill/>
        </p:spPr>
        <p:txBody>
          <a:bodyPr wrap="none" rtlCol="0">
            <a:spAutoFit/>
          </a:bodyPr>
          <a:lstStyle/>
          <a:p>
            <a:r>
              <a:rPr lang="es-CO" sz="4000" dirty="0">
                <a:solidFill>
                  <a:srgbClr val="0070C0"/>
                </a:solidFill>
                <a:latin typeface="Calibri Light" panose="020F0302020204030204" pitchFamily="34" charset="0"/>
                <a:cs typeface="Calibri Light" panose="020F0302020204030204" pitchFamily="34" charset="0"/>
              </a:rPr>
              <a:t>POR SU ATENCIÓN</a:t>
            </a:r>
            <a:endParaRPr lang="en-US" sz="4000" dirty="0">
              <a:solidFill>
                <a:srgbClr val="0070C0"/>
              </a:solidFill>
              <a:latin typeface="Calibri Light" panose="020F0302020204030204" pitchFamily="34" charset="0"/>
              <a:cs typeface="Calibri Light" panose="020F0302020204030204" pitchFamily="34" charset="0"/>
            </a:endParaRPr>
          </a:p>
        </p:txBody>
      </p:sp>
      <p:sp>
        <p:nvSpPr>
          <p:cNvPr id="8" name="Subtítulo 2">
            <a:extLst>
              <a:ext uri="{FF2B5EF4-FFF2-40B4-BE49-F238E27FC236}">
                <a16:creationId xmlns:a16="http://schemas.microsoft.com/office/drawing/2014/main" id="{42D36844-4196-284B-BF56-19E31E798BBF}"/>
              </a:ext>
            </a:extLst>
          </p:cNvPr>
          <p:cNvSpPr txBox="1">
            <a:spLocks/>
          </p:cNvSpPr>
          <p:nvPr/>
        </p:nvSpPr>
        <p:spPr>
          <a:xfrm>
            <a:off x="5669604" y="1776589"/>
            <a:ext cx="1880727" cy="461513"/>
          </a:xfrm>
          <a:prstGeom prst="rect">
            <a:avLst/>
          </a:prstGeom>
        </p:spPr>
        <p:txBody>
          <a:bodyPr vert="horz" lIns="91440" tIns="45720" rIns="91440" bIns="45720" rtlCol="0">
            <a:noAutofit/>
          </a:bodyPr>
          <a:lstStyle>
            <a:lvl1pPr marL="0" indent="0" algn="just" defTabSz="914400" rtl="0" eaLnBrk="1" latinLnBrk="0" hangingPunct="1">
              <a:lnSpc>
                <a:spcPct val="10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s-CO" sz="1500" b="1" i="0" dirty="0">
                <a:solidFill>
                  <a:schemeClr val="tx1"/>
                </a:solidFill>
                <a:latin typeface="+mn-lt"/>
              </a:rPr>
              <a:t>correo@cra.gov.co</a:t>
            </a:r>
          </a:p>
        </p:txBody>
      </p:sp>
    </p:spTree>
    <p:extLst>
      <p:ext uri="{BB962C8B-B14F-4D97-AF65-F5344CB8AC3E}">
        <p14:creationId xmlns:p14="http://schemas.microsoft.com/office/powerpoint/2010/main" val="315990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Gráfico 1"/>
          <p:cNvGraphicFramePr/>
          <p:nvPr>
            <p:extLst>
              <p:ext uri="{D42A27DB-BD31-4B8C-83A1-F6EECF244321}">
                <p14:modId xmlns:p14="http://schemas.microsoft.com/office/powerpoint/2010/main" val="1507226580"/>
              </p:ext>
            </p:extLst>
          </p:nvPr>
        </p:nvGraphicFramePr>
        <p:xfrm>
          <a:off x="388307" y="1562216"/>
          <a:ext cx="8265376" cy="4193562"/>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2862470" y="331110"/>
            <a:ext cx="5791213" cy="954107"/>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CO" sz="2800" b="1" dirty="0">
                <a:solidFill>
                  <a:srgbClr val="002060"/>
                </a:solidFill>
              </a:rPr>
              <a:t>ALCANCE Y SELECCIÓN DE LA MUESTRA</a:t>
            </a:r>
          </a:p>
        </p:txBody>
      </p:sp>
    </p:spTree>
    <p:extLst>
      <p:ext uri="{BB962C8B-B14F-4D97-AF65-F5344CB8AC3E}">
        <p14:creationId xmlns:p14="http://schemas.microsoft.com/office/powerpoint/2010/main" val="351252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233530" y="325063"/>
            <a:ext cx="5342432" cy="64633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3600" b="1" dirty="0">
                <a:solidFill>
                  <a:srgbClr val="002060"/>
                </a:solidFill>
              </a:rPr>
              <a:t>FORTALEZAS</a:t>
            </a:r>
            <a:r>
              <a:rPr lang="es-ES" sz="3600" dirty="0"/>
              <a:t> </a:t>
            </a:r>
          </a:p>
        </p:txBody>
      </p:sp>
      <p:sp>
        <p:nvSpPr>
          <p:cNvPr id="3" name="CuadroTexto 2"/>
          <p:cNvSpPr txBox="1"/>
          <p:nvPr/>
        </p:nvSpPr>
        <p:spPr>
          <a:xfrm>
            <a:off x="408709" y="1305341"/>
            <a:ext cx="8167253" cy="440120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285750" indent="-285750" algn="just" defTabSz="914400">
              <a:buFont typeface="Wingdings" panose="05000000000000000000" pitchFamily="2" charset="2"/>
              <a:buChar char="Ø"/>
              <a:defRPr/>
            </a:pPr>
            <a:r>
              <a:rPr lang="es-CO" sz="2000" dirty="0">
                <a:solidFill>
                  <a:srgbClr val="002060"/>
                </a:solidFill>
                <a:cs typeface="Arial" panose="020B0604020202020204" pitchFamily="34" charset="0"/>
              </a:rPr>
              <a:t>La entidad cuenta en su página web con un menú denominado </a:t>
            </a:r>
            <a:r>
              <a:rPr lang="es-CO" sz="2000" i="1" dirty="0">
                <a:solidFill>
                  <a:srgbClr val="002060"/>
                </a:solidFill>
                <a:cs typeface="Arial" panose="020B0604020202020204" pitchFamily="34" charset="0"/>
              </a:rPr>
              <a:t>“Servicio al ciudadano</a:t>
            </a:r>
            <a:r>
              <a:rPr lang="es-CO" sz="2000" dirty="0">
                <a:solidFill>
                  <a:srgbClr val="002060"/>
                </a:solidFill>
                <a:cs typeface="Arial" panose="020B0604020202020204" pitchFamily="34" charset="0"/>
              </a:rPr>
              <a:t>”, el cual contiene una pestaña denominada </a:t>
            </a:r>
            <a:r>
              <a:rPr lang="es-CO" sz="2000" i="1" dirty="0">
                <a:solidFill>
                  <a:srgbClr val="002060"/>
                </a:solidFill>
                <a:cs typeface="Arial" panose="020B0604020202020204" pitchFamily="34" charset="0"/>
              </a:rPr>
              <a:t>“Registre aquí sus Peticiones, Quejas, Reclamos, Sugerencias y Denuncias”</a:t>
            </a:r>
            <a:r>
              <a:rPr lang="es-CO" sz="2000" dirty="0">
                <a:solidFill>
                  <a:srgbClr val="002060"/>
                </a:solidFill>
                <a:cs typeface="Arial" panose="020B0604020202020204" pitchFamily="34" charset="0"/>
              </a:rPr>
              <a:t>, permitiendo el fácil acceso de la ciudadanía, de conformidad a lo establecido en la Ley </a:t>
            </a:r>
            <a:r>
              <a:rPr lang="es-CO" sz="2000" dirty="0">
                <a:solidFill>
                  <a:srgbClr val="002060"/>
                </a:solidFill>
              </a:rPr>
              <a:t>1474 de 2011 en su </a:t>
            </a:r>
            <a:r>
              <a:rPr lang="es-MX" sz="2000" dirty="0">
                <a:solidFill>
                  <a:srgbClr val="002060"/>
                </a:solidFill>
              </a:rPr>
              <a:t>artículo 76 Inciso 2°.</a:t>
            </a:r>
          </a:p>
          <a:p>
            <a:pPr algn="just" defTabSz="914400">
              <a:defRPr/>
            </a:pPr>
            <a:endParaRPr lang="es-MX" sz="2000" dirty="0">
              <a:solidFill>
                <a:srgbClr val="002060"/>
              </a:solidFill>
            </a:endParaRPr>
          </a:p>
          <a:p>
            <a:pPr marL="285750" indent="-285750" algn="just">
              <a:buFont typeface="Wingdings" panose="05000000000000000000" pitchFamily="2" charset="2"/>
              <a:buChar char="Ø"/>
            </a:pPr>
            <a:r>
              <a:rPr lang="es-CO" sz="2000" dirty="0">
                <a:solidFill>
                  <a:srgbClr val="002060"/>
                </a:solidFill>
                <a:cs typeface="Arial" panose="020B0604020202020204" pitchFamily="34" charset="0"/>
              </a:rPr>
              <a:t>En atención a la emergencia sanitaria declarada por el Ministerio de Salud y Protección Social con ocasión del coronavirus COVID-19, fue suspendida temporalmente la atención al público de manera presencial, por lo que la UAE CRA cuenta con canales alternativos de atención al ciudadano, tales como: correo electrónico; link de peticiones, quejas, reclamos, sugerencias y denuncias; atención vía WhatsApp; línea telefónica y chat virtual, de acuerdo a lo estipulado en la Resolución N° 178 del 1º  de abril de 2020 en su artículo 1°. </a:t>
            </a:r>
          </a:p>
        </p:txBody>
      </p:sp>
    </p:spTree>
    <p:extLst>
      <p:ext uri="{BB962C8B-B14F-4D97-AF65-F5344CB8AC3E}">
        <p14:creationId xmlns:p14="http://schemas.microsoft.com/office/powerpoint/2010/main" val="146616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154016" y="379376"/>
            <a:ext cx="5546637" cy="646331"/>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3600" b="1" dirty="0">
                <a:solidFill>
                  <a:srgbClr val="002060"/>
                </a:solidFill>
              </a:rPr>
              <a:t>FORTALEZAS</a:t>
            </a:r>
            <a:r>
              <a:rPr lang="es-ES" sz="3600" dirty="0">
                <a:solidFill>
                  <a:srgbClr val="002060"/>
                </a:solidFill>
              </a:rPr>
              <a:t> </a:t>
            </a:r>
          </a:p>
        </p:txBody>
      </p:sp>
      <p:sp>
        <p:nvSpPr>
          <p:cNvPr id="3" name="CuadroTexto 2"/>
          <p:cNvSpPr txBox="1"/>
          <p:nvPr/>
        </p:nvSpPr>
        <p:spPr>
          <a:xfrm>
            <a:off x="443344" y="1346967"/>
            <a:ext cx="8257309" cy="4370427"/>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defTabSz="914400">
              <a:defRPr/>
            </a:pPr>
            <a:endParaRPr lang="es-CO" sz="2000" dirty="0">
              <a:solidFill>
                <a:srgbClr val="1E03C3"/>
              </a:solidFill>
            </a:endParaRPr>
          </a:p>
          <a:p>
            <a:pPr marL="285750" indent="-285750" algn="just" defTabSz="914400">
              <a:buFont typeface="Wingdings" panose="05000000000000000000" pitchFamily="2" charset="2"/>
              <a:buChar char="Ø"/>
              <a:defRPr/>
            </a:pPr>
            <a:r>
              <a:rPr lang="es-CO" sz="2000" dirty="0">
                <a:solidFill>
                  <a:srgbClr val="002060"/>
                </a:solidFill>
              </a:rPr>
              <a:t>La UAE CRA en su página web cuenta con una pestaña denominada “</a:t>
            </a:r>
            <a:r>
              <a:rPr lang="es-CO" sz="2000" i="1" dirty="0">
                <a:solidFill>
                  <a:srgbClr val="002060"/>
                </a:solidFill>
              </a:rPr>
              <a:t>Servicio al Ciudadano”, </a:t>
            </a:r>
            <a:r>
              <a:rPr lang="es-CO" sz="2000" dirty="0">
                <a:solidFill>
                  <a:srgbClr val="002060"/>
                </a:solidFill>
              </a:rPr>
              <a:t>a trav</a:t>
            </a:r>
            <a:r>
              <a:rPr lang="es-ES" sz="2000" dirty="0" err="1">
                <a:solidFill>
                  <a:srgbClr val="002060"/>
                </a:solidFill>
              </a:rPr>
              <a:t>és</a:t>
            </a:r>
            <a:r>
              <a:rPr lang="es-ES" sz="2000" dirty="0">
                <a:solidFill>
                  <a:srgbClr val="002060"/>
                </a:solidFill>
              </a:rPr>
              <a:t> de</a:t>
            </a:r>
            <a:r>
              <a:rPr lang="es-CO" sz="2000" dirty="0">
                <a:solidFill>
                  <a:srgbClr val="002060"/>
                </a:solidFill>
              </a:rPr>
              <a:t> la cual se puede acceder a la </a:t>
            </a:r>
            <a:r>
              <a:rPr lang="es-CO" sz="2000" i="1" dirty="0">
                <a:solidFill>
                  <a:srgbClr val="002060"/>
                </a:solidFill>
              </a:rPr>
              <a:t>“carta de trato digno”, </a:t>
            </a:r>
            <a:r>
              <a:rPr lang="es-CO" sz="2000" dirty="0">
                <a:solidFill>
                  <a:srgbClr val="002060"/>
                </a:solidFill>
              </a:rPr>
              <a:t>que contiene los compromisos, deberes, derechos y los canales disponibles para la atención al ciudadano, dando cumplimiento a lo señalado en la Ley 1437 de 2011 en su </a:t>
            </a:r>
            <a:r>
              <a:rPr lang="es-MX" sz="2000" dirty="0">
                <a:solidFill>
                  <a:srgbClr val="002060"/>
                </a:solidFill>
              </a:rPr>
              <a:t>artículo 7º Numeral 5</a:t>
            </a:r>
            <a:r>
              <a:rPr lang="es-CO" sz="2000" dirty="0">
                <a:solidFill>
                  <a:srgbClr val="002060"/>
                </a:solidFill>
              </a:rPr>
              <a:t>. </a:t>
            </a:r>
          </a:p>
          <a:p>
            <a:pPr marL="285750" indent="-285750" algn="just" defTabSz="914400">
              <a:buFont typeface="Wingdings" panose="05000000000000000000" pitchFamily="2" charset="2"/>
              <a:buChar char="Ø"/>
              <a:defRPr/>
            </a:pPr>
            <a:endParaRPr lang="es-CO" sz="2000" dirty="0">
              <a:solidFill>
                <a:srgbClr val="002060"/>
              </a:solidFill>
            </a:endParaRPr>
          </a:p>
          <a:p>
            <a:pPr algn="just" defTabSz="914400">
              <a:defRPr/>
            </a:pPr>
            <a:endParaRPr lang="es-CO" sz="2000" dirty="0">
              <a:solidFill>
                <a:srgbClr val="002060"/>
              </a:solidFill>
            </a:endParaRPr>
          </a:p>
          <a:p>
            <a:pPr marL="285750" indent="-285750" algn="just" defTabSz="914400">
              <a:buFont typeface="Wingdings" panose="05000000000000000000" pitchFamily="2" charset="2"/>
              <a:buChar char="Ø"/>
              <a:defRPr/>
            </a:pPr>
            <a:r>
              <a:rPr lang="es-CO" sz="2000" dirty="0">
                <a:solidFill>
                  <a:srgbClr val="002060"/>
                </a:solidFill>
              </a:rPr>
              <a:t>La entidad en su página web cuenta con una pestaña denominada “</a:t>
            </a:r>
            <a:r>
              <a:rPr lang="es-CO" sz="2000" i="1" dirty="0">
                <a:solidFill>
                  <a:srgbClr val="002060"/>
                </a:solidFill>
              </a:rPr>
              <a:t>Servicio al Ciudadano”, </a:t>
            </a:r>
            <a:r>
              <a:rPr lang="es-CO" sz="2000" dirty="0">
                <a:solidFill>
                  <a:srgbClr val="002060"/>
                </a:solidFill>
              </a:rPr>
              <a:t>en la que se puede acceder al botón </a:t>
            </a:r>
            <a:r>
              <a:rPr lang="es-CO" sz="2000" i="1" dirty="0">
                <a:solidFill>
                  <a:srgbClr val="002060"/>
                </a:solidFill>
              </a:rPr>
              <a:t>“Registre aquí su Denuncia de corrupción”, </a:t>
            </a:r>
            <a:r>
              <a:rPr lang="es-CO" sz="2000" dirty="0">
                <a:solidFill>
                  <a:srgbClr val="002060"/>
                </a:solidFill>
              </a:rPr>
              <a:t>el cual permite presentar denuncias </a:t>
            </a:r>
            <a:r>
              <a:rPr lang="es-MX" sz="2000" dirty="0">
                <a:solidFill>
                  <a:srgbClr val="002060"/>
                </a:solidFill>
              </a:rPr>
              <a:t>ante la entidad sobre presuntos actos de corrupción, de acuerdo a lo estipulado en </a:t>
            </a:r>
            <a:r>
              <a:rPr lang="es-CO" sz="2000" dirty="0">
                <a:solidFill>
                  <a:srgbClr val="002060"/>
                </a:solidFill>
              </a:rPr>
              <a:t>de la Ley 1474 de 2011 en su </a:t>
            </a:r>
            <a:r>
              <a:rPr lang="es-MX" sz="2000" dirty="0">
                <a:solidFill>
                  <a:srgbClr val="002060"/>
                </a:solidFill>
              </a:rPr>
              <a:t>artículo 76º inciso 3°. </a:t>
            </a:r>
          </a:p>
          <a:p>
            <a:pPr algn="just" defTabSz="914400">
              <a:defRPr/>
            </a:pPr>
            <a:endParaRPr lang="es-CO" dirty="0">
              <a:solidFill>
                <a:srgbClr val="1E03C3"/>
              </a:solidFill>
            </a:endParaRPr>
          </a:p>
        </p:txBody>
      </p:sp>
    </p:spTree>
    <p:extLst>
      <p:ext uri="{BB962C8B-B14F-4D97-AF65-F5344CB8AC3E}">
        <p14:creationId xmlns:p14="http://schemas.microsoft.com/office/powerpoint/2010/main" val="320359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2610678" y="353656"/>
            <a:ext cx="5671930" cy="861774"/>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x-none" sz="2500" b="1" dirty="0">
                <a:solidFill>
                  <a:srgbClr val="002060"/>
                </a:solidFill>
              </a:rPr>
              <a:t>OBSERVACIONES </a:t>
            </a:r>
            <a:endParaRPr lang="es-MX" sz="2500" b="1" dirty="0">
              <a:solidFill>
                <a:srgbClr val="002060"/>
              </a:solidFill>
            </a:endParaRPr>
          </a:p>
          <a:p>
            <a:pPr algn="ctr"/>
            <a:r>
              <a:rPr lang="es-MX" sz="2500" b="1" dirty="0">
                <a:solidFill>
                  <a:srgbClr val="002060"/>
                </a:solidFill>
              </a:rPr>
              <a:t>PRIMER </a:t>
            </a:r>
            <a:r>
              <a:rPr lang="x-none" sz="2500" b="1" dirty="0">
                <a:solidFill>
                  <a:srgbClr val="002060"/>
                </a:solidFill>
              </a:rPr>
              <a:t>SEMESTRE 202</a:t>
            </a:r>
            <a:r>
              <a:rPr lang="es-MX" sz="2500" b="1" dirty="0">
                <a:solidFill>
                  <a:srgbClr val="002060"/>
                </a:solidFill>
              </a:rPr>
              <a:t>1</a:t>
            </a:r>
            <a:endParaRPr lang="es-ES" sz="2500" b="1" dirty="0">
              <a:solidFill>
                <a:srgbClr val="002060"/>
              </a:solidFill>
            </a:endParaRPr>
          </a:p>
        </p:txBody>
      </p:sp>
      <p:graphicFrame>
        <p:nvGraphicFramePr>
          <p:cNvPr id="5" name="Gráfico 4"/>
          <p:cNvGraphicFramePr/>
          <p:nvPr>
            <p:extLst>
              <p:ext uri="{D42A27DB-BD31-4B8C-83A1-F6EECF244321}">
                <p14:modId xmlns:p14="http://schemas.microsoft.com/office/powerpoint/2010/main" val="3255672077"/>
              </p:ext>
            </p:extLst>
          </p:nvPr>
        </p:nvGraphicFramePr>
        <p:xfrm>
          <a:off x="253283" y="1357158"/>
          <a:ext cx="8347378" cy="45003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903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1146495854"/>
              </p:ext>
            </p:extLst>
          </p:nvPr>
        </p:nvGraphicFramePr>
        <p:xfrm>
          <a:off x="326334" y="1740746"/>
          <a:ext cx="8305800" cy="4116716"/>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544418" y="319383"/>
            <a:ext cx="5963478" cy="124649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s-ES" sz="2400" b="1" dirty="0">
                <a:solidFill>
                  <a:srgbClr val="002060"/>
                </a:solidFill>
              </a:rPr>
              <a:t>COMPARATIVO DE LAS OBSERVACIONES </a:t>
            </a:r>
          </a:p>
          <a:p>
            <a:pPr algn="ctr"/>
            <a:r>
              <a:rPr lang="es-ES" sz="2400" b="1" dirty="0">
                <a:solidFill>
                  <a:srgbClr val="002060"/>
                </a:solidFill>
              </a:rPr>
              <a:t>SEGUNDO SEMESTRE 2020- PRIMER SEMESTRE 2021</a:t>
            </a:r>
          </a:p>
        </p:txBody>
      </p:sp>
    </p:spTree>
    <p:extLst>
      <p:ext uri="{BB962C8B-B14F-4D97-AF65-F5344CB8AC3E}">
        <p14:creationId xmlns:p14="http://schemas.microsoft.com/office/powerpoint/2010/main" val="49231899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4131</TotalTime>
  <Words>4120</Words>
  <Application>Microsoft Office PowerPoint</Application>
  <PresentationFormat>Presentación en pantalla (4:3)</PresentationFormat>
  <Paragraphs>460</Paragraphs>
  <Slides>43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43</vt:i4>
      </vt:variant>
    </vt:vector>
  </HeadingPairs>
  <TitlesOfParts>
    <vt:vector size="48"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Alejandra Arrieta Palacio</dc:creator>
  <cp:lastModifiedBy>Diana Carolina Rodriguez Guevara</cp:lastModifiedBy>
  <cp:revision>328</cp:revision>
  <dcterms:created xsi:type="dcterms:W3CDTF">2019-10-25T15:51:30Z</dcterms:created>
  <dcterms:modified xsi:type="dcterms:W3CDTF">2021-09-06T16:22:26Z</dcterms:modified>
</cp:coreProperties>
</file>