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 id="2147483648" r:id="rId5"/>
  </p:sldMasterIdLst>
  <p:notesMasterIdLst>
    <p:notesMasterId r:id="rId39"/>
  </p:notesMasterIdLst>
  <p:handoutMasterIdLst>
    <p:handoutMasterId r:id="rId40"/>
  </p:handoutMasterIdLst>
  <p:sldIdLst>
    <p:sldId id="304" r:id="rId6"/>
    <p:sldId id="303" r:id="rId7"/>
    <p:sldId id="306" r:id="rId8"/>
    <p:sldId id="308" r:id="rId9"/>
    <p:sldId id="309" r:id="rId10"/>
    <p:sldId id="310" r:id="rId11"/>
    <p:sldId id="335" r:id="rId12"/>
    <p:sldId id="338" r:id="rId13"/>
    <p:sldId id="334" r:id="rId14"/>
    <p:sldId id="311" r:id="rId15"/>
    <p:sldId id="312" r:id="rId16"/>
    <p:sldId id="331" r:id="rId17"/>
    <p:sldId id="330" r:id="rId18"/>
    <p:sldId id="329" r:id="rId19"/>
    <p:sldId id="328" r:id="rId20"/>
    <p:sldId id="327" r:id="rId21"/>
    <p:sldId id="326" r:id="rId22"/>
    <p:sldId id="325" r:id="rId23"/>
    <p:sldId id="324" r:id="rId24"/>
    <p:sldId id="323" r:id="rId25"/>
    <p:sldId id="332" r:id="rId26"/>
    <p:sldId id="336" r:id="rId27"/>
    <p:sldId id="322" r:id="rId28"/>
    <p:sldId id="337" r:id="rId29"/>
    <p:sldId id="321" r:id="rId30"/>
    <p:sldId id="320" r:id="rId31"/>
    <p:sldId id="319" r:id="rId32"/>
    <p:sldId id="318" r:id="rId33"/>
    <p:sldId id="317" r:id="rId34"/>
    <p:sldId id="316" r:id="rId35"/>
    <p:sldId id="315" r:id="rId36"/>
    <p:sldId id="314" r:id="rId37"/>
    <p:sldId id="30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05DA4C-85EC-9D2A-3223-2CE6864B8DA6}" v="4" dt="2023-09-20T14:04:57.403"/>
    <p1510:client id="{F4B24009-5661-4B48-B489-18062418C958}" v="41" dt="2023-09-20T17:14:34.67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2" y="8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0" Type="http://schemas.openxmlformats.org/officeDocument/2006/relationships/slide" Target="slides/slide15.xml"/><Relationship Id="rId4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r>
              <a:rPr lang="es-CO" dirty="0"/>
              <a:t>Evidencia</a:t>
            </a:r>
            <a:r>
              <a:rPr lang="es-CO" baseline="0" dirty="0"/>
              <a:t> de ejecución riesgos de gestión</a:t>
            </a:r>
            <a:r>
              <a:rPr lang="es-ES" baseline="0" dirty="0"/>
              <a:t>,  seguridad digital y de seguridad y salud en el trabajo</a:t>
            </a:r>
            <a:endParaRPr lang="es-CO" dirty="0"/>
          </a:p>
        </c:rich>
      </c:tx>
      <c:layout>
        <c:manualLayout>
          <c:xMode val="edge"/>
          <c:yMode val="edge"/>
          <c:x val="0.13981338830587114"/>
          <c:y val="0"/>
        </c:manualLayout>
      </c:layout>
      <c:overlay val="0"/>
      <c:spPr>
        <a:noFill/>
        <a:ln>
          <a:noFill/>
        </a:ln>
        <a:effectLst/>
      </c:spPr>
      <c:txPr>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endParaRPr lang="es-CO"/>
        </a:p>
      </c:txPr>
    </c:title>
    <c:autoTitleDeleted val="0"/>
    <c:plotArea>
      <c:layout>
        <c:manualLayout>
          <c:layoutTarget val="inner"/>
          <c:xMode val="edge"/>
          <c:yMode val="edge"/>
          <c:x val="7.3491722245915297E-2"/>
          <c:y val="0.10772687118691"/>
          <c:w val="0.92491604596677501"/>
          <c:h val="0.59523313722385296"/>
        </c:manualLayout>
      </c:layout>
      <c:barChart>
        <c:barDir val="col"/>
        <c:grouping val="clustered"/>
        <c:varyColors val="0"/>
        <c:ser>
          <c:idx val="0"/>
          <c:order val="0"/>
          <c:tx>
            <c:strRef>
              <c:f>Hoja1!$B$1</c:f>
              <c:strCache>
                <c:ptCount val="1"/>
                <c:pt idx="0">
                  <c:v>Total de Riesgos Verificados (73)</c:v>
                </c:pt>
              </c:strCache>
            </c:strRef>
          </c:tx>
          <c:spPr>
            <a:noFill/>
            <a:ln w="9525" cap="flat" cmpd="sng" algn="ctr">
              <a:solidFill>
                <a:schemeClr val="accent1"/>
              </a:solidFill>
              <a:miter lim="800000"/>
            </a:ln>
            <a:effectLst>
              <a:glow rad="63500">
                <a:schemeClr val="accent1">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Hoja1!$A$2:$A$4</c:f>
              <c:strCache>
                <c:ptCount val="3"/>
                <c:pt idx="0">
                  <c:v>Riesgos de Gestión</c:v>
                </c:pt>
                <c:pt idx="1">
                  <c:v>Riesgos de Seguridad Digital</c:v>
                </c:pt>
                <c:pt idx="2">
                  <c:v>Riesgos de Seguridad y Salud en el Trabajo</c:v>
                </c:pt>
              </c:strCache>
            </c:strRef>
          </c:cat>
          <c:val>
            <c:numRef>
              <c:f>Hoja1!$B$2:$B$4</c:f>
              <c:numCache>
                <c:formatCode>General</c:formatCode>
                <c:ptCount val="3"/>
                <c:pt idx="0">
                  <c:v>22</c:v>
                </c:pt>
                <c:pt idx="1">
                  <c:v>24</c:v>
                </c:pt>
                <c:pt idx="2">
                  <c:v>27</c:v>
                </c:pt>
              </c:numCache>
            </c:numRef>
          </c:val>
          <c:extLst>
            <c:ext xmlns:c16="http://schemas.microsoft.com/office/drawing/2014/chart" uri="{C3380CC4-5D6E-409C-BE32-E72D297353CC}">
              <c16:uniqueId val="{00000000-517F-4C35-93AD-1914DCF8A5C3}"/>
            </c:ext>
          </c:extLst>
        </c:ser>
        <c:ser>
          <c:idx val="1"/>
          <c:order val="1"/>
          <c:tx>
            <c:strRef>
              <c:f>Hoja1!$C$1</c:f>
              <c:strCache>
                <c:ptCount val="1"/>
                <c:pt idx="0">
                  <c:v>Con evidencia de ejecución (Finalizadas) (44)</c:v>
                </c:pt>
              </c:strCache>
            </c:strRef>
          </c:tx>
          <c:spPr>
            <a:noFill/>
            <a:ln w="9525" cap="flat" cmpd="sng" algn="ctr">
              <a:solidFill>
                <a:schemeClr val="accent2"/>
              </a:solidFill>
              <a:miter lim="800000"/>
            </a:ln>
            <a:effectLst>
              <a:glow rad="63500">
                <a:schemeClr val="accent2">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Hoja1!$A$2:$A$4</c:f>
              <c:strCache>
                <c:ptCount val="3"/>
                <c:pt idx="0">
                  <c:v>Riesgos de Gestión</c:v>
                </c:pt>
                <c:pt idx="1">
                  <c:v>Riesgos de Seguridad Digital</c:v>
                </c:pt>
                <c:pt idx="2">
                  <c:v>Riesgos de Seguridad y Salud en el Trabajo</c:v>
                </c:pt>
              </c:strCache>
            </c:strRef>
          </c:cat>
          <c:val>
            <c:numRef>
              <c:f>Hoja1!$C$2:$C$4</c:f>
              <c:numCache>
                <c:formatCode>General</c:formatCode>
                <c:ptCount val="3"/>
                <c:pt idx="0">
                  <c:v>22</c:v>
                </c:pt>
                <c:pt idx="1">
                  <c:v>17</c:v>
                </c:pt>
                <c:pt idx="2">
                  <c:v>5</c:v>
                </c:pt>
              </c:numCache>
            </c:numRef>
          </c:val>
          <c:extLst>
            <c:ext xmlns:c16="http://schemas.microsoft.com/office/drawing/2014/chart" uri="{C3380CC4-5D6E-409C-BE32-E72D297353CC}">
              <c16:uniqueId val="{00000001-517F-4C35-93AD-1914DCF8A5C3}"/>
            </c:ext>
          </c:extLst>
        </c:ser>
        <c:ser>
          <c:idx val="2"/>
          <c:order val="2"/>
          <c:tx>
            <c:strRef>
              <c:f>Hoja1!$D$1</c:f>
              <c:strCache>
                <c:ptCount val="1"/>
                <c:pt idx="0">
                  <c:v>Con evidencia parcial de ejecución en alguna de sus actividades de control (vencida) (2)</c:v>
                </c:pt>
              </c:strCache>
            </c:strRef>
          </c:tx>
          <c:spPr>
            <a:noFill/>
            <a:ln w="9525" cap="flat" cmpd="sng" algn="ctr">
              <a:solidFill>
                <a:schemeClr val="accent3"/>
              </a:solidFill>
              <a:miter lim="800000"/>
            </a:ln>
            <a:effectLst>
              <a:glow rad="63500">
                <a:schemeClr val="accent3">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Hoja1!$A$2:$A$4</c:f>
              <c:strCache>
                <c:ptCount val="3"/>
                <c:pt idx="0">
                  <c:v>Riesgos de Gestión</c:v>
                </c:pt>
                <c:pt idx="1">
                  <c:v>Riesgos de Seguridad Digital</c:v>
                </c:pt>
                <c:pt idx="2">
                  <c:v>Riesgos de Seguridad y Salud en el Trabajo</c:v>
                </c:pt>
              </c:strCache>
            </c:strRef>
          </c:cat>
          <c:val>
            <c:numRef>
              <c:f>Hoja1!$D$2:$D$4</c:f>
              <c:numCache>
                <c:formatCode>General</c:formatCode>
                <c:ptCount val="3"/>
                <c:pt idx="1">
                  <c:v>2</c:v>
                </c:pt>
              </c:numCache>
            </c:numRef>
          </c:val>
          <c:extLst>
            <c:ext xmlns:c16="http://schemas.microsoft.com/office/drawing/2014/chart" uri="{C3380CC4-5D6E-409C-BE32-E72D297353CC}">
              <c16:uniqueId val="{00000002-517F-4C35-93AD-1914DCF8A5C3}"/>
            </c:ext>
          </c:extLst>
        </c:ser>
        <c:ser>
          <c:idx val="3"/>
          <c:order val="3"/>
          <c:tx>
            <c:strRef>
              <c:f>Hoja1!$E$1</c:f>
              <c:strCache>
                <c:ptCount val="1"/>
                <c:pt idx="0">
                  <c:v>Sin evidencia de ejecución en sus actividades de control (Vencidas) (1)</c:v>
                </c:pt>
              </c:strCache>
            </c:strRef>
          </c:tx>
          <c:spPr>
            <a:noFill/>
            <a:ln w="9525" cap="flat" cmpd="sng" algn="ctr">
              <a:solidFill>
                <a:schemeClr val="accent4"/>
              </a:solidFill>
              <a:miter lim="800000"/>
            </a:ln>
            <a:effectLst>
              <a:glow rad="63500">
                <a:schemeClr val="accent4">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Hoja1!$A$2:$A$4</c:f>
              <c:strCache>
                <c:ptCount val="3"/>
                <c:pt idx="0">
                  <c:v>Riesgos de Gestión</c:v>
                </c:pt>
                <c:pt idx="1">
                  <c:v>Riesgos de Seguridad Digital</c:v>
                </c:pt>
                <c:pt idx="2">
                  <c:v>Riesgos de Seguridad y Salud en el Trabajo</c:v>
                </c:pt>
              </c:strCache>
            </c:strRef>
          </c:cat>
          <c:val>
            <c:numRef>
              <c:f>Hoja1!$E$2:$E$4</c:f>
              <c:numCache>
                <c:formatCode>General</c:formatCode>
                <c:ptCount val="3"/>
                <c:pt idx="1">
                  <c:v>1</c:v>
                </c:pt>
              </c:numCache>
            </c:numRef>
          </c:val>
          <c:extLst>
            <c:ext xmlns:c16="http://schemas.microsoft.com/office/drawing/2014/chart" uri="{C3380CC4-5D6E-409C-BE32-E72D297353CC}">
              <c16:uniqueId val="{00000000-20B5-4770-95D2-C6C1291D2505}"/>
            </c:ext>
          </c:extLst>
        </c:ser>
        <c:ser>
          <c:idx val="4"/>
          <c:order val="4"/>
          <c:tx>
            <c:strRef>
              <c:f>Hoja1!$F$1</c:f>
              <c:strCache>
                <c:ptCount val="1"/>
                <c:pt idx="0">
                  <c:v>Con evidencia parcial de ejecución en alguna de sus actividades de control (En plazo) (16)</c:v>
                </c:pt>
              </c:strCache>
            </c:strRef>
          </c:tx>
          <c:spPr>
            <a:noFill/>
            <a:ln w="9525" cap="flat" cmpd="sng" algn="ctr">
              <a:solidFill>
                <a:schemeClr val="accent5"/>
              </a:solidFill>
              <a:miter lim="800000"/>
            </a:ln>
            <a:effectLst>
              <a:glow rad="63500">
                <a:schemeClr val="accent5">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Hoja1!$A$2:$A$4</c:f>
              <c:strCache>
                <c:ptCount val="3"/>
                <c:pt idx="0">
                  <c:v>Riesgos de Gestión</c:v>
                </c:pt>
                <c:pt idx="1">
                  <c:v>Riesgos de Seguridad Digital</c:v>
                </c:pt>
                <c:pt idx="2">
                  <c:v>Riesgos de Seguridad y Salud en el Trabajo</c:v>
                </c:pt>
              </c:strCache>
            </c:strRef>
          </c:cat>
          <c:val>
            <c:numRef>
              <c:f>Hoja1!$F$2:$F$4</c:f>
              <c:numCache>
                <c:formatCode>General</c:formatCode>
                <c:ptCount val="3"/>
                <c:pt idx="1">
                  <c:v>3</c:v>
                </c:pt>
                <c:pt idx="2">
                  <c:v>13</c:v>
                </c:pt>
              </c:numCache>
            </c:numRef>
          </c:val>
          <c:extLst>
            <c:ext xmlns:c16="http://schemas.microsoft.com/office/drawing/2014/chart" uri="{C3380CC4-5D6E-409C-BE32-E72D297353CC}">
              <c16:uniqueId val="{00000001-20B5-4770-95D2-C6C1291D2505}"/>
            </c:ext>
          </c:extLst>
        </c:ser>
        <c:ser>
          <c:idx val="5"/>
          <c:order val="5"/>
          <c:tx>
            <c:strRef>
              <c:f>Hoja1!$G$1</c:f>
              <c:strCache>
                <c:ptCount val="1"/>
                <c:pt idx="0">
                  <c:v>Sin evidencia de ejecución en alguna de sus actividades de control (En plazo) (10)</c:v>
                </c:pt>
              </c:strCache>
            </c:strRef>
          </c:tx>
          <c:spPr>
            <a:noFill/>
            <a:ln w="9525" cap="flat" cmpd="sng" algn="ctr">
              <a:solidFill>
                <a:schemeClr val="accent6"/>
              </a:solidFill>
              <a:miter lim="800000"/>
            </a:ln>
            <a:effectLst>
              <a:glow rad="63500">
                <a:schemeClr val="accent6">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Hoja1!$A$2:$A$4</c:f>
              <c:strCache>
                <c:ptCount val="3"/>
                <c:pt idx="0">
                  <c:v>Riesgos de Gestión</c:v>
                </c:pt>
                <c:pt idx="1">
                  <c:v>Riesgos de Seguridad Digital</c:v>
                </c:pt>
                <c:pt idx="2">
                  <c:v>Riesgos de Seguridad y Salud en el Trabajo</c:v>
                </c:pt>
              </c:strCache>
            </c:strRef>
          </c:cat>
          <c:val>
            <c:numRef>
              <c:f>Hoja1!$G$2:$G$4</c:f>
              <c:numCache>
                <c:formatCode>General</c:formatCode>
                <c:ptCount val="3"/>
                <c:pt idx="1">
                  <c:v>1</c:v>
                </c:pt>
                <c:pt idx="2">
                  <c:v>9</c:v>
                </c:pt>
              </c:numCache>
            </c:numRef>
          </c:val>
          <c:extLst>
            <c:ext xmlns:c16="http://schemas.microsoft.com/office/drawing/2014/chart" uri="{C3380CC4-5D6E-409C-BE32-E72D297353CC}">
              <c16:uniqueId val="{00000002-20B5-4770-95D2-C6C1291D2505}"/>
            </c:ext>
          </c:extLst>
        </c:ser>
        <c:dLbls>
          <c:showLegendKey val="0"/>
          <c:showVal val="0"/>
          <c:showCatName val="0"/>
          <c:showSerName val="0"/>
          <c:showPercent val="0"/>
          <c:showBubbleSize val="0"/>
        </c:dLbls>
        <c:gapWidth val="315"/>
        <c:overlap val="-40"/>
        <c:axId val="-2064137984"/>
        <c:axId val="-2064137632"/>
      </c:barChart>
      <c:catAx>
        <c:axId val="-2064137984"/>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solidFill>
              <a:srgbClr val="FF0000"/>
            </a:solidFill>
          </a:ln>
          <a:effectLst/>
        </c:spPr>
        <c:txPr>
          <a:bodyPr rot="-60000000" spcFirstLastPara="1" vertOverflow="ellipsis" vert="horz" wrap="square" anchor="ctr" anchorCtr="0"/>
          <a:lstStyle/>
          <a:p>
            <a:pPr>
              <a:defRPr sz="1197" b="0" i="0" u="none" strike="noStrike" kern="1200" baseline="0">
                <a:solidFill>
                  <a:schemeClr val="lt1">
                    <a:lumMod val="75000"/>
                  </a:schemeClr>
                </a:solidFill>
                <a:latin typeface="+mn-lt"/>
                <a:ea typeface="+mn-ea"/>
                <a:cs typeface="+mn-cs"/>
              </a:defRPr>
            </a:pPr>
            <a:endParaRPr lang="es-CO"/>
          </a:p>
        </c:txPr>
        <c:crossAx val="-2064137632"/>
        <c:crosses val="autoZero"/>
        <c:auto val="1"/>
        <c:lblAlgn val="ctr"/>
        <c:lblOffset val="100"/>
        <c:noMultiLvlLbl val="0"/>
      </c:catAx>
      <c:valAx>
        <c:axId val="-2064137632"/>
        <c:scaling>
          <c:orientation val="minMax"/>
        </c:scaling>
        <c:delete val="0"/>
        <c:axPos val="l"/>
        <c:majorGridlines>
          <c:spPr>
            <a:ln w="1587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s-CO"/>
          </a:p>
        </c:txPr>
        <c:crossAx val="-2064137984"/>
        <c:crosses val="autoZero"/>
        <c:crossBetween val="between"/>
      </c:valAx>
      <c:spPr>
        <a:noFill/>
        <a:ln>
          <a:noFill/>
        </a:ln>
        <a:effectLst/>
      </c:spPr>
    </c:plotArea>
    <c:legend>
      <c:legendPos val="b"/>
      <c:layout>
        <c:manualLayout>
          <c:xMode val="edge"/>
          <c:yMode val="edge"/>
          <c:x val="0"/>
          <c:y val="0.79154426376537201"/>
          <c:w val="0.9923096149169669"/>
          <c:h val="0.2084557362346277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s-CO"/>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r>
              <a:rPr lang="es-CO" dirty="0"/>
              <a:t>Actividades de Control por procesos</a:t>
            </a:r>
          </a:p>
        </c:rich>
      </c:tx>
      <c:overlay val="0"/>
      <c:spPr>
        <a:noFill/>
        <a:ln>
          <a:noFill/>
        </a:ln>
        <a:effectLst/>
      </c:spPr>
      <c:txPr>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endParaRPr lang="es-CO"/>
        </a:p>
      </c:txPr>
    </c:title>
    <c:autoTitleDeleted val="0"/>
    <c:plotArea>
      <c:layout>
        <c:manualLayout>
          <c:layoutTarget val="inner"/>
          <c:xMode val="edge"/>
          <c:yMode val="edge"/>
          <c:x val="7.2069401968460123E-2"/>
          <c:y val="9.3381224616430766E-2"/>
          <c:w val="0.92491604596677501"/>
          <c:h val="0.65129026142593593"/>
        </c:manualLayout>
      </c:layout>
      <c:barChart>
        <c:barDir val="col"/>
        <c:grouping val="clustered"/>
        <c:varyColors val="0"/>
        <c:ser>
          <c:idx val="0"/>
          <c:order val="0"/>
          <c:tx>
            <c:strRef>
              <c:f>Hoja1!$B$1</c:f>
              <c:strCache>
                <c:ptCount val="1"/>
                <c:pt idx="0">
                  <c:v>Total actividades de control (146)</c:v>
                </c:pt>
              </c:strCache>
            </c:strRef>
          </c:tx>
          <c:spPr>
            <a:noFill/>
            <a:ln w="9525" cap="flat" cmpd="sng" algn="ctr">
              <a:solidFill>
                <a:schemeClr val="accent1"/>
              </a:solidFill>
              <a:miter lim="800000"/>
            </a:ln>
            <a:effectLst>
              <a:glow rad="63500">
                <a:schemeClr val="accent1">
                  <a:satMod val="175000"/>
                  <a:alpha val="25000"/>
                </a:schemeClr>
              </a:glow>
            </a:effectLst>
          </c:spPr>
          <c:invertIfNegative val="0"/>
          <c:dLbls>
            <c:dLbl>
              <c:idx val="5"/>
              <c:layout>
                <c:manualLayout>
                  <c:x val="5.2151607629140999E-17"/>
                  <c:y val="8.631237182903619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A85-4D78-8B5F-026B9E9BB1DB}"/>
                </c:ext>
              </c:extLst>
            </c:dLbl>
            <c:dLbl>
              <c:idx val="6"/>
              <c:layout>
                <c:manualLayout>
                  <c:x val="-7.1116650121312696E-3"/>
                  <c:y val="6.123157458564049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A85-4D78-8B5F-026B9E9BB1D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Hoja1!$A$2:$A$15</c:f>
              <c:strCache>
                <c:ptCount val="14"/>
                <c:pt idx="0">
                  <c:v>Dirección Estratégica</c:v>
                </c:pt>
                <c:pt idx="1">
                  <c:v>Evaluación y Control</c:v>
                </c:pt>
                <c:pt idx="2">
                  <c:v>Gestión Contable y Financiera</c:v>
                </c:pt>
                <c:pt idx="3">
                  <c:v>Gestión de Bienes y Servicios</c:v>
                </c:pt>
                <c:pt idx="4">
                  <c:v>Gestión de Seguimiento y Mejora</c:v>
                </c:pt>
                <c:pt idx="5">
                  <c:v>Gestión de Talento Humano</c:v>
                </c:pt>
                <c:pt idx="6">
                  <c:v>Gestión Tecnológias de Información</c:v>
                </c:pt>
                <c:pt idx="7">
                  <c:v>Gestión Documental</c:v>
                </c:pt>
                <c:pt idx="8">
                  <c:v>Gestión Jurídica</c:v>
                </c:pt>
                <c:pt idx="9">
                  <c:v>Gestión Regulatoria</c:v>
                </c:pt>
                <c:pt idx="10">
                  <c:v>Regulación General</c:v>
                </c:pt>
                <c:pt idx="11">
                  <c:v>Servicio al Ciudadano</c:v>
                </c:pt>
                <c:pt idx="12">
                  <c:v>Comunicaciones</c:v>
                </c:pt>
                <c:pt idx="13">
                  <c:v>Cooperación internacional</c:v>
                </c:pt>
              </c:strCache>
            </c:strRef>
          </c:cat>
          <c:val>
            <c:numRef>
              <c:f>Hoja1!$B$2:$B$15</c:f>
              <c:numCache>
                <c:formatCode>General</c:formatCode>
                <c:ptCount val="14"/>
                <c:pt idx="0">
                  <c:v>3</c:v>
                </c:pt>
                <c:pt idx="1">
                  <c:v>5</c:v>
                </c:pt>
                <c:pt idx="2">
                  <c:v>7</c:v>
                </c:pt>
                <c:pt idx="3">
                  <c:v>5</c:v>
                </c:pt>
                <c:pt idx="4">
                  <c:v>3</c:v>
                </c:pt>
                <c:pt idx="5">
                  <c:v>73</c:v>
                </c:pt>
                <c:pt idx="6">
                  <c:v>22</c:v>
                </c:pt>
                <c:pt idx="7">
                  <c:v>7</c:v>
                </c:pt>
                <c:pt idx="8">
                  <c:v>8</c:v>
                </c:pt>
                <c:pt idx="9">
                  <c:v>2</c:v>
                </c:pt>
                <c:pt idx="10">
                  <c:v>4</c:v>
                </c:pt>
                <c:pt idx="11">
                  <c:v>4</c:v>
                </c:pt>
                <c:pt idx="12">
                  <c:v>1</c:v>
                </c:pt>
                <c:pt idx="13">
                  <c:v>2</c:v>
                </c:pt>
              </c:numCache>
            </c:numRef>
          </c:val>
          <c:extLst>
            <c:ext xmlns:c16="http://schemas.microsoft.com/office/drawing/2014/chart" uri="{C3380CC4-5D6E-409C-BE32-E72D297353CC}">
              <c16:uniqueId val="{00000002-CA85-4D78-8B5F-026B9E9BB1DB}"/>
            </c:ext>
          </c:extLst>
        </c:ser>
        <c:ser>
          <c:idx val="1"/>
          <c:order val="1"/>
          <c:tx>
            <c:strRef>
              <c:f>Hoja1!$C$1</c:f>
              <c:strCache>
                <c:ptCount val="1"/>
                <c:pt idx="0">
                  <c:v>Con evidencia de ejecución (100)</c:v>
                </c:pt>
              </c:strCache>
            </c:strRef>
          </c:tx>
          <c:spPr>
            <a:noFill/>
            <a:ln w="9525" cap="flat" cmpd="sng" algn="ctr">
              <a:solidFill>
                <a:schemeClr val="accent4">
                  <a:lumMod val="60000"/>
                  <a:lumOff val="40000"/>
                </a:schemeClr>
              </a:solidFill>
              <a:miter lim="800000"/>
            </a:ln>
            <a:effectLst>
              <a:glow rad="63500">
                <a:schemeClr val="accent2">
                  <a:satMod val="175000"/>
                  <a:alpha val="25000"/>
                </a:schemeClr>
              </a:glow>
            </a:effectLst>
          </c:spPr>
          <c:invertIfNegative val="0"/>
          <c:dLbls>
            <c:dLbl>
              <c:idx val="5"/>
              <c:layout>
                <c:manualLayout>
                  <c:x val="4.2669990072787597E-3"/>
                  <c:y val="1.1022161610300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A85-4D78-8B5F-026B9E9BB1DB}"/>
                </c:ext>
              </c:extLst>
            </c:dLbl>
            <c:dLbl>
              <c:idx val="6"/>
              <c:layout>
                <c:manualLayout>
                  <c:x val="8.5339980145574205E-3"/>
                  <c:y val="6.123157458564049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A85-4D78-8B5F-026B9E9BB1D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Hoja1!$A$2:$A$15</c:f>
              <c:strCache>
                <c:ptCount val="14"/>
                <c:pt idx="0">
                  <c:v>Dirección Estratégica</c:v>
                </c:pt>
                <c:pt idx="1">
                  <c:v>Evaluación y Control</c:v>
                </c:pt>
                <c:pt idx="2">
                  <c:v>Gestión Contable y Financiera</c:v>
                </c:pt>
                <c:pt idx="3">
                  <c:v>Gestión de Bienes y Servicios</c:v>
                </c:pt>
                <c:pt idx="4">
                  <c:v>Gestión de Seguimiento y Mejora</c:v>
                </c:pt>
                <c:pt idx="5">
                  <c:v>Gestión de Talento Humano</c:v>
                </c:pt>
                <c:pt idx="6">
                  <c:v>Gestión Tecnológias de Información</c:v>
                </c:pt>
                <c:pt idx="7">
                  <c:v>Gestión Documental</c:v>
                </c:pt>
                <c:pt idx="8">
                  <c:v>Gestión Jurídica</c:v>
                </c:pt>
                <c:pt idx="9">
                  <c:v>Gestión Regulatoria</c:v>
                </c:pt>
                <c:pt idx="10">
                  <c:v>Regulación General</c:v>
                </c:pt>
                <c:pt idx="11">
                  <c:v>Servicio al Ciudadano</c:v>
                </c:pt>
                <c:pt idx="12">
                  <c:v>Comunicaciones</c:v>
                </c:pt>
                <c:pt idx="13">
                  <c:v>Cooperación internacional</c:v>
                </c:pt>
              </c:strCache>
            </c:strRef>
          </c:cat>
          <c:val>
            <c:numRef>
              <c:f>Hoja1!$C$2:$C$15</c:f>
              <c:numCache>
                <c:formatCode>General</c:formatCode>
                <c:ptCount val="14"/>
                <c:pt idx="0">
                  <c:v>3</c:v>
                </c:pt>
                <c:pt idx="1">
                  <c:v>5</c:v>
                </c:pt>
                <c:pt idx="2">
                  <c:v>7</c:v>
                </c:pt>
                <c:pt idx="3">
                  <c:v>4</c:v>
                </c:pt>
                <c:pt idx="4">
                  <c:v>3</c:v>
                </c:pt>
                <c:pt idx="5">
                  <c:v>37</c:v>
                </c:pt>
                <c:pt idx="6">
                  <c:v>15</c:v>
                </c:pt>
                <c:pt idx="7">
                  <c:v>5</c:v>
                </c:pt>
                <c:pt idx="8">
                  <c:v>8</c:v>
                </c:pt>
                <c:pt idx="9">
                  <c:v>2</c:v>
                </c:pt>
                <c:pt idx="10">
                  <c:v>4</c:v>
                </c:pt>
                <c:pt idx="11">
                  <c:v>4</c:v>
                </c:pt>
                <c:pt idx="12">
                  <c:v>1</c:v>
                </c:pt>
                <c:pt idx="13">
                  <c:v>2</c:v>
                </c:pt>
              </c:numCache>
            </c:numRef>
          </c:val>
          <c:extLst>
            <c:ext xmlns:c16="http://schemas.microsoft.com/office/drawing/2014/chart" uri="{C3380CC4-5D6E-409C-BE32-E72D297353CC}">
              <c16:uniqueId val="{00000005-CA85-4D78-8B5F-026B9E9BB1DB}"/>
            </c:ext>
          </c:extLst>
        </c:ser>
        <c:ser>
          <c:idx val="2"/>
          <c:order val="2"/>
          <c:tx>
            <c:strRef>
              <c:f>Hoja1!$D$1</c:f>
              <c:strCache>
                <c:ptCount val="1"/>
                <c:pt idx="0">
                  <c:v>Actividades en plazo (42) </c:v>
                </c:pt>
              </c:strCache>
            </c:strRef>
          </c:tx>
          <c:spPr>
            <a:noFill/>
            <a:ln w="9525" cap="flat" cmpd="sng" algn="ctr">
              <a:solidFill>
                <a:schemeClr val="accent3"/>
              </a:solidFill>
              <a:miter lim="800000"/>
            </a:ln>
            <a:effectLst>
              <a:glow rad="63500">
                <a:schemeClr val="accent3">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Hoja1!$A$2:$A$15</c:f>
              <c:strCache>
                <c:ptCount val="14"/>
                <c:pt idx="0">
                  <c:v>Dirección Estratégica</c:v>
                </c:pt>
                <c:pt idx="1">
                  <c:v>Evaluación y Control</c:v>
                </c:pt>
                <c:pt idx="2">
                  <c:v>Gestión Contable y Financiera</c:v>
                </c:pt>
                <c:pt idx="3">
                  <c:v>Gestión de Bienes y Servicios</c:v>
                </c:pt>
                <c:pt idx="4">
                  <c:v>Gestión de Seguimiento y Mejora</c:v>
                </c:pt>
                <c:pt idx="5">
                  <c:v>Gestión de Talento Humano</c:v>
                </c:pt>
                <c:pt idx="6">
                  <c:v>Gestión Tecnológias de Información</c:v>
                </c:pt>
                <c:pt idx="7">
                  <c:v>Gestión Documental</c:v>
                </c:pt>
                <c:pt idx="8">
                  <c:v>Gestión Jurídica</c:v>
                </c:pt>
                <c:pt idx="9">
                  <c:v>Gestión Regulatoria</c:v>
                </c:pt>
                <c:pt idx="10">
                  <c:v>Regulación General</c:v>
                </c:pt>
                <c:pt idx="11">
                  <c:v>Servicio al Ciudadano</c:v>
                </c:pt>
                <c:pt idx="12">
                  <c:v>Comunicaciones</c:v>
                </c:pt>
                <c:pt idx="13">
                  <c:v>Cooperación internacional</c:v>
                </c:pt>
              </c:strCache>
            </c:strRef>
          </c:cat>
          <c:val>
            <c:numRef>
              <c:f>Hoja1!$D$2:$D$15</c:f>
              <c:numCache>
                <c:formatCode>General</c:formatCode>
                <c:ptCount val="14"/>
                <c:pt idx="3">
                  <c:v>1</c:v>
                </c:pt>
                <c:pt idx="5">
                  <c:v>36</c:v>
                </c:pt>
                <c:pt idx="6">
                  <c:v>3</c:v>
                </c:pt>
                <c:pt idx="7">
                  <c:v>2</c:v>
                </c:pt>
              </c:numCache>
            </c:numRef>
          </c:val>
          <c:extLst>
            <c:ext xmlns:c16="http://schemas.microsoft.com/office/drawing/2014/chart" uri="{C3380CC4-5D6E-409C-BE32-E72D297353CC}">
              <c16:uniqueId val="{00000006-CA85-4D78-8B5F-026B9E9BB1DB}"/>
            </c:ext>
          </c:extLst>
        </c:ser>
        <c:ser>
          <c:idx val="3"/>
          <c:order val="3"/>
          <c:tx>
            <c:strRef>
              <c:f>Hoja1!$E$1</c:f>
              <c:strCache>
                <c:ptCount val="1"/>
                <c:pt idx="0">
                  <c:v>Actividades sin evidencia (incumplidas) (2) </c:v>
                </c:pt>
              </c:strCache>
            </c:strRef>
          </c:tx>
          <c:spPr>
            <a:noFill/>
            <a:ln w="9525" cap="flat" cmpd="sng" algn="ctr">
              <a:solidFill>
                <a:srgbClr val="C00000"/>
              </a:solidFill>
              <a:miter lim="800000"/>
            </a:ln>
            <a:effectLst>
              <a:glow rad="63500">
                <a:schemeClr val="accent4">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Hoja1!$A$2:$A$15</c:f>
              <c:strCache>
                <c:ptCount val="14"/>
                <c:pt idx="0">
                  <c:v>Dirección Estratégica</c:v>
                </c:pt>
                <c:pt idx="1">
                  <c:v>Evaluación y Control</c:v>
                </c:pt>
                <c:pt idx="2">
                  <c:v>Gestión Contable y Financiera</c:v>
                </c:pt>
                <c:pt idx="3">
                  <c:v>Gestión de Bienes y Servicios</c:v>
                </c:pt>
                <c:pt idx="4">
                  <c:v>Gestión de Seguimiento y Mejora</c:v>
                </c:pt>
                <c:pt idx="5">
                  <c:v>Gestión de Talento Humano</c:v>
                </c:pt>
                <c:pt idx="6">
                  <c:v>Gestión Tecnológias de Información</c:v>
                </c:pt>
                <c:pt idx="7">
                  <c:v>Gestión Documental</c:v>
                </c:pt>
                <c:pt idx="8">
                  <c:v>Gestión Jurídica</c:v>
                </c:pt>
                <c:pt idx="9">
                  <c:v>Gestión Regulatoria</c:v>
                </c:pt>
                <c:pt idx="10">
                  <c:v>Regulación General</c:v>
                </c:pt>
                <c:pt idx="11">
                  <c:v>Servicio al Ciudadano</c:v>
                </c:pt>
                <c:pt idx="12">
                  <c:v>Comunicaciones</c:v>
                </c:pt>
                <c:pt idx="13">
                  <c:v>Cooperación internacional</c:v>
                </c:pt>
              </c:strCache>
            </c:strRef>
          </c:cat>
          <c:val>
            <c:numRef>
              <c:f>Hoja1!$E$2:$E$15</c:f>
              <c:numCache>
                <c:formatCode>General</c:formatCode>
                <c:ptCount val="14"/>
                <c:pt idx="6">
                  <c:v>2</c:v>
                </c:pt>
              </c:numCache>
            </c:numRef>
          </c:val>
          <c:extLst>
            <c:ext xmlns:c16="http://schemas.microsoft.com/office/drawing/2014/chart" uri="{C3380CC4-5D6E-409C-BE32-E72D297353CC}">
              <c16:uniqueId val="{00000000-902B-4A6F-9FC0-7460B733D807}"/>
            </c:ext>
          </c:extLst>
        </c:ser>
        <c:ser>
          <c:idx val="4"/>
          <c:order val="4"/>
          <c:tx>
            <c:strRef>
              <c:f>Hoja1!$F$1</c:f>
              <c:strCache>
                <c:ptCount val="1"/>
                <c:pt idx="0">
                  <c:v>Actividades parcialmente cumplidas (2)</c:v>
                </c:pt>
              </c:strCache>
            </c:strRef>
          </c:tx>
          <c:spPr>
            <a:noFill/>
            <a:ln w="9525" cap="flat" cmpd="sng" algn="ctr">
              <a:solidFill>
                <a:schemeClr val="accent5">
                  <a:lumMod val="60000"/>
                  <a:lumOff val="40000"/>
                </a:schemeClr>
              </a:solidFill>
              <a:miter lim="800000"/>
            </a:ln>
            <a:effectLst>
              <a:glow rad="63500">
                <a:schemeClr val="accent5">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Hoja1!$A$2:$A$15</c:f>
              <c:strCache>
                <c:ptCount val="14"/>
                <c:pt idx="0">
                  <c:v>Dirección Estratégica</c:v>
                </c:pt>
                <c:pt idx="1">
                  <c:v>Evaluación y Control</c:v>
                </c:pt>
                <c:pt idx="2">
                  <c:v>Gestión Contable y Financiera</c:v>
                </c:pt>
                <c:pt idx="3">
                  <c:v>Gestión de Bienes y Servicios</c:v>
                </c:pt>
                <c:pt idx="4">
                  <c:v>Gestión de Seguimiento y Mejora</c:v>
                </c:pt>
                <c:pt idx="5">
                  <c:v>Gestión de Talento Humano</c:v>
                </c:pt>
                <c:pt idx="6">
                  <c:v>Gestión Tecnológias de Información</c:v>
                </c:pt>
                <c:pt idx="7">
                  <c:v>Gestión Documental</c:v>
                </c:pt>
                <c:pt idx="8">
                  <c:v>Gestión Jurídica</c:v>
                </c:pt>
                <c:pt idx="9">
                  <c:v>Gestión Regulatoria</c:v>
                </c:pt>
                <c:pt idx="10">
                  <c:v>Regulación General</c:v>
                </c:pt>
                <c:pt idx="11">
                  <c:v>Servicio al Ciudadano</c:v>
                </c:pt>
                <c:pt idx="12">
                  <c:v>Comunicaciones</c:v>
                </c:pt>
                <c:pt idx="13">
                  <c:v>Cooperación internacional</c:v>
                </c:pt>
              </c:strCache>
            </c:strRef>
          </c:cat>
          <c:val>
            <c:numRef>
              <c:f>Hoja1!$F$2:$F$15</c:f>
              <c:numCache>
                <c:formatCode>General</c:formatCode>
                <c:ptCount val="14"/>
                <c:pt idx="6">
                  <c:v>2</c:v>
                </c:pt>
              </c:numCache>
            </c:numRef>
          </c:val>
          <c:extLst>
            <c:ext xmlns:c16="http://schemas.microsoft.com/office/drawing/2014/chart" uri="{C3380CC4-5D6E-409C-BE32-E72D297353CC}">
              <c16:uniqueId val="{00000000-E5F7-4F31-A118-3247A76F1BDB}"/>
            </c:ext>
          </c:extLst>
        </c:ser>
        <c:dLbls>
          <c:dLblPos val="inEnd"/>
          <c:showLegendKey val="0"/>
          <c:showVal val="1"/>
          <c:showCatName val="0"/>
          <c:showSerName val="0"/>
          <c:showPercent val="0"/>
          <c:showBubbleSize val="0"/>
        </c:dLbls>
        <c:gapWidth val="315"/>
        <c:overlap val="-40"/>
        <c:axId val="-2081593408"/>
        <c:axId val="-2081594496"/>
      </c:barChart>
      <c:catAx>
        <c:axId val="-2081593408"/>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solidFill>
              <a:srgbClr val="FF0000"/>
            </a:solidFill>
          </a:ln>
          <a:effectLst/>
        </c:spPr>
        <c:txPr>
          <a:bodyPr rot="-60000000" spcFirstLastPara="1" vertOverflow="ellipsis" vert="horz" wrap="square" anchor="ctr" anchorCtr="0"/>
          <a:lstStyle/>
          <a:p>
            <a:pPr>
              <a:defRPr sz="900" b="0" i="0" u="none" strike="noStrike" kern="1200" baseline="0">
                <a:solidFill>
                  <a:schemeClr val="lt1">
                    <a:lumMod val="75000"/>
                  </a:schemeClr>
                </a:solidFill>
                <a:latin typeface="+mn-lt"/>
                <a:ea typeface="+mn-ea"/>
                <a:cs typeface="+mn-cs"/>
              </a:defRPr>
            </a:pPr>
            <a:endParaRPr lang="es-CO"/>
          </a:p>
        </c:txPr>
        <c:crossAx val="-2081594496"/>
        <c:crosses val="autoZero"/>
        <c:auto val="1"/>
        <c:lblAlgn val="ctr"/>
        <c:lblOffset val="100"/>
        <c:noMultiLvlLbl val="0"/>
      </c:catAx>
      <c:valAx>
        <c:axId val="-2081594496"/>
        <c:scaling>
          <c:orientation val="minMax"/>
        </c:scaling>
        <c:delete val="0"/>
        <c:axPos val="l"/>
        <c:majorGridlines>
          <c:spPr>
            <a:ln w="1587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s-CO"/>
          </a:p>
        </c:txPr>
        <c:crossAx val="-2081593408"/>
        <c:crosses val="autoZero"/>
        <c:crossBetween val="between"/>
      </c:valAx>
      <c:spPr>
        <a:noFill/>
        <a:ln>
          <a:noFill/>
        </a:ln>
        <a:effectLst/>
      </c:spPr>
    </c:plotArea>
    <c:legend>
      <c:legendPos val="b"/>
      <c:layout>
        <c:manualLayout>
          <c:xMode val="edge"/>
          <c:yMode val="edge"/>
          <c:x val="5.2006725257287272E-2"/>
          <c:y val="0.85791244434746872"/>
          <c:w val="0.89811915291984068"/>
          <c:h val="9.426906710458864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s-CO"/>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2C7B9210-1D30-E917-B3F8-B04A70FF22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988F73A2-F8A6-791B-9B2C-CD92B6C9016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0CC20B-02A7-4102-9A73-FFF081B4FF98}" type="datetime1">
              <a:rPr lang="es-CO" smtClean="0"/>
              <a:t>21/09/2023</a:t>
            </a:fld>
            <a:endParaRPr lang="es-CO"/>
          </a:p>
        </p:txBody>
      </p:sp>
      <p:sp>
        <p:nvSpPr>
          <p:cNvPr id="4" name="Marcador de pie de página 3">
            <a:extLst>
              <a:ext uri="{FF2B5EF4-FFF2-40B4-BE49-F238E27FC236}">
                <a16:creationId xmlns:a16="http://schemas.microsoft.com/office/drawing/2014/main" id="{353CB351-8A91-2604-3A31-F7848386708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811CFA39-94F5-8F41-1264-BD4A7B49A18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6704F2-D78A-7E4E-B64F-FBF54CA65D3A}" type="slidenum">
              <a:rPr lang="es-CO" smtClean="0"/>
              <a:t>‹Nº›</a:t>
            </a:fld>
            <a:endParaRPr lang="es-CO"/>
          </a:p>
        </p:txBody>
      </p:sp>
    </p:spTree>
    <p:extLst>
      <p:ext uri="{BB962C8B-B14F-4D97-AF65-F5344CB8AC3E}">
        <p14:creationId xmlns:p14="http://schemas.microsoft.com/office/powerpoint/2010/main" val="1940467952"/>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D88366-6ABF-4952-BEB7-712EEAE10554}" type="datetime1">
              <a:rPr lang="es-CO" smtClean="0"/>
              <a:t>21/09/2023</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64D85E-8369-473D-BCDA-1BC6D3D6E7EC}" type="slidenum">
              <a:rPr lang="es-CO" smtClean="0"/>
              <a:t>‹Nº›</a:t>
            </a:fld>
            <a:endParaRPr lang="es-CO"/>
          </a:p>
        </p:txBody>
      </p:sp>
    </p:spTree>
    <p:extLst>
      <p:ext uri="{BB962C8B-B14F-4D97-AF65-F5344CB8AC3E}">
        <p14:creationId xmlns:p14="http://schemas.microsoft.com/office/powerpoint/2010/main" val="1484262245"/>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encabezado 3"/>
          <p:cNvSpPr>
            <a:spLocks noGrp="1"/>
          </p:cNvSpPr>
          <p:nvPr>
            <p:ph type="hdr" sz="quarter"/>
          </p:nvPr>
        </p:nvSpPr>
        <p:spPr/>
        <p:txBody>
          <a:bodyPr/>
          <a:lstStyle/>
          <a:p>
            <a:endParaRPr lang="es-CO"/>
          </a:p>
        </p:txBody>
      </p:sp>
      <p:sp>
        <p:nvSpPr>
          <p:cNvPr id="5" name="Marcador de fecha 4"/>
          <p:cNvSpPr>
            <a:spLocks noGrp="1"/>
          </p:cNvSpPr>
          <p:nvPr>
            <p:ph type="dt" idx="1"/>
          </p:nvPr>
        </p:nvSpPr>
        <p:spPr/>
        <p:txBody>
          <a:bodyPr/>
          <a:lstStyle/>
          <a:p>
            <a:fld id="{E3D88366-6ABF-4952-BEB7-712EEAE10554}" type="datetime1">
              <a:rPr lang="es-CO" smtClean="0"/>
              <a:t>21/09/2023</a:t>
            </a:fld>
            <a:endParaRPr lang="es-CO"/>
          </a:p>
        </p:txBody>
      </p:sp>
      <p:sp>
        <p:nvSpPr>
          <p:cNvPr id="6" name="Marcador de número de diapositiva 5"/>
          <p:cNvSpPr>
            <a:spLocks noGrp="1"/>
          </p:cNvSpPr>
          <p:nvPr>
            <p:ph type="sldNum" sz="quarter" idx="5"/>
          </p:nvPr>
        </p:nvSpPr>
        <p:spPr/>
        <p:txBody>
          <a:bodyPr/>
          <a:lstStyle/>
          <a:p>
            <a:fld id="{4464D85E-8369-473D-BCDA-1BC6D3D6E7EC}" type="slidenum">
              <a:rPr lang="es-CO" smtClean="0"/>
              <a:t>4</a:t>
            </a:fld>
            <a:endParaRPr lang="es-CO"/>
          </a:p>
        </p:txBody>
      </p:sp>
    </p:spTree>
    <p:extLst>
      <p:ext uri="{BB962C8B-B14F-4D97-AF65-F5344CB8AC3E}">
        <p14:creationId xmlns:p14="http://schemas.microsoft.com/office/powerpoint/2010/main" val="800525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encabezado 3"/>
          <p:cNvSpPr>
            <a:spLocks noGrp="1"/>
          </p:cNvSpPr>
          <p:nvPr>
            <p:ph type="hdr" sz="quarter"/>
          </p:nvPr>
        </p:nvSpPr>
        <p:spPr/>
        <p:txBody>
          <a:bodyPr/>
          <a:lstStyle/>
          <a:p>
            <a:endParaRPr lang="es-CO"/>
          </a:p>
        </p:txBody>
      </p:sp>
      <p:sp>
        <p:nvSpPr>
          <p:cNvPr id="5" name="Marcador de fecha 4"/>
          <p:cNvSpPr>
            <a:spLocks noGrp="1"/>
          </p:cNvSpPr>
          <p:nvPr>
            <p:ph type="dt" idx="1"/>
          </p:nvPr>
        </p:nvSpPr>
        <p:spPr/>
        <p:txBody>
          <a:bodyPr/>
          <a:lstStyle/>
          <a:p>
            <a:fld id="{E3D88366-6ABF-4952-BEB7-712EEAE10554}" type="datetime1">
              <a:rPr lang="es-CO" smtClean="0"/>
              <a:t>21/09/2023</a:t>
            </a:fld>
            <a:endParaRPr lang="es-CO"/>
          </a:p>
        </p:txBody>
      </p:sp>
      <p:sp>
        <p:nvSpPr>
          <p:cNvPr id="6" name="Marcador de número de diapositiva 5"/>
          <p:cNvSpPr>
            <a:spLocks noGrp="1"/>
          </p:cNvSpPr>
          <p:nvPr>
            <p:ph type="sldNum" sz="quarter" idx="5"/>
          </p:nvPr>
        </p:nvSpPr>
        <p:spPr/>
        <p:txBody>
          <a:bodyPr/>
          <a:lstStyle/>
          <a:p>
            <a:fld id="{4464D85E-8369-473D-BCDA-1BC6D3D6E7EC}" type="slidenum">
              <a:rPr lang="es-CO" smtClean="0"/>
              <a:t>21</a:t>
            </a:fld>
            <a:endParaRPr lang="es-CO"/>
          </a:p>
        </p:txBody>
      </p:sp>
    </p:spTree>
    <p:extLst>
      <p:ext uri="{BB962C8B-B14F-4D97-AF65-F5344CB8AC3E}">
        <p14:creationId xmlns:p14="http://schemas.microsoft.com/office/powerpoint/2010/main" val="1420486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encabezado 3"/>
          <p:cNvSpPr>
            <a:spLocks noGrp="1"/>
          </p:cNvSpPr>
          <p:nvPr>
            <p:ph type="hdr" sz="quarter"/>
          </p:nvPr>
        </p:nvSpPr>
        <p:spPr/>
        <p:txBody>
          <a:bodyPr/>
          <a:lstStyle/>
          <a:p>
            <a:endParaRPr lang="es-CO"/>
          </a:p>
        </p:txBody>
      </p:sp>
      <p:sp>
        <p:nvSpPr>
          <p:cNvPr id="5" name="Marcador de fecha 4"/>
          <p:cNvSpPr>
            <a:spLocks noGrp="1"/>
          </p:cNvSpPr>
          <p:nvPr>
            <p:ph type="dt" idx="1"/>
          </p:nvPr>
        </p:nvSpPr>
        <p:spPr/>
        <p:txBody>
          <a:bodyPr/>
          <a:lstStyle/>
          <a:p>
            <a:fld id="{E3D88366-6ABF-4952-BEB7-712EEAE10554}" type="datetime1">
              <a:rPr lang="es-CO" smtClean="0"/>
              <a:t>21/09/2023</a:t>
            </a:fld>
            <a:endParaRPr lang="es-CO"/>
          </a:p>
        </p:txBody>
      </p:sp>
      <p:sp>
        <p:nvSpPr>
          <p:cNvPr id="6" name="Marcador de número de diapositiva 5"/>
          <p:cNvSpPr>
            <a:spLocks noGrp="1"/>
          </p:cNvSpPr>
          <p:nvPr>
            <p:ph type="sldNum" sz="quarter" idx="5"/>
          </p:nvPr>
        </p:nvSpPr>
        <p:spPr/>
        <p:txBody>
          <a:bodyPr/>
          <a:lstStyle/>
          <a:p>
            <a:fld id="{4464D85E-8369-473D-BCDA-1BC6D3D6E7EC}" type="slidenum">
              <a:rPr lang="es-CO" smtClean="0"/>
              <a:t>22</a:t>
            </a:fld>
            <a:endParaRPr lang="es-CO"/>
          </a:p>
        </p:txBody>
      </p:sp>
    </p:spTree>
    <p:extLst>
      <p:ext uri="{BB962C8B-B14F-4D97-AF65-F5344CB8AC3E}">
        <p14:creationId xmlns:p14="http://schemas.microsoft.com/office/powerpoint/2010/main" val="3956323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97A57E-7C47-9BF8-1DF9-9157108D697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5FE786B9-448A-8456-8358-3404F72968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B3C0E4FF-F745-27A7-08DB-65C885B9E115}"/>
              </a:ext>
            </a:extLst>
          </p:cNvPr>
          <p:cNvSpPr>
            <a:spLocks noGrp="1"/>
          </p:cNvSpPr>
          <p:nvPr>
            <p:ph type="dt" sz="half" idx="10"/>
          </p:nvPr>
        </p:nvSpPr>
        <p:spPr/>
        <p:txBody>
          <a:bodyPr/>
          <a:lstStyle/>
          <a:p>
            <a:endParaRPr lang="es-CO"/>
          </a:p>
        </p:txBody>
      </p:sp>
      <p:sp>
        <p:nvSpPr>
          <p:cNvPr id="5" name="Marcador de pie de página 4">
            <a:extLst>
              <a:ext uri="{FF2B5EF4-FFF2-40B4-BE49-F238E27FC236}">
                <a16:creationId xmlns:a16="http://schemas.microsoft.com/office/drawing/2014/main" id="{0BFF6EC4-5DD7-CC3B-12C6-F4ED18A11E1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331FA4F-86F1-1EEA-E71D-4DC37323F0D6}"/>
              </a:ext>
            </a:extLst>
          </p:cNvPr>
          <p:cNvSpPr>
            <a:spLocks noGrp="1"/>
          </p:cNvSpPr>
          <p:nvPr>
            <p:ph type="sldNum" sz="quarter" idx="12"/>
          </p:nvPr>
        </p:nvSpPr>
        <p:spPr/>
        <p:txBody>
          <a:bodyPr/>
          <a:lstStyle/>
          <a:p>
            <a:fld id="{C9FBBB68-3A68-A546-AC1C-B42F528BC24E}" type="slidenum">
              <a:rPr lang="es-CO" smtClean="0"/>
              <a:t>‹Nº›</a:t>
            </a:fld>
            <a:endParaRPr lang="es-CO"/>
          </a:p>
        </p:txBody>
      </p:sp>
    </p:spTree>
    <p:extLst>
      <p:ext uri="{BB962C8B-B14F-4D97-AF65-F5344CB8AC3E}">
        <p14:creationId xmlns:p14="http://schemas.microsoft.com/office/powerpoint/2010/main" val="1603612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11B309-94C0-B7A2-DAB7-5021D7805F2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355D57B8-ADBD-11C0-44CC-FC1D4DA997F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504B0809-8425-E072-456E-A25BF7671D79}"/>
              </a:ext>
            </a:extLst>
          </p:cNvPr>
          <p:cNvSpPr>
            <a:spLocks noGrp="1"/>
          </p:cNvSpPr>
          <p:nvPr>
            <p:ph type="dt" sz="half" idx="10"/>
          </p:nvPr>
        </p:nvSpPr>
        <p:spPr/>
        <p:txBody>
          <a:bodyPr/>
          <a:lstStyle/>
          <a:p>
            <a:endParaRPr lang="es-CO"/>
          </a:p>
        </p:txBody>
      </p:sp>
      <p:sp>
        <p:nvSpPr>
          <p:cNvPr id="5" name="Marcador de pie de página 4">
            <a:extLst>
              <a:ext uri="{FF2B5EF4-FFF2-40B4-BE49-F238E27FC236}">
                <a16:creationId xmlns:a16="http://schemas.microsoft.com/office/drawing/2014/main" id="{68062F83-8946-E1FA-A0CC-D9A973F1D09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F597C36-0DF6-BDE9-3D40-5EEB2E494DEB}"/>
              </a:ext>
            </a:extLst>
          </p:cNvPr>
          <p:cNvSpPr>
            <a:spLocks noGrp="1"/>
          </p:cNvSpPr>
          <p:nvPr>
            <p:ph type="sldNum" sz="quarter" idx="12"/>
          </p:nvPr>
        </p:nvSpPr>
        <p:spPr/>
        <p:txBody>
          <a:bodyPr/>
          <a:lstStyle/>
          <a:p>
            <a:fld id="{C9FBBB68-3A68-A546-AC1C-B42F528BC24E}" type="slidenum">
              <a:rPr lang="es-CO" smtClean="0"/>
              <a:t>‹Nº›</a:t>
            </a:fld>
            <a:endParaRPr lang="es-CO"/>
          </a:p>
        </p:txBody>
      </p:sp>
    </p:spTree>
    <p:extLst>
      <p:ext uri="{BB962C8B-B14F-4D97-AF65-F5344CB8AC3E}">
        <p14:creationId xmlns:p14="http://schemas.microsoft.com/office/powerpoint/2010/main" val="80724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37AD788-4F61-E68A-681E-F655DC2E688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E90FC0B4-A400-4A7C-7394-F4C6C1D2321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1835D17-8C1F-6682-AD0D-C83600A5D5A7}"/>
              </a:ext>
            </a:extLst>
          </p:cNvPr>
          <p:cNvSpPr>
            <a:spLocks noGrp="1"/>
          </p:cNvSpPr>
          <p:nvPr>
            <p:ph type="dt" sz="half" idx="10"/>
          </p:nvPr>
        </p:nvSpPr>
        <p:spPr/>
        <p:txBody>
          <a:bodyPr/>
          <a:lstStyle/>
          <a:p>
            <a:endParaRPr lang="es-CO"/>
          </a:p>
        </p:txBody>
      </p:sp>
      <p:sp>
        <p:nvSpPr>
          <p:cNvPr id="5" name="Marcador de pie de página 4">
            <a:extLst>
              <a:ext uri="{FF2B5EF4-FFF2-40B4-BE49-F238E27FC236}">
                <a16:creationId xmlns:a16="http://schemas.microsoft.com/office/drawing/2014/main" id="{3522FC95-A8A8-524F-2AF1-2163ACCC9CC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12AEB97B-4A0D-9987-6A4C-E1DCD8E35257}"/>
              </a:ext>
            </a:extLst>
          </p:cNvPr>
          <p:cNvSpPr>
            <a:spLocks noGrp="1"/>
          </p:cNvSpPr>
          <p:nvPr>
            <p:ph type="sldNum" sz="quarter" idx="12"/>
          </p:nvPr>
        </p:nvSpPr>
        <p:spPr/>
        <p:txBody>
          <a:bodyPr/>
          <a:lstStyle/>
          <a:p>
            <a:fld id="{C9FBBB68-3A68-A546-AC1C-B42F528BC24E}" type="slidenum">
              <a:rPr lang="es-CO" smtClean="0"/>
              <a:t>‹Nº›</a:t>
            </a:fld>
            <a:endParaRPr lang="es-CO"/>
          </a:p>
        </p:txBody>
      </p:sp>
    </p:spTree>
    <p:extLst>
      <p:ext uri="{BB962C8B-B14F-4D97-AF65-F5344CB8AC3E}">
        <p14:creationId xmlns:p14="http://schemas.microsoft.com/office/powerpoint/2010/main" val="1435314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5CA94E67-91BB-6E4E-A257-51EE7BC4E723}"/>
              </a:ext>
            </a:extLst>
          </p:cNvPr>
          <p:cNvPicPr>
            <a:picLocks noChangeAspect="1"/>
          </p:cNvPicPr>
          <p:nvPr userDrawn="1"/>
        </p:nvPicPr>
        <p:blipFill>
          <a:blip r:embed="rId2"/>
          <a:stretch>
            <a:fillRect/>
          </a:stretch>
        </p:blipFill>
        <p:spPr>
          <a:xfrm>
            <a:off x="0" y="0"/>
            <a:ext cx="7005019" cy="6858000"/>
          </a:xfrm>
          <a:prstGeom prst="rect">
            <a:avLst/>
          </a:prstGeom>
        </p:spPr>
      </p:pic>
      <p:pic>
        <p:nvPicPr>
          <p:cNvPr id="11" name="Imagen 10">
            <a:extLst>
              <a:ext uri="{FF2B5EF4-FFF2-40B4-BE49-F238E27FC236}">
                <a16:creationId xmlns:a16="http://schemas.microsoft.com/office/drawing/2014/main" id="{9340760C-6078-424F-9593-C8C87736F98C}"/>
              </a:ext>
            </a:extLst>
          </p:cNvPr>
          <p:cNvPicPr>
            <a:picLocks noChangeAspect="1"/>
          </p:cNvPicPr>
          <p:nvPr userDrawn="1"/>
        </p:nvPicPr>
        <p:blipFill>
          <a:blip r:embed="rId3"/>
          <a:stretch>
            <a:fillRect/>
          </a:stretch>
        </p:blipFill>
        <p:spPr>
          <a:xfrm>
            <a:off x="7752920" y="2784270"/>
            <a:ext cx="3697400" cy="1289459"/>
          </a:xfrm>
          <a:prstGeom prst="rect">
            <a:avLst/>
          </a:prstGeom>
        </p:spPr>
      </p:pic>
    </p:spTree>
    <p:extLst>
      <p:ext uri="{BB962C8B-B14F-4D97-AF65-F5344CB8AC3E}">
        <p14:creationId xmlns:p14="http://schemas.microsoft.com/office/powerpoint/2010/main" val="1495131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5CA94E67-91BB-6E4E-A257-51EE7BC4E723}"/>
              </a:ext>
            </a:extLst>
          </p:cNvPr>
          <p:cNvPicPr>
            <a:picLocks noChangeAspect="1"/>
          </p:cNvPicPr>
          <p:nvPr userDrawn="1"/>
        </p:nvPicPr>
        <p:blipFill>
          <a:blip r:embed="rId2"/>
          <a:stretch>
            <a:fillRect/>
          </a:stretch>
        </p:blipFill>
        <p:spPr>
          <a:xfrm>
            <a:off x="7399170" y="0"/>
            <a:ext cx="7005019" cy="6858000"/>
          </a:xfrm>
          <a:prstGeom prst="rect">
            <a:avLst/>
          </a:prstGeom>
        </p:spPr>
      </p:pic>
      <p:sp>
        <p:nvSpPr>
          <p:cNvPr id="2" name="Rectángulo 1">
            <a:extLst>
              <a:ext uri="{FF2B5EF4-FFF2-40B4-BE49-F238E27FC236}">
                <a16:creationId xmlns:a16="http://schemas.microsoft.com/office/drawing/2014/main" id="{B583559E-1854-3643-B38C-F98ED9C89678}"/>
              </a:ext>
            </a:extLst>
          </p:cNvPr>
          <p:cNvSpPr/>
          <p:nvPr userDrawn="1"/>
        </p:nvSpPr>
        <p:spPr>
          <a:xfrm>
            <a:off x="0" y="0"/>
            <a:ext cx="7741920" cy="6858000"/>
          </a:xfrm>
          <a:prstGeom prst="rect">
            <a:avLst/>
          </a:prstGeom>
          <a:solidFill>
            <a:srgbClr val="77D9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Marcador de título 1">
            <a:extLst>
              <a:ext uri="{FF2B5EF4-FFF2-40B4-BE49-F238E27FC236}">
                <a16:creationId xmlns:a16="http://schemas.microsoft.com/office/drawing/2014/main" id="{8C6AC910-C9CE-C24C-B601-8EFBC39926CE}"/>
              </a:ext>
            </a:extLst>
          </p:cNvPr>
          <p:cNvSpPr>
            <a:spLocks noGrp="1"/>
          </p:cNvSpPr>
          <p:nvPr>
            <p:ph type="title"/>
          </p:nvPr>
        </p:nvSpPr>
        <p:spPr>
          <a:xfrm>
            <a:off x="1163320" y="2864485"/>
            <a:ext cx="6578600" cy="1325563"/>
          </a:xfrm>
          <a:prstGeom prst="rect">
            <a:avLst/>
          </a:prstGeom>
        </p:spPr>
        <p:txBody>
          <a:bodyPr vert="horz" lIns="91440" tIns="45720" rIns="91440" bIns="45720" rtlCol="0" anchor="ctr">
            <a:normAutofit/>
          </a:bodyPr>
          <a:lstStyle>
            <a:lvl1pPr>
              <a:defRPr b="1">
                <a:solidFill>
                  <a:schemeClr val="bg1"/>
                </a:solidFill>
              </a:defRPr>
            </a:lvl1pPr>
          </a:lstStyle>
          <a:p>
            <a:r>
              <a:rPr lang="es-ES"/>
              <a:t>Haga clic para modificar el estilo de título del patrón</a:t>
            </a:r>
            <a:endParaRPr lang="es-CO"/>
          </a:p>
        </p:txBody>
      </p:sp>
    </p:spTree>
    <p:extLst>
      <p:ext uri="{BB962C8B-B14F-4D97-AF65-F5344CB8AC3E}">
        <p14:creationId xmlns:p14="http://schemas.microsoft.com/office/powerpoint/2010/main" val="1015132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025B3E-40D3-844D-BB0D-7575B91F56A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pic>
        <p:nvPicPr>
          <p:cNvPr id="8" name="Imagen 7">
            <a:extLst>
              <a:ext uri="{FF2B5EF4-FFF2-40B4-BE49-F238E27FC236}">
                <a16:creationId xmlns:a16="http://schemas.microsoft.com/office/drawing/2014/main" id="{544E4821-C5AF-3C44-B2E2-9465E8A02880}"/>
              </a:ext>
            </a:extLst>
          </p:cNvPr>
          <p:cNvPicPr>
            <a:picLocks noChangeAspect="1"/>
          </p:cNvPicPr>
          <p:nvPr userDrawn="1"/>
        </p:nvPicPr>
        <p:blipFill>
          <a:blip r:embed="rId2"/>
          <a:stretch>
            <a:fillRect/>
          </a:stretch>
        </p:blipFill>
        <p:spPr>
          <a:xfrm>
            <a:off x="265430" y="255800"/>
            <a:ext cx="1724008" cy="600700"/>
          </a:xfrm>
          <a:prstGeom prst="rect">
            <a:avLst/>
          </a:prstGeom>
        </p:spPr>
      </p:pic>
      <p:pic>
        <p:nvPicPr>
          <p:cNvPr id="9" name="Imagen 8">
            <a:extLst>
              <a:ext uri="{FF2B5EF4-FFF2-40B4-BE49-F238E27FC236}">
                <a16:creationId xmlns:a16="http://schemas.microsoft.com/office/drawing/2014/main" id="{D36EC2BC-EB93-3142-BEF8-2FA642B45917}"/>
              </a:ext>
            </a:extLst>
          </p:cNvPr>
          <p:cNvPicPr>
            <a:picLocks noChangeAspect="1"/>
          </p:cNvPicPr>
          <p:nvPr userDrawn="1"/>
        </p:nvPicPr>
        <p:blipFill>
          <a:blip r:embed="rId3"/>
          <a:stretch>
            <a:fillRect/>
          </a:stretch>
        </p:blipFill>
        <p:spPr>
          <a:xfrm>
            <a:off x="9908300" y="196268"/>
            <a:ext cx="2018270" cy="703866"/>
          </a:xfrm>
          <a:prstGeom prst="rect">
            <a:avLst/>
          </a:prstGeom>
        </p:spPr>
      </p:pic>
      <p:sp>
        <p:nvSpPr>
          <p:cNvPr id="10" name="Rectángulo 9">
            <a:extLst>
              <a:ext uri="{FF2B5EF4-FFF2-40B4-BE49-F238E27FC236}">
                <a16:creationId xmlns:a16="http://schemas.microsoft.com/office/drawing/2014/main" id="{A0E5C308-E3CA-5948-AC16-99D596A31F8F}"/>
              </a:ext>
            </a:extLst>
          </p:cNvPr>
          <p:cNvSpPr/>
          <p:nvPr userDrawn="1"/>
        </p:nvSpPr>
        <p:spPr>
          <a:xfrm>
            <a:off x="0" y="6602200"/>
            <a:ext cx="12192000" cy="255800"/>
          </a:xfrm>
          <a:prstGeom prst="rect">
            <a:avLst/>
          </a:prstGeom>
          <a:solidFill>
            <a:srgbClr val="77D9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b="1">
                <a:latin typeface=""/>
              </a:rPr>
              <a:t>www.cra.gov.co</a:t>
            </a:r>
          </a:p>
        </p:txBody>
      </p:sp>
    </p:spTree>
    <p:extLst>
      <p:ext uri="{BB962C8B-B14F-4D97-AF65-F5344CB8AC3E}">
        <p14:creationId xmlns:p14="http://schemas.microsoft.com/office/powerpoint/2010/main" val="850710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C59938-77C8-BF4A-A631-FC485C8BD28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D53755E8-3050-C64F-BC43-4228AC9D45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BF38B5D-F225-1C43-8BE1-6DD6CB29B633}"/>
              </a:ext>
            </a:extLst>
          </p:cNvPr>
          <p:cNvSpPr>
            <a:spLocks noGrp="1"/>
          </p:cNvSpPr>
          <p:nvPr>
            <p:ph type="dt" sz="half" idx="10"/>
          </p:nvPr>
        </p:nvSpPr>
        <p:spPr/>
        <p:txBody>
          <a:bodyPr/>
          <a:lstStyle/>
          <a:p>
            <a:endParaRPr lang="es-CO"/>
          </a:p>
        </p:txBody>
      </p:sp>
      <p:sp>
        <p:nvSpPr>
          <p:cNvPr id="5" name="Marcador de pie de página 4">
            <a:extLst>
              <a:ext uri="{FF2B5EF4-FFF2-40B4-BE49-F238E27FC236}">
                <a16:creationId xmlns:a16="http://schemas.microsoft.com/office/drawing/2014/main" id="{0065E68E-1445-534E-9527-A3BB762B8F9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C79B984-A325-B84A-B0FF-056EC7C36F2C}"/>
              </a:ext>
            </a:extLst>
          </p:cNvPr>
          <p:cNvSpPr>
            <a:spLocks noGrp="1"/>
          </p:cNvSpPr>
          <p:nvPr>
            <p:ph type="sldNum" sz="quarter" idx="12"/>
          </p:nvPr>
        </p:nvSpPr>
        <p:spPr/>
        <p:txBody>
          <a:bodyPr/>
          <a:lstStyle/>
          <a:p>
            <a:fld id="{D30DD15B-6E7D-DE4F-9D97-6483C1DC8E22}" type="slidenum">
              <a:rPr lang="es-CO" smtClean="0"/>
              <a:t>‹Nº›</a:t>
            </a:fld>
            <a:endParaRPr lang="es-CO"/>
          </a:p>
        </p:txBody>
      </p:sp>
      <p:pic>
        <p:nvPicPr>
          <p:cNvPr id="7" name="Imagen 6">
            <a:extLst>
              <a:ext uri="{FF2B5EF4-FFF2-40B4-BE49-F238E27FC236}">
                <a16:creationId xmlns:a16="http://schemas.microsoft.com/office/drawing/2014/main" id="{0B50D282-FDFB-814B-8C6E-05D09EB8FFA1}"/>
              </a:ext>
            </a:extLst>
          </p:cNvPr>
          <p:cNvPicPr>
            <a:picLocks noChangeAspect="1"/>
          </p:cNvPicPr>
          <p:nvPr userDrawn="1"/>
        </p:nvPicPr>
        <p:blipFill>
          <a:blip r:embed="rId2"/>
          <a:stretch>
            <a:fillRect/>
          </a:stretch>
        </p:blipFill>
        <p:spPr>
          <a:xfrm>
            <a:off x="265430" y="255800"/>
            <a:ext cx="1724008" cy="600700"/>
          </a:xfrm>
          <a:prstGeom prst="rect">
            <a:avLst/>
          </a:prstGeom>
        </p:spPr>
      </p:pic>
      <p:pic>
        <p:nvPicPr>
          <p:cNvPr id="8" name="Imagen 7">
            <a:extLst>
              <a:ext uri="{FF2B5EF4-FFF2-40B4-BE49-F238E27FC236}">
                <a16:creationId xmlns:a16="http://schemas.microsoft.com/office/drawing/2014/main" id="{2F3BCEBC-7E43-C54D-B3FB-890874A7F637}"/>
              </a:ext>
            </a:extLst>
          </p:cNvPr>
          <p:cNvPicPr>
            <a:picLocks noChangeAspect="1"/>
          </p:cNvPicPr>
          <p:nvPr userDrawn="1"/>
        </p:nvPicPr>
        <p:blipFill>
          <a:blip r:embed="rId3"/>
          <a:stretch>
            <a:fillRect/>
          </a:stretch>
        </p:blipFill>
        <p:spPr>
          <a:xfrm>
            <a:off x="9908300" y="196268"/>
            <a:ext cx="2018270" cy="703866"/>
          </a:xfrm>
          <a:prstGeom prst="rect">
            <a:avLst/>
          </a:prstGeom>
        </p:spPr>
      </p:pic>
      <p:sp>
        <p:nvSpPr>
          <p:cNvPr id="9" name="Rectángulo 8">
            <a:extLst>
              <a:ext uri="{FF2B5EF4-FFF2-40B4-BE49-F238E27FC236}">
                <a16:creationId xmlns:a16="http://schemas.microsoft.com/office/drawing/2014/main" id="{3F29CD3F-5B01-3A49-9AAE-599F2BE6FF23}"/>
              </a:ext>
            </a:extLst>
          </p:cNvPr>
          <p:cNvSpPr/>
          <p:nvPr userDrawn="1"/>
        </p:nvSpPr>
        <p:spPr>
          <a:xfrm>
            <a:off x="0" y="6602200"/>
            <a:ext cx="12192000" cy="255800"/>
          </a:xfrm>
          <a:prstGeom prst="rect">
            <a:avLst/>
          </a:prstGeom>
          <a:solidFill>
            <a:srgbClr val="77D9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b="1">
                <a:latin typeface=""/>
              </a:rPr>
              <a:t>www.cra.gov.co</a:t>
            </a:r>
          </a:p>
        </p:txBody>
      </p:sp>
    </p:spTree>
    <p:extLst>
      <p:ext uri="{BB962C8B-B14F-4D97-AF65-F5344CB8AC3E}">
        <p14:creationId xmlns:p14="http://schemas.microsoft.com/office/powerpoint/2010/main" val="505114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043B96-F35E-F24F-B16E-79FD87011A7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CB0C80D-63C6-7543-83D5-7C16812CC68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5FE97B93-3F69-CF48-BF03-2C6C4EFD3C4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68BDEB4-4424-5C48-AC65-A7C9A3D047BE}"/>
              </a:ext>
            </a:extLst>
          </p:cNvPr>
          <p:cNvSpPr>
            <a:spLocks noGrp="1"/>
          </p:cNvSpPr>
          <p:nvPr>
            <p:ph type="dt" sz="half" idx="10"/>
          </p:nvPr>
        </p:nvSpPr>
        <p:spPr/>
        <p:txBody>
          <a:bodyPr/>
          <a:lstStyle/>
          <a:p>
            <a:endParaRPr lang="es-CO"/>
          </a:p>
        </p:txBody>
      </p:sp>
      <p:sp>
        <p:nvSpPr>
          <p:cNvPr id="6" name="Marcador de pie de página 5">
            <a:extLst>
              <a:ext uri="{FF2B5EF4-FFF2-40B4-BE49-F238E27FC236}">
                <a16:creationId xmlns:a16="http://schemas.microsoft.com/office/drawing/2014/main" id="{41B00094-E49E-184F-B73E-7873123451A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46F0AC37-C4AE-CB4D-B9E5-F9CE68913F65}"/>
              </a:ext>
            </a:extLst>
          </p:cNvPr>
          <p:cNvSpPr>
            <a:spLocks noGrp="1"/>
          </p:cNvSpPr>
          <p:nvPr>
            <p:ph type="sldNum" sz="quarter" idx="12"/>
          </p:nvPr>
        </p:nvSpPr>
        <p:spPr/>
        <p:txBody>
          <a:bodyPr/>
          <a:lstStyle/>
          <a:p>
            <a:fld id="{D30DD15B-6E7D-DE4F-9D97-6483C1DC8E22}" type="slidenum">
              <a:rPr lang="es-CO" smtClean="0"/>
              <a:t>‹Nº›</a:t>
            </a:fld>
            <a:endParaRPr lang="es-CO"/>
          </a:p>
        </p:txBody>
      </p:sp>
      <p:pic>
        <p:nvPicPr>
          <p:cNvPr id="8" name="Imagen 7">
            <a:extLst>
              <a:ext uri="{FF2B5EF4-FFF2-40B4-BE49-F238E27FC236}">
                <a16:creationId xmlns:a16="http://schemas.microsoft.com/office/drawing/2014/main" id="{5DD6E903-83DD-2E4B-A3BB-C54023544559}"/>
              </a:ext>
            </a:extLst>
          </p:cNvPr>
          <p:cNvPicPr>
            <a:picLocks noChangeAspect="1"/>
          </p:cNvPicPr>
          <p:nvPr userDrawn="1"/>
        </p:nvPicPr>
        <p:blipFill>
          <a:blip r:embed="rId2"/>
          <a:stretch>
            <a:fillRect/>
          </a:stretch>
        </p:blipFill>
        <p:spPr>
          <a:xfrm>
            <a:off x="265430" y="255800"/>
            <a:ext cx="1724008" cy="600700"/>
          </a:xfrm>
          <a:prstGeom prst="rect">
            <a:avLst/>
          </a:prstGeom>
        </p:spPr>
      </p:pic>
      <p:pic>
        <p:nvPicPr>
          <p:cNvPr id="9" name="Imagen 8">
            <a:extLst>
              <a:ext uri="{FF2B5EF4-FFF2-40B4-BE49-F238E27FC236}">
                <a16:creationId xmlns:a16="http://schemas.microsoft.com/office/drawing/2014/main" id="{4B3E722C-14A8-0C40-8EBC-E823C475B8EE}"/>
              </a:ext>
            </a:extLst>
          </p:cNvPr>
          <p:cNvPicPr>
            <a:picLocks noChangeAspect="1"/>
          </p:cNvPicPr>
          <p:nvPr userDrawn="1"/>
        </p:nvPicPr>
        <p:blipFill>
          <a:blip r:embed="rId3"/>
          <a:stretch>
            <a:fillRect/>
          </a:stretch>
        </p:blipFill>
        <p:spPr>
          <a:xfrm>
            <a:off x="9908300" y="196268"/>
            <a:ext cx="2018270" cy="703866"/>
          </a:xfrm>
          <a:prstGeom prst="rect">
            <a:avLst/>
          </a:prstGeom>
        </p:spPr>
      </p:pic>
      <p:sp>
        <p:nvSpPr>
          <p:cNvPr id="10" name="Rectángulo 9">
            <a:extLst>
              <a:ext uri="{FF2B5EF4-FFF2-40B4-BE49-F238E27FC236}">
                <a16:creationId xmlns:a16="http://schemas.microsoft.com/office/drawing/2014/main" id="{E67DA6A9-7A53-0A48-BC66-5107A37B8095}"/>
              </a:ext>
            </a:extLst>
          </p:cNvPr>
          <p:cNvSpPr/>
          <p:nvPr userDrawn="1"/>
        </p:nvSpPr>
        <p:spPr>
          <a:xfrm>
            <a:off x="0" y="6602200"/>
            <a:ext cx="12192000" cy="255800"/>
          </a:xfrm>
          <a:prstGeom prst="rect">
            <a:avLst/>
          </a:prstGeom>
          <a:solidFill>
            <a:srgbClr val="77D9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b="1">
                <a:latin typeface=""/>
              </a:rPr>
              <a:t>www.cra.gov.co</a:t>
            </a:r>
          </a:p>
        </p:txBody>
      </p:sp>
    </p:spTree>
    <p:extLst>
      <p:ext uri="{BB962C8B-B14F-4D97-AF65-F5344CB8AC3E}">
        <p14:creationId xmlns:p14="http://schemas.microsoft.com/office/powerpoint/2010/main" val="3011772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A9CDD2-2B9A-344E-B4F1-374DF604988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0D195F3-129F-1B44-A01E-C809BF657D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74A6494-9CFD-B447-913E-DEFB96E3209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D749E855-226F-8B42-AB0B-F4C2096E50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EFBBB32-6C9F-F642-8388-28B06AE4D3F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645644B7-A640-E54F-9446-A815F8482CD7}"/>
              </a:ext>
            </a:extLst>
          </p:cNvPr>
          <p:cNvSpPr>
            <a:spLocks noGrp="1"/>
          </p:cNvSpPr>
          <p:nvPr>
            <p:ph type="dt" sz="half" idx="10"/>
          </p:nvPr>
        </p:nvSpPr>
        <p:spPr/>
        <p:txBody>
          <a:bodyPr/>
          <a:lstStyle/>
          <a:p>
            <a:endParaRPr lang="es-CO"/>
          </a:p>
        </p:txBody>
      </p:sp>
      <p:sp>
        <p:nvSpPr>
          <p:cNvPr id="8" name="Marcador de pie de página 7">
            <a:extLst>
              <a:ext uri="{FF2B5EF4-FFF2-40B4-BE49-F238E27FC236}">
                <a16:creationId xmlns:a16="http://schemas.microsoft.com/office/drawing/2014/main" id="{E893C33F-C045-7A4D-BB59-C367B2D93B7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9312F2BB-6ED7-B94C-B802-AFD3D27D5B74}"/>
              </a:ext>
            </a:extLst>
          </p:cNvPr>
          <p:cNvSpPr>
            <a:spLocks noGrp="1"/>
          </p:cNvSpPr>
          <p:nvPr>
            <p:ph type="sldNum" sz="quarter" idx="12"/>
          </p:nvPr>
        </p:nvSpPr>
        <p:spPr/>
        <p:txBody>
          <a:bodyPr/>
          <a:lstStyle/>
          <a:p>
            <a:fld id="{D30DD15B-6E7D-DE4F-9D97-6483C1DC8E22}" type="slidenum">
              <a:rPr lang="es-CO" smtClean="0"/>
              <a:t>‹Nº›</a:t>
            </a:fld>
            <a:endParaRPr lang="es-CO"/>
          </a:p>
        </p:txBody>
      </p:sp>
      <p:pic>
        <p:nvPicPr>
          <p:cNvPr id="10" name="Imagen 9">
            <a:extLst>
              <a:ext uri="{FF2B5EF4-FFF2-40B4-BE49-F238E27FC236}">
                <a16:creationId xmlns:a16="http://schemas.microsoft.com/office/drawing/2014/main" id="{1A1BE062-4EBB-CE47-BB0D-657800CBBA59}"/>
              </a:ext>
            </a:extLst>
          </p:cNvPr>
          <p:cNvPicPr>
            <a:picLocks noChangeAspect="1"/>
          </p:cNvPicPr>
          <p:nvPr userDrawn="1"/>
        </p:nvPicPr>
        <p:blipFill>
          <a:blip r:embed="rId2"/>
          <a:stretch>
            <a:fillRect/>
          </a:stretch>
        </p:blipFill>
        <p:spPr>
          <a:xfrm>
            <a:off x="265430" y="255800"/>
            <a:ext cx="1724008" cy="600700"/>
          </a:xfrm>
          <a:prstGeom prst="rect">
            <a:avLst/>
          </a:prstGeom>
        </p:spPr>
      </p:pic>
      <p:pic>
        <p:nvPicPr>
          <p:cNvPr id="11" name="Imagen 10">
            <a:extLst>
              <a:ext uri="{FF2B5EF4-FFF2-40B4-BE49-F238E27FC236}">
                <a16:creationId xmlns:a16="http://schemas.microsoft.com/office/drawing/2014/main" id="{05D6BD9A-1634-B042-85A3-8211430C8DC8}"/>
              </a:ext>
            </a:extLst>
          </p:cNvPr>
          <p:cNvPicPr>
            <a:picLocks noChangeAspect="1"/>
          </p:cNvPicPr>
          <p:nvPr userDrawn="1"/>
        </p:nvPicPr>
        <p:blipFill>
          <a:blip r:embed="rId3"/>
          <a:stretch>
            <a:fillRect/>
          </a:stretch>
        </p:blipFill>
        <p:spPr>
          <a:xfrm>
            <a:off x="9908300" y="196268"/>
            <a:ext cx="2018270" cy="703866"/>
          </a:xfrm>
          <a:prstGeom prst="rect">
            <a:avLst/>
          </a:prstGeom>
        </p:spPr>
      </p:pic>
      <p:sp>
        <p:nvSpPr>
          <p:cNvPr id="12" name="Rectángulo 11">
            <a:extLst>
              <a:ext uri="{FF2B5EF4-FFF2-40B4-BE49-F238E27FC236}">
                <a16:creationId xmlns:a16="http://schemas.microsoft.com/office/drawing/2014/main" id="{31DEE28D-47DF-B045-9B61-8D2C72D8A2D8}"/>
              </a:ext>
            </a:extLst>
          </p:cNvPr>
          <p:cNvSpPr/>
          <p:nvPr userDrawn="1"/>
        </p:nvSpPr>
        <p:spPr>
          <a:xfrm>
            <a:off x="0" y="6602200"/>
            <a:ext cx="12192000" cy="255800"/>
          </a:xfrm>
          <a:prstGeom prst="rect">
            <a:avLst/>
          </a:prstGeom>
          <a:solidFill>
            <a:srgbClr val="77D9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b="1">
                <a:latin typeface=""/>
              </a:rPr>
              <a:t>www.cra.gov.co</a:t>
            </a:r>
          </a:p>
        </p:txBody>
      </p:sp>
    </p:spTree>
    <p:extLst>
      <p:ext uri="{BB962C8B-B14F-4D97-AF65-F5344CB8AC3E}">
        <p14:creationId xmlns:p14="http://schemas.microsoft.com/office/powerpoint/2010/main" val="2557729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52626F-3D05-5145-9A1E-BF481637D7B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C8D18258-EF86-4840-9238-633DA4B1CC3C}"/>
              </a:ext>
            </a:extLst>
          </p:cNvPr>
          <p:cNvSpPr>
            <a:spLocks noGrp="1"/>
          </p:cNvSpPr>
          <p:nvPr>
            <p:ph type="dt" sz="half" idx="10"/>
          </p:nvPr>
        </p:nvSpPr>
        <p:spPr/>
        <p:txBody>
          <a:bodyPr/>
          <a:lstStyle/>
          <a:p>
            <a:endParaRPr lang="es-CO"/>
          </a:p>
        </p:txBody>
      </p:sp>
      <p:sp>
        <p:nvSpPr>
          <p:cNvPr id="4" name="Marcador de pie de página 3">
            <a:extLst>
              <a:ext uri="{FF2B5EF4-FFF2-40B4-BE49-F238E27FC236}">
                <a16:creationId xmlns:a16="http://schemas.microsoft.com/office/drawing/2014/main" id="{E4D78938-34F2-1C40-9D59-E08CE27BA00F}"/>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9EF69310-25B3-D445-813A-7E608741D250}"/>
              </a:ext>
            </a:extLst>
          </p:cNvPr>
          <p:cNvSpPr>
            <a:spLocks noGrp="1"/>
          </p:cNvSpPr>
          <p:nvPr>
            <p:ph type="sldNum" sz="quarter" idx="12"/>
          </p:nvPr>
        </p:nvSpPr>
        <p:spPr/>
        <p:txBody>
          <a:bodyPr/>
          <a:lstStyle/>
          <a:p>
            <a:fld id="{D30DD15B-6E7D-DE4F-9D97-6483C1DC8E22}" type="slidenum">
              <a:rPr lang="es-CO" smtClean="0"/>
              <a:t>‹Nº›</a:t>
            </a:fld>
            <a:endParaRPr lang="es-CO"/>
          </a:p>
        </p:txBody>
      </p:sp>
      <p:pic>
        <p:nvPicPr>
          <p:cNvPr id="6" name="Imagen 5">
            <a:extLst>
              <a:ext uri="{FF2B5EF4-FFF2-40B4-BE49-F238E27FC236}">
                <a16:creationId xmlns:a16="http://schemas.microsoft.com/office/drawing/2014/main" id="{5F460C64-BCFA-B141-9319-5CE4FE4CF085}"/>
              </a:ext>
            </a:extLst>
          </p:cNvPr>
          <p:cNvPicPr>
            <a:picLocks noChangeAspect="1"/>
          </p:cNvPicPr>
          <p:nvPr userDrawn="1"/>
        </p:nvPicPr>
        <p:blipFill>
          <a:blip r:embed="rId2"/>
          <a:stretch>
            <a:fillRect/>
          </a:stretch>
        </p:blipFill>
        <p:spPr>
          <a:xfrm>
            <a:off x="265430" y="255800"/>
            <a:ext cx="1724008" cy="600700"/>
          </a:xfrm>
          <a:prstGeom prst="rect">
            <a:avLst/>
          </a:prstGeom>
        </p:spPr>
      </p:pic>
      <p:pic>
        <p:nvPicPr>
          <p:cNvPr id="7" name="Imagen 6">
            <a:extLst>
              <a:ext uri="{FF2B5EF4-FFF2-40B4-BE49-F238E27FC236}">
                <a16:creationId xmlns:a16="http://schemas.microsoft.com/office/drawing/2014/main" id="{B12FCA60-77C8-3E4B-BAF4-10BBBF402139}"/>
              </a:ext>
            </a:extLst>
          </p:cNvPr>
          <p:cNvPicPr>
            <a:picLocks noChangeAspect="1"/>
          </p:cNvPicPr>
          <p:nvPr userDrawn="1"/>
        </p:nvPicPr>
        <p:blipFill>
          <a:blip r:embed="rId3"/>
          <a:stretch>
            <a:fillRect/>
          </a:stretch>
        </p:blipFill>
        <p:spPr>
          <a:xfrm>
            <a:off x="9908300" y="196268"/>
            <a:ext cx="2018270" cy="703866"/>
          </a:xfrm>
          <a:prstGeom prst="rect">
            <a:avLst/>
          </a:prstGeom>
        </p:spPr>
      </p:pic>
      <p:sp>
        <p:nvSpPr>
          <p:cNvPr id="8" name="Rectángulo 7">
            <a:extLst>
              <a:ext uri="{FF2B5EF4-FFF2-40B4-BE49-F238E27FC236}">
                <a16:creationId xmlns:a16="http://schemas.microsoft.com/office/drawing/2014/main" id="{C8ABAB4C-7EA2-4F45-8662-C187C3FA3F8A}"/>
              </a:ext>
            </a:extLst>
          </p:cNvPr>
          <p:cNvSpPr/>
          <p:nvPr userDrawn="1"/>
        </p:nvSpPr>
        <p:spPr>
          <a:xfrm>
            <a:off x="0" y="6602200"/>
            <a:ext cx="12192000" cy="255800"/>
          </a:xfrm>
          <a:prstGeom prst="rect">
            <a:avLst/>
          </a:prstGeom>
          <a:solidFill>
            <a:srgbClr val="77D9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b="1">
                <a:latin typeface=""/>
              </a:rPr>
              <a:t>www.cra.gov.co</a:t>
            </a:r>
          </a:p>
        </p:txBody>
      </p:sp>
    </p:spTree>
    <p:extLst>
      <p:ext uri="{BB962C8B-B14F-4D97-AF65-F5344CB8AC3E}">
        <p14:creationId xmlns:p14="http://schemas.microsoft.com/office/powerpoint/2010/main" val="30752515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AB414B3-CE5B-A146-BD02-B98276DA0461}"/>
              </a:ext>
            </a:extLst>
          </p:cNvPr>
          <p:cNvSpPr>
            <a:spLocks noGrp="1"/>
          </p:cNvSpPr>
          <p:nvPr>
            <p:ph type="dt" sz="half" idx="10"/>
          </p:nvPr>
        </p:nvSpPr>
        <p:spPr/>
        <p:txBody>
          <a:bodyPr/>
          <a:lstStyle/>
          <a:p>
            <a:endParaRPr lang="es-CO"/>
          </a:p>
        </p:txBody>
      </p:sp>
      <p:sp>
        <p:nvSpPr>
          <p:cNvPr id="3" name="Marcador de pie de página 2">
            <a:extLst>
              <a:ext uri="{FF2B5EF4-FFF2-40B4-BE49-F238E27FC236}">
                <a16:creationId xmlns:a16="http://schemas.microsoft.com/office/drawing/2014/main" id="{6A22F995-E8D8-BB4C-86CD-01712C53068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47485A72-C8BB-804F-B2D2-5CBA31CA9098}"/>
              </a:ext>
            </a:extLst>
          </p:cNvPr>
          <p:cNvSpPr>
            <a:spLocks noGrp="1"/>
          </p:cNvSpPr>
          <p:nvPr>
            <p:ph type="sldNum" sz="quarter" idx="12"/>
          </p:nvPr>
        </p:nvSpPr>
        <p:spPr/>
        <p:txBody>
          <a:bodyPr/>
          <a:lstStyle/>
          <a:p>
            <a:fld id="{D30DD15B-6E7D-DE4F-9D97-6483C1DC8E22}" type="slidenum">
              <a:rPr lang="es-CO" smtClean="0"/>
              <a:t>‹Nº›</a:t>
            </a:fld>
            <a:endParaRPr lang="es-CO"/>
          </a:p>
        </p:txBody>
      </p:sp>
      <p:pic>
        <p:nvPicPr>
          <p:cNvPr id="8" name="Imagen 7">
            <a:extLst>
              <a:ext uri="{FF2B5EF4-FFF2-40B4-BE49-F238E27FC236}">
                <a16:creationId xmlns:a16="http://schemas.microsoft.com/office/drawing/2014/main" id="{9ACF7B4C-4CF7-1743-BE2C-29B1EA2935A3}"/>
              </a:ext>
            </a:extLst>
          </p:cNvPr>
          <p:cNvPicPr>
            <a:picLocks noChangeAspect="1"/>
          </p:cNvPicPr>
          <p:nvPr userDrawn="1"/>
        </p:nvPicPr>
        <p:blipFill>
          <a:blip r:embed="rId2"/>
          <a:stretch>
            <a:fillRect/>
          </a:stretch>
        </p:blipFill>
        <p:spPr>
          <a:xfrm>
            <a:off x="0" y="1823"/>
            <a:ext cx="12192000" cy="6854354"/>
          </a:xfrm>
          <a:prstGeom prst="rect">
            <a:avLst/>
          </a:prstGeom>
        </p:spPr>
      </p:pic>
    </p:spTree>
    <p:extLst>
      <p:ext uri="{BB962C8B-B14F-4D97-AF65-F5344CB8AC3E}">
        <p14:creationId xmlns:p14="http://schemas.microsoft.com/office/powerpoint/2010/main" val="282044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6F0047-84DC-81F4-A1AE-DB62F5F0EAF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B5F566A7-8530-E745-CEE6-3019FC4B1D6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349132F-62F7-F510-C34F-13CB7CB39B84}"/>
              </a:ext>
            </a:extLst>
          </p:cNvPr>
          <p:cNvSpPr>
            <a:spLocks noGrp="1"/>
          </p:cNvSpPr>
          <p:nvPr>
            <p:ph type="dt" sz="half" idx="10"/>
          </p:nvPr>
        </p:nvSpPr>
        <p:spPr/>
        <p:txBody>
          <a:bodyPr/>
          <a:lstStyle/>
          <a:p>
            <a:endParaRPr lang="es-CO"/>
          </a:p>
        </p:txBody>
      </p:sp>
      <p:sp>
        <p:nvSpPr>
          <p:cNvPr id="5" name="Marcador de pie de página 4">
            <a:extLst>
              <a:ext uri="{FF2B5EF4-FFF2-40B4-BE49-F238E27FC236}">
                <a16:creationId xmlns:a16="http://schemas.microsoft.com/office/drawing/2014/main" id="{507D618C-E03F-3D37-4E18-B43BADF8859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7679BAE-A882-34F4-B5BF-93831F8AFD69}"/>
              </a:ext>
            </a:extLst>
          </p:cNvPr>
          <p:cNvSpPr>
            <a:spLocks noGrp="1"/>
          </p:cNvSpPr>
          <p:nvPr>
            <p:ph type="sldNum" sz="quarter" idx="12"/>
          </p:nvPr>
        </p:nvSpPr>
        <p:spPr/>
        <p:txBody>
          <a:bodyPr/>
          <a:lstStyle/>
          <a:p>
            <a:fld id="{C9FBBB68-3A68-A546-AC1C-B42F528BC24E}" type="slidenum">
              <a:rPr lang="es-CO" smtClean="0"/>
              <a:t>‹Nº›</a:t>
            </a:fld>
            <a:endParaRPr lang="es-CO"/>
          </a:p>
        </p:txBody>
      </p:sp>
    </p:spTree>
    <p:extLst>
      <p:ext uri="{BB962C8B-B14F-4D97-AF65-F5344CB8AC3E}">
        <p14:creationId xmlns:p14="http://schemas.microsoft.com/office/powerpoint/2010/main" val="20362496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EAB756-42F9-7C4F-A96B-B3B0CCEE2DB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14B8A9F-0D46-4748-8287-48FEC68122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9200C1A9-EC14-C84C-B071-2F10658561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64EE7F5-B0E9-F447-9013-094DE61E6786}"/>
              </a:ext>
            </a:extLst>
          </p:cNvPr>
          <p:cNvSpPr>
            <a:spLocks noGrp="1"/>
          </p:cNvSpPr>
          <p:nvPr>
            <p:ph type="dt" sz="half" idx="10"/>
          </p:nvPr>
        </p:nvSpPr>
        <p:spPr/>
        <p:txBody>
          <a:bodyPr/>
          <a:lstStyle/>
          <a:p>
            <a:endParaRPr lang="es-CO"/>
          </a:p>
        </p:txBody>
      </p:sp>
      <p:sp>
        <p:nvSpPr>
          <p:cNvPr id="6" name="Marcador de pie de página 5">
            <a:extLst>
              <a:ext uri="{FF2B5EF4-FFF2-40B4-BE49-F238E27FC236}">
                <a16:creationId xmlns:a16="http://schemas.microsoft.com/office/drawing/2014/main" id="{006E7E7E-9BAA-DF4D-BF02-A9E3AED8E9F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7553DC3-8447-1F40-87E3-009754377878}"/>
              </a:ext>
            </a:extLst>
          </p:cNvPr>
          <p:cNvSpPr>
            <a:spLocks noGrp="1"/>
          </p:cNvSpPr>
          <p:nvPr>
            <p:ph type="sldNum" sz="quarter" idx="12"/>
          </p:nvPr>
        </p:nvSpPr>
        <p:spPr/>
        <p:txBody>
          <a:bodyPr/>
          <a:lstStyle/>
          <a:p>
            <a:fld id="{D30DD15B-6E7D-DE4F-9D97-6483C1DC8E22}" type="slidenum">
              <a:rPr lang="es-CO" smtClean="0"/>
              <a:t>‹Nº›</a:t>
            </a:fld>
            <a:endParaRPr lang="es-CO"/>
          </a:p>
        </p:txBody>
      </p:sp>
    </p:spTree>
    <p:extLst>
      <p:ext uri="{BB962C8B-B14F-4D97-AF65-F5344CB8AC3E}">
        <p14:creationId xmlns:p14="http://schemas.microsoft.com/office/powerpoint/2010/main" val="37871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5C662F-590C-854A-94EB-1A34598844D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2376F3BC-9429-A042-BB2B-8FDBF12F67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5C3ED91A-DAEF-B347-9976-E752D60319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BA2E152-CE0F-734C-929C-24808767FE76}"/>
              </a:ext>
            </a:extLst>
          </p:cNvPr>
          <p:cNvSpPr>
            <a:spLocks noGrp="1"/>
          </p:cNvSpPr>
          <p:nvPr>
            <p:ph type="dt" sz="half" idx="10"/>
          </p:nvPr>
        </p:nvSpPr>
        <p:spPr/>
        <p:txBody>
          <a:bodyPr/>
          <a:lstStyle/>
          <a:p>
            <a:endParaRPr lang="es-CO"/>
          </a:p>
        </p:txBody>
      </p:sp>
      <p:sp>
        <p:nvSpPr>
          <p:cNvPr id="6" name="Marcador de pie de página 5">
            <a:extLst>
              <a:ext uri="{FF2B5EF4-FFF2-40B4-BE49-F238E27FC236}">
                <a16:creationId xmlns:a16="http://schemas.microsoft.com/office/drawing/2014/main" id="{59A87292-B527-B64D-94F8-C5C6C2F3FCE2}"/>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45ABF59-DDDC-E64E-AE23-B3A893D6D5B3}"/>
              </a:ext>
            </a:extLst>
          </p:cNvPr>
          <p:cNvSpPr>
            <a:spLocks noGrp="1"/>
          </p:cNvSpPr>
          <p:nvPr>
            <p:ph type="sldNum" sz="quarter" idx="12"/>
          </p:nvPr>
        </p:nvSpPr>
        <p:spPr/>
        <p:txBody>
          <a:bodyPr/>
          <a:lstStyle/>
          <a:p>
            <a:fld id="{D30DD15B-6E7D-DE4F-9D97-6483C1DC8E22}" type="slidenum">
              <a:rPr lang="es-CO" smtClean="0"/>
              <a:t>‹Nº›</a:t>
            </a:fld>
            <a:endParaRPr lang="es-CO"/>
          </a:p>
        </p:txBody>
      </p:sp>
    </p:spTree>
    <p:extLst>
      <p:ext uri="{BB962C8B-B14F-4D97-AF65-F5344CB8AC3E}">
        <p14:creationId xmlns:p14="http://schemas.microsoft.com/office/powerpoint/2010/main" val="3404992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9F7DAD-569D-3D43-93B4-CEBC5F1C275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976B6434-FF92-1447-9C18-0FA9369FEDF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6BD1817-325C-0847-8EC3-C83350CAB911}"/>
              </a:ext>
            </a:extLst>
          </p:cNvPr>
          <p:cNvSpPr>
            <a:spLocks noGrp="1"/>
          </p:cNvSpPr>
          <p:nvPr>
            <p:ph type="dt" sz="half" idx="10"/>
          </p:nvPr>
        </p:nvSpPr>
        <p:spPr/>
        <p:txBody>
          <a:bodyPr/>
          <a:lstStyle/>
          <a:p>
            <a:endParaRPr lang="es-CO"/>
          </a:p>
        </p:txBody>
      </p:sp>
      <p:sp>
        <p:nvSpPr>
          <p:cNvPr id="5" name="Marcador de pie de página 4">
            <a:extLst>
              <a:ext uri="{FF2B5EF4-FFF2-40B4-BE49-F238E27FC236}">
                <a16:creationId xmlns:a16="http://schemas.microsoft.com/office/drawing/2014/main" id="{543C434B-5131-D14A-A5E8-4ED5563CA2D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98502B3-0B73-1249-AA5A-5FA6D13A3B1D}"/>
              </a:ext>
            </a:extLst>
          </p:cNvPr>
          <p:cNvSpPr>
            <a:spLocks noGrp="1"/>
          </p:cNvSpPr>
          <p:nvPr>
            <p:ph type="sldNum" sz="quarter" idx="12"/>
          </p:nvPr>
        </p:nvSpPr>
        <p:spPr/>
        <p:txBody>
          <a:bodyPr/>
          <a:lstStyle/>
          <a:p>
            <a:fld id="{D30DD15B-6E7D-DE4F-9D97-6483C1DC8E22}" type="slidenum">
              <a:rPr lang="es-CO" smtClean="0"/>
              <a:t>‹Nº›</a:t>
            </a:fld>
            <a:endParaRPr lang="es-CO"/>
          </a:p>
        </p:txBody>
      </p:sp>
    </p:spTree>
    <p:extLst>
      <p:ext uri="{BB962C8B-B14F-4D97-AF65-F5344CB8AC3E}">
        <p14:creationId xmlns:p14="http://schemas.microsoft.com/office/powerpoint/2010/main" val="2886095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2B04E63-C368-8D48-8872-47929FF7A19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CCEF8A6-1E75-B848-A6B4-D62744C5CCB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EEA2C96-ED0B-FD49-890E-23EBD9C8CE74}"/>
              </a:ext>
            </a:extLst>
          </p:cNvPr>
          <p:cNvSpPr>
            <a:spLocks noGrp="1"/>
          </p:cNvSpPr>
          <p:nvPr>
            <p:ph type="dt" sz="half" idx="10"/>
          </p:nvPr>
        </p:nvSpPr>
        <p:spPr/>
        <p:txBody>
          <a:bodyPr/>
          <a:lstStyle/>
          <a:p>
            <a:endParaRPr lang="es-CO"/>
          </a:p>
        </p:txBody>
      </p:sp>
      <p:sp>
        <p:nvSpPr>
          <p:cNvPr id="5" name="Marcador de pie de página 4">
            <a:extLst>
              <a:ext uri="{FF2B5EF4-FFF2-40B4-BE49-F238E27FC236}">
                <a16:creationId xmlns:a16="http://schemas.microsoft.com/office/drawing/2014/main" id="{B4F32FD8-4925-E348-A23D-9CFA8B0426F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26735CD9-6B09-7D42-AFA7-CF2C2A105651}"/>
              </a:ext>
            </a:extLst>
          </p:cNvPr>
          <p:cNvSpPr>
            <a:spLocks noGrp="1"/>
          </p:cNvSpPr>
          <p:nvPr>
            <p:ph type="sldNum" sz="quarter" idx="12"/>
          </p:nvPr>
        </p:nvSpPr>
        <p:spPr/>
        <p:txBody>
          <a:bodyPr/>
          <a:lstStyle/>
          <a:p>
            <a:fld id="{D30DD15B-6E7D-DE4F-9D97-6483C1DC8E22}" type="slidenum">
              <a:rPr lang="es-CO" smtClean="0"/>
              <a:t>‹Nº›</a:t>
            </a:fld>
            <a:endParaRPr lang="es-CO"/>
          </a:p>
        </p:txBody>
      </p:sp>
    </p:spTree>
    <p:extLst>
      <p:ext uri="{BB962C8B-B14F-4D97-AF65-F5344CB8AC3E}">
        <p14:creationId xmlns:p14="http://schemas.microsoft.com/office/powerpoint/2010/main" val="2032707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A9477E-1A28-6616-3B8A-2D2F3FFD91C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AD7A872-3880-5695-305F-0B45030E24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90ADF7B-3F70-DF12-199E-928B3E4292D7}"/>
              </a:ext>
            </a:extLst>
          </p:cNvPr>
          <p:cNvSpPr>
            <a:spLocks noGrp="1"/>
          </p:cNvSpPr>
          <p:nvPr>
            <p:ph type="dt" sz="half" idx="10"/>
          </p:nvPr>
        </p:nvSpPr>
        <p:spPr/>
        <p:txBody>
          <a:bodyPr/>
          <a:lstStyle/>
          <a:p>
            <a:endParaRPr lang="es-CO"/>
          </a:p>
        </p:txBody>
      </p:sp>
      <p:sp>
        <p:nvSpPr>
          <p:cNvPr id="5" name="Marcador de pie de página 4">
            <a:extLst>
              <a:ext uri="{FF2B5EF4-FFF2-40B4-BE49-F238E27FC236}">
                <a16:creationId xmlns:a16="http://schemas.microsoft.com/office/drawing/2014/main" id="{B66599CB-4B72-4825-5C28-57A87DE7F68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AB9A410-331E-07A1-2C1D-07CBB95B200E}"/>
              </a:ext>
            </a:extLst>
          </p:cNvPr>
          <p:cNvSpPr>
            <a:spLocks noGrp="1"/>
          </p:cNvSpPr>
          <p:nvPr>
            <p:ph type="sldNum" sz="quarter" idx="12"/>
          </p:nvPr>
        </p:nvSpPr>
        <p:spPr/>
        <p:txBody>
          <a:bodyPr/>
          <a:lstStyle/>
          <a:p>
            <a:fld id="{C9FBBB68-3A68-A546-AC1C-B42F528BC24E}" type="slidenum">
              <a:rPr lang="es-CO" smtClean="0"/>
              <a:t>‹Nº›</a:t>
            </a:fld>
            <a:endParaRPr lang="es-CO"/>
          </a:p>
        </p:txBody>
      </p:sp>
    </p:spTree>
    <p:extLst>
      <p:ext uri="{BB962C8B-B14F-4D97-AF65-F5344CB8AC3E}">
        <p14:creationId xmlns:p14="http://schemas.microsoft.com/office/powerpoint/2010/main" val="154123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CFB16B-EBC1-87A5-8455-B0C2470475A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381FDF1-442C-8F99-D189-FA9040CF602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2AD119D6-F4F5-85C8-F152-18AD4CBF90A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D90563F1-64E0-1746-7FF6-68182C952BF1}"/>
              </a:ext>
            </a:extLst>
          </p:cNvPr>
          <p:cNvSpPr>
            <a:spLocks noGrp="1"/>
          </p:cNvSpPr>
          <p:nvPr>
            <p:ph type="dt" sz="half" idx="10"/>
          </p:nvPr>
        </p:nvSpPr>
        <p:spPr/>
        <p:txBody>
          <a:bodyPr/>
          <a:lstStyle/>
          <a:p>
            <a:endParaRPr lang="es-CO"/>
          </a:p>
        </p:txBody>
      </p:sp>
      <p:sp>
        <p:nvSpPr>
          <p:cNvPr id="6" name="Marcador de pie de página 5">
            <a:extLst>
              <a:ext uri="{FF2B5EF4-FFF2-40B4-BE49-F238E27FC236}">
                <a16:creationId xmlns:a16="http://schemas.microsoft.com/office/drawing/2014/main" id="{DEDD134D-FA2B-3A38-478C-E0EA2184148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FA75893-42DA-5EA1-F7E4-90B2ADA67F49}"/>
              </a:ext>
            </a:extLst>
          </p:cNvPr>
          <p:cNvSpPr>
            <a:spLocks noGrp="1"/>
          </p:cNvSpPr>
          <p:nvPr>
            <p:ph type="sldNum" sz="quarter" idx="12"/>
          </p:nvPr>
        </p:nvSpPr>
        <p:spPr/>
        <p:txBody>
          <a:bodyPr/>
          <a:lstStyle/>
          <a:p>
            <a:fld id="{C9FBBB68-3A68-A546-AC1C-B42F528BC24E}" type="slidenum">
              <a:rPr lang="es-CO" smtClean="0"/>
              <a:t>‹Nº›</a:t>
            </a:fld>
            <a:endParaRPr lang="es-CO"/>
          </a:p>
        </p:txBody>
      </p:sp>
    </p:spTree>
    <p:extLst>
      <p:ext uri="{BB962C8B-B14F-4D97-AF65-F5344CB8AC3E}">
        <p14:creationId xmlns:p14="http://schemas.microsoft.com/office/powerpoint/2010/main" val="1247843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7FBB9E-55C9-E1F2-0241-80548EF1571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AF14C79-8976-365F-8DB4-CB75F427F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39C163D-9089-2715-62CE-A1C6992AC79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991E0737-E5E6-56FF-FC7D-1F3817FE39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0C709CD-759F-A545-7E76-0F5F18F22A2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A5B675AA-FFD3-6AE4-5615-0551B0A37ED0}"/>
              </a:ext>
            </a:extLst>
          </p:cNvPr>
          <p:cNvSpPr>
            <a:spLocks noGrp="1"/>
          </p:cNvSpPr>
          <p:nvPr>
            <p:ph type="dt" sz="half" idx="10"/>
          </p:nvPr>
        </p:nvSpPr>
        <p:spPr/>
        <p:txBody>
          <a:bodyPr/>
          <a:lstStyle/>
          <a:p>
            <a:endParaRPr lang="es-CO"/>
          </a:p>
        </p:txBody>
      </p:sp>
      <p:sp>
        <p:nvSpPr>
          <p:cNvPr id="8" name="Marcador de pie de página 7">
            <a:extLst>
              <a:ext uri="{FF2B5EF4-FFF2-40B4-BE49-F238E27FC236}">
                <a16:creationId xmlns:a16="http://schemas.microsoft.com/office/drawing/2014/main" id="{DF616EF7-5F0B-D38D-140C-BBE18FA00B9B}"/>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67231DC4-B6C3-F5D5-A015-02B293B4DB0B}"/>
              </a:ext>
            </a:extLst>
          </p:cNvPr>
          <p:cNvSpPr>
            <a:spLocks noGrp="1"/>
          </p:cNvSpPr>
          <p:nvPr>
            <p:ph type="sldNum" sz="quarter" idx="12"/>
          </p:nvPr>
        </p:nvSpPr>
        <p:spPr/>
        <p:txBody>
          <a:bodyPr/>
          <a:lstStyle/>
          <a:p>
            <a:fld id="{C9FBBB68-3A68-A546-AC1C-B42F528BC24E}" type="slidenum">
              <a:rPr lang="es-CO" smtClean="0"/>
              <a:t>‹Nº›</a:t>
            </a:fld>
            <a:endParaRPr lang="es-CO"/>
          </a:p>
        </p:txBody>
      </p:sp>
    </p:spTree>
    <p:extLst>
      <p:ext uri="{BB962C8B-B14F-4D97-AF65-F5344CB8AC3E}">
        <p14:creationId xmlns:p14="http://schemas.microsoft.com/office/powerpoint/2010/main" val="4226638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2FD14D-0537-4CC7-6DA6-308AE67E87B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C1C0BBE9-81FD-DAB1-815D-0E22B4EA9C9A}"/>
              </a:ext>
            </a:extLst>
          </p:cNvPr>
          <p:cNvSpPr>
            <a:spLocks noGrp="1"/>
          </p:cNvSpPr>
          <p:nvPr>
            <p:ph type="dt" sz="half" idx="10"/>
          </p:nvPr>
        </p:nvSpPr>
        <p:spPr/>
        <p:txBody>
          <a:bodyPr/>
          <a:lstStyle/>
          <a:p>
            <a:endParaRPr lang="es-CO"/>
          </a:p>
        </p:txBody>
      </p:sp>
      <p:sp>
        <p:nvSpPr>
          <p:cNvPr id="4" name="Marcador de pie de página 3">
            <a:extLst>
              <a:ext uri="{FF2B5EF4-FFF2-40B4-BE49-F238E27FC236}">
                <a16:creationId xmlns:a16="http://schemas.microsoft.com/office/drawing/2014/main" id="{AB0C0343-DC0D-29B7-DA41-DBEF1B37D9C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9BAA2470-34BE-AD9F-2679-EB99B946DA8D}"/>
              </a:ext>
            </a:extLst>
          </p:cNvPr>
          <p:cNvSpPr>
            <a:spLocks noGrp="1"/>
          </p:cNvSpPr>
          <p:nvPr>
            <p:ph type="sldNum" sz="quarter" idx="12"/>
          </p:nvPr>
        </p:nvSpPr>
        <p:spPr/>
        <p:txBody>
          <a:bodyPr/>
          <a:lstStyle/>
          <a:p>
            <a:fld id="{C9FBBB68-3A68-A546-AC1C-B42F528BC24E}" type="slidenum">
              <a:rPr lang="es-CO" smtClean="0"/>
              <a:t>‹Nº›</a:t>
            </a:fld>
            <a:endParaRPr lang="es-CO"/>
          </a:p>
        </p:txBody>
      </p:sp>
    </p:spTree>
    <p:extLst>
      <p:ext uri="{BB962C8B-B14F-4D97-AF65-F5344CB8AC3E}">
        <p14:creationId xmlns:p14="http://schemas.microsoft.com/office/powerpoint/2010/main" val="2974482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F563439-2CE8-C8E0-0431-1AF2266969EC}"/>
              </a:ext>
            </a:extLst>
          </p:cNvPr>
          <p:cNvSpPr>
            <a:spLocks noGrp="1"/>
          </p:cNvSpPr>
          <p:nvPr>
            <p:ph type="dt" sz="half" idx="10"/>
          </p:nvPr>
        </p:nvSpPr>
        <p:spPr/>
        <p:txBody>
          <a:bodyPr/>
          <a:lstStyle/>
          <a:p>
            <a:endParaRPr lang="es-CO"/>
          </a:p>
        </p:txBody>
      </p:sp>
      <p:sp>
        <p:nvSpPr>
          <p:cNvPr id="3" name="Marcador de pie de página 2">
            <a:extLst>
              <a:ext uri="{FF2B5EF4-FFF2-40B4-BE49-F238E27FC236}">
                <a16:creationId xmlns:a16="http://schemas.microsoft.com/office/drawing/2014/main" id="{C44AE757-80B2-3F8B-6FED-8B965C654672}"/>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9148CD9D-B4F9-3D79-70B2-C36E2D4DEE85}"/>
              </a:ext>
            </a:extLst>
          </p:cNvPr>
          <p:cNvSpPr>
            <a:spLocks noGrp="1"/>
          </p:cNvSpPr>
          <p:nvPr>
            <p:ph type="sldNum" sz="quarter" idx="12"/>
          </p:nvPr>
        </p:nvSpPr>
        <p:spPr/>
        <p:txBody>
          <a:bodyPr/>
          <a:lstStyle/>
          <a:p>
            <a:fld id="{C9FBBB68-3A68-A546-AC1C-B42F528BC24E}" type="slidenum">
              <a:rPr lang="es-CO" smtClean="0"/>
              <a:t>‹Nº›</a:t>
            </a:fld>
            <a:endParaRPr lang="es-CO"/>
          </a:p>
        </p:txBody>
      </p:sp>
    </p:spTree>
    <p:extLst>
      <p:ext uri="{BB962C8B-B14F-4D97-AF65-F5344CB8AC3E}">
        <p14:creationId xmlns:p14="http://schemas.microsoft.com/office/powerpoint/2010/main" val="173007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560145-435A-8483-52F3-C50C8C83DFC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1902293-BDE4-D502-EE91-4EBB162B7C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A07458A3-7E8A-DBFB-48A9-9F4BC1926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47B7CD2-BC63-4A84-4F22-DC13A4C0F9EB}"/>
              </a:ext>
            </a:extLst>
          </p:cNvPr>
          <p:cNvSpPr>
            <a:spLocks noGrp="1"/>
          </p:cNvSpPr>
          <p:nvPr>
            <p:ph type="dt" sz="half" idx="10"/>
          </p:nvPr>
        </p:nvSpPr>
        <p:spPr/>
        <p:txBody>
          <a:bodyPr/>
          <a:lstStyle/>
          <a:p>
            <a:endParaRPr lang="es-CO"/>
          </a:p>
        </p:txBody>
      </p:sp>
      <p:sp>
        <p:nvSpPr>
          <p:cNvPr id="6" name="Marcador de pie de página 5">
            <a:extLst>
              <a:ext uri="{FF2B5EF4-FFF2-40B4-BE49-F238E27FC236}">
                <a16:creationId xmlns:a16="http://schemas.microsoft.com/office/drawing/2014/main" id="{A951C442-FD97-D576-3FFE-BF131A2A57A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04EE71A-A831-261C-D766-30D998278D43}"/>
              </a:ext>
            </a:extLst>
          </p:cNvPr>
          <p:cNvSpPr>
            <a:spLocks noGrp="1"/>
          </p:cNvSpPr>
          <p:nvPr>
            <p:ph type="sldNum" sz="quarter" idx="12"/>
          </p:nvPr>
        </p:nvSpPr>
        <p:spPr/>
        <p:txBody>
          <a:bodyPr/>
          <a:lstStyle/>
          <a:p>
            <a:fld id="{C9FBBB68-3A68-A546-AC1C-B42F528BC24E}" type="slidenum">
              <a:rPr lang="es-CO" smtClean="0"/>
              <a:t>‹Nº›</a:t>
            </a:fld>
            <a:endParaRPr lang="es-CO"/>
          </a:p>
        </p:txBody>
      </p:sp>
    </p:spTree>
    <p:extLst>
      <p:ext uri="{BB962C8B-B14F-4D97-AF65-F5344CB8AC3E}">
        <p14:creationId xmlns:p14="http://schemas.microsoft.com/office/powerpoint/2010/main" val="206001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95BABD-6EE5-1F74-3B61-0780A324690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5F00B80D-4358-B55C-01F8-501C358230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D6369F4B-CF40-89A0-A054-F4EB066ED7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0553E92-4ABC-8B26-3765-9EC7D591C22A}"/>
              </a:ext>
            </a:extLst>
          </p:cNvPr>
          <p:cNvSpPr>
            <a:spLocks noGrp="1"/>
          </p:cNvSpPr>
          <p:nvPr>
            <p:ph type="dt" sz="half" idx="10"/>
          </p:nvPr>
        </p:nvSpPr>
        <p:spPr/>
        <p:txBody>
          <a:bodyPr/>
          <a:lstStyle/>
          <a:p>
            <a:endParaRPr lang="es-CO"/>
          </a:p>
        </p:txBody>
      </p:sp>
      <p:sp>
        <p:nvSpPr>
          <p:cNvPr id="6" name="Marcador de pie de página 5">
            <a:extLst>
              <a:ext uri="{FF2B5EF4-FFF2-40B4-BE49-F238E27FC236}">
                <a16:creationId xmlns:a16="http://schemas.microsoft.com/office/drawing/2014/main" id="{00A56689-6AD3-3386-7856-79928B8FB78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5CD366F-4EC2-CF15-6E67-BCDD8D595E3D}"/>
              </a:ext>
            </a:extLst>
          </p:cNvPr>
          <p:cNvSpPr>
            <a:spLocks noGrp="1"/>
          </p:cNvSpPr>
          <p:nvPr>
            <p:ph type="sldNum" sz="quarter" idx="12"/>
          </p:nvPr>
        </p:nvSpPr>
        <p:spPr/>
        <p:txBody>
          <a:bodyPr/>
          <a:lstStyle/>
          <a:p>
            <a:fld id="{C9FBBB68-3A68-A546-AC1C-B42F528BC24E}" type="slidenum">
              <a:rPr lang="es-CO" smtClean="0"/>
              <a:t>‹Nº›</a:t>
            </a:fld>
            <a:endParaRPr lang="es-CO"/>
          </a:p>
        </p:txBody>
      </p:sp>
    </p:spTree>
    <p:extLst>
      <p:ext uri="{BB962C8B-B14F-4D97-AF65-F5344CB8AC3E}">
        <p14:creationId xmlns:p14="http://schemas.microsoft.com/office/powerpoint/2010/main" val="3250131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E8FE1DA-B6EB-64FB-E66C-DDA1E5A479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FA4676A-E7F9-A6C2-AA50-6E12395297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459B3E1-CCC4-0926-B597-1AE969F79E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CO"/>
          </a:p>
        </p:txBody>
      </p:sp>
      <p:sp>
        <p:nvSpPr>
          <p:cNvPr id="5" name="Marcador de pie de página 4">
            <a:extLst>
              <a:ext uri="{FF2B5EF4-FFF2-40B4-BE49-F238E27FC236}">
                <a16:creationId xmlns:a16="http://schemas.microsoft.com/office/drawing/2014/main" id="{1A1BD4BA-B266-1BE7-D187-FE724AE8D0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F471F4E3-9E79-479B-B5F3-77C1227480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BBB68-3A68-A546-AC1C-B42F528BC24E}" type="slidenum">
              <a:rPr lang="es-CO" smtClean="0"/>
              <a:t>‹Nº›</a:t>
            </a:fld>
            <a:endParaRPr lang="es-CO"/>
          </a:p>
        </p:txBody>
      </p:sp>
    </p:spTree>
    <p:extLst>
      <p:ext uri="{BB962C8B-B14F-4D97-AF65-F5344CB8AC3E}">
        <p14:creationId xmlns:p14="http://schemas.microsoft.com/office/powerpoint/2010/main" val="4075766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60E790D-54DF-2949-BB66-98A1B5C9D5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95E1ADF5-A47C-8840-B348-59F62C64CC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4582E11-475D-CA4A-BB69-C9D55983EC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CO"/>
          </a:p>
        </p:txBody>
      </p:sp>
      <p:sp>
        <p:nvSpPr>
          <p:cNvPr id="5" name="Marcador de pie de página 4">
            <a:extLst>
              <a:ext uri="{FF2B5EF4-FFF2-40B4-BE49-F238E27FC236}">
                <a16:creationId xmlns:a16="http://schemas.microsoft.com/office/drawing/2014/main" id="{9A60E615-8041-554C-A151-414DD06D2A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FFDC3501-1BD2-AE45-A729-F0B53A2AB4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DD15B-6E7D-DE4F-9D97-6483C1DC8E22}" type="slidenum">
              <a:rPr lang="es-CO" smtClean="0"/>
              <a:t>‹Nº›</a:t>
            </a:fld>
            <a:endParaRPr lang="es-CO"/>
          </a:p>
        </p:txBody>
      </p:sp>
    </p:spTree>
    <p:extLst>
      <p:ext uri="{BB962C8B-B14F-4D97-AF65-F5344CB8AC3E}">
        <p14:creationId xmlns:p14="http://schemas.microsoft.com/office/powerpoint/2010/main" val="15284724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hyperlink" Target="mailto:ed97.empresarial@hotmail.com" TargetMode="Externa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hyperlink" Target="https://nam02.safelinks.protection.outlook.com/?url=https%3A%2F%2Fcra.gov.co%2F&amp;data=05%7C01%7Cepineda%40cra.gov.co%7C0872e62f280543b6ae6708dbb61ec6e5%7C0f25ac5d820e433e84606c0c6dd4e7e8%7C1%7C0%7C638304015670951931%7CUnknown%7CTWFpbGZsb3d8eyJWIjoiMC4wLjAwMDAiLCJQIjoiV2luMzIiLCJBTiI6Ik1haWwiLCJXVCI6Mn0%3D%7C3000%7C%7C%7C&amp;sdata=RkfiCEqY3THmt4ZhKJP0S0MPrWPqjkmqvSSbICyQxXc%3D&amp;reserved=0" TargetMode="Externa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88BC20-E13A-A943-88A3-59826AC81C42}"/>
              </a:ext>
            </a:extLst>
          </p:cNvPr>
          <p:cNvSpPr>
            <a:spLocks noGrp="1"/>
          </p:cNvSpPr>
          <p:nvPr>
            <p:ph type="title"/>
          </p:nvPr>
        </p:nvSpPr>
        <p:spPr>
          <a:xfrm>
            <a:off x="211015" y="2297695"/>
            <a:ext cx="8914130" cy="2491948"/>
          </a:xfrm>
        </p:spPr>
        <p:txBody>
          <a:bodyPr>
            <a:noAutofit/>
          </a:bodyPr>
          <a:lstStyle/>
          <a:p>
            <a:pPr algn="just"/>
            <a:r>
              <a:rPr lang="es-CO" sz="3600" dirty="0">
                <a:solidFill>
                  <a:srgbClr val="000000"/>
                </a:solidFill>
                <a:latin typeface="Calibri"/>
                <a:cs typeface="Calibri"/>
              </a:rPr>
              <a:t>SEGUIMIENTO AL MAPA DE RIESGOS DE GESTIÓN, SEGURIDAD DIGITAL, Y DE SEGURIDAD Y SALUD EN EL TRABAJO A 30 DE JUNIO DEL 2023</a:t>
            </a:r>
            <a:endParaRPr lang="es-CO" sz="3600" b="0" dirty="0">
              <a:solidFill>
                <a:srgbClr val="000000"/>
              </a:solidFill>
              <a:latin typeface="Calibri"/>
              <a:cs typeface="Calibri"/>
            </a:endParaRPr>
          </a:p>
        </p:txBody>
      </p:sp>
      <p:sp>
        <p:nvSpPr>
          <p:cNvPr id="4" name="CuadroTexto 3">
            <a:extLst>
              <a:ext uri="{FF2B5EF4-FFF2-40B4-BE49-F238E27FC236}">
                <a16:creationId xmlns:a16="http://schemas.microsoft.com/office/drawing/2014/main" id="{1ED49E47-3BE2-7533-513C-201F69AC2D0A}"/>
              </a:ext>
            </a:extLst>
          </p:cNvPr>
          <p:cNvSpPr txBox="1"/>
          <p:nvPr/>
        </p:nvSpPr>
        <p:spPr>
          <a:xfrm>
            <a:off x="1678115" y="5084849"/>
            <a:ext cx="4422370" cy="400110"/>
          </a:xfrm>
          <a:prstGeom prst="rect">
            <a:avLst/>
          </a:prstGeom>
          <a:noFill/>
        </p:spPr>
        <p:txBody>
          <a:bodyPr wrap="square" lIns="91440" tIns="45720" rIns="91440" bIns="45720" rtlCol="0" anchor="t">
            <a:spAutoFit/>
          </a:bodyPr>
          <a:lstStyle/>
          <a:p>
            <a:pPr algn="ctr"/>
            <a:r>
              <a:rPr lang="es-ES" sz="2000" dirty="0">
                <a:latin typeface="Arial"/>
                <a:cs typeface="Arial"/>
              </a:rPr>
              <a:t>20 de septiembre de 2023</a:t>
            </a:r>
            <a:endParaRPr lang="es-CO" sz="2000" dirty="0">
              <a:latin typeface="Arial"/>
              <a:cs typeface="Arial"/>
            </a:endParaRPr>
          </a:p>
        </p:txBody>
      </p:sp>
      <p:sp>
        <p:nvSpPr>
          <p:cNvPr id="3" name="Marcador de número de diapositiva 1">
            <a:extLst>
              <a:ext uri="{FF2B5EF4-FFF2-40B4-BE49-F238E27FC236}">
                <a16:creationId xmlns:a16="http://schemas.microsoft.com/office/drawing/2014/main" id="{AC168775-9D03-C2BF-5A9C-C62DD3C7A04A}"/>
              </a:ext>
            </a:extLst>
          </p:cNvPr>
          <p:cNvSpPr txBox="1">
            <a:spLocks/>
          </p:cNvSpPr>
          <p:nvPr/>
        </p:nvSpPr>
        <p:spPr>
          <a:xfrm>
            <a:off x="8610600" y="648565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1</a:t>
            </a:fld>
            <a:endParaRPr lang="es-ES"/>
          </a:p>
        </p:txBody>
      </p:sp>
      <p:sp>
        <p:nvSpPr>
          <p:cNvPr id="5" name="CuadroTexto 4">
            <a:extLst>
              <a:ext uri="{FF2B5EF4-FFF2-40B4-BE49-F238E27FC236}">
                <a16:creationId xmlns:a16="http://schemas.microsoft.com/office/drawing/2014/main" id="{089AF083-E6DE-B0F4-396B-AE5F29E89EF9}"/>
              </a:ext>
            </a:extLst>
          </p:cNvPr>
          <p:cNvSpPr txBox="1"/>
          <p:nvPr/>
        </p:nvSpPr>
        <p:spPr>
          <a:xfrm>
            <a:off x="2034028" y="1235672"/>
            <a:ext cx="6084276" cy="769441"/>
          </a:xfrm>
          <a:prstGeom prst="rect">
            <a:avLst/>
          </a:prstGeom>
          <a:noFill/>
        </p:spPr>
        <p:txBody>
          <a:bodyPr wrap="square" rtlCol="0">
            <a:spAutoFit/>
          </a:bodyPr>
          <a:lstStyle/>
          <a:p>
            <a:r>
              <a:rPr lang="es-ES" sz="4400" b="1" dirty="0"/>
              <a:t>INFORME DEFINITIVO</a:t>
            </a:r>
            <a:endParaRPr lang="es-CO" sz="4400" b="1" dirty="0"/>
          </a:p>
        </p:txBody>
      </p:sp>
    </p:spTree>
    <p:extLst>
      <p:ext uri="{BB962C8B-B14F-4D97-AF65-F5344CB8AC3E}">
        <p14:creationId xmlns:p14="http://schemas.microsoft.com/office/powerpoint/2010/main" val="507078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10</a:t>
            </a:fld>
            <a:endParaRPr lang="es-ES"/>
          </a:p>
        </p:txBody>
      </p:sp>
      <p:sp>
        <p:nvSpPr>
          <p:cNvPr id="4" name="CuadroTexto 1">
            <a:extLst>
              <a:ext uri="{FF2B5EF4-FFF2-40B4-BE49-F238E27FC236}">
                <a16:creationId xmlns:a16="http://schemas.microsoft.com/office/drawing/2014/main" id="{EC91498C-FB30-5062-6C94-A64CB7EFCC02}"/>
              </a:ext>
            </a:extLst>
          </p:cNvPr>
          <p:cNvSpPr txBox="1"/>
          <p:nvPr/>
        </p:nvSpPr>
        <p:spPr>
          <a:xfrm>
            <a:off x="124130" y="2704086"/>
            <a:ext cx="11954456"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CO" sz="5400" b="1" dirty="0"/>
              <a:t>ANEXOS</a:t>
            </a:r>
          </a:p>
        </p:txBody>
      </p:sp>
    </p:spTree>
    <p:extLst>
      <p:ext uri="{BB962C8B-B14F-4D97-AF65-F5344CB8AC3E}">
        <p14:creationId xmlns:p14="http://schemas.microsoft.com/office/powerpoint/2010/main" val="3614949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11</a:t>
            </a:fld>
            <a:endParaRPr lang="es-ES"/>
          </a:p>
        </p:txBody>
      </p:sp>
      <p:sp>
        <p:nvSpPr>
          <p:cNvPr id="3" name="2 CuadroTexto">
            <a:extLst>
              <a:ext uri="{FF2B5EF4-FFF2-40B4-BE49-F238E27FC236}">
                <a16:creationId xmlns:a16="http://schemas.microsoft.com/office/drawing/2014/main" id="{936BF641-A354-2F95-C0ED-47CAA433D3A5}"/>
              </a:ext>
            </a:extLst>
          </p:cNvPr>
          <p:cNvSpPr txBox="1"/>
          <p:nvPr/>
        </p:nvSpPr>
        <p:spPr>
          <a:xfrm>
            <a:off x="104776" y="357774"/>
            <a:ext cx="1193128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Gestión</a:t>
            </a:r>
          </a:p>
        </p:txBody>
      </p:sp>
      <p:graphicFrame>
        <p:nvGraphicFramePr>
          <p:cNvPr id="5" name="Tabla 4">
            <a:extLst>
              <a:ext uri="{FF2B5EF4-FFF2-40B4-BE49-F238E27FC236}">
                <a16:creationId xmlns:a16="http://schemas.microsoft.com/office/drawing/2014/main" id="{060BFCD3-DB96-6737-FFC1-1430FBE5675B}"/>
              </a:ext>
            </a:extLst>
          </p:cNvPr>
          <p:cNvGraphicFramePr>
            <a:graphicFrameLocks noGrp="1"/>
          </p:cNvGraphicFramePr>
          <p:nvPr>
            <p:extLst>
              <p:ext uri="{D42A27DB-BD31-4B8C-83A1-F6EECF244321}">
                <p14:modId xmlns:p14="http://schemas.microsoft.com/office/powerpoint/2010/main" val="3636119678"/>
              </p:ext>
            </p:extLst>
          </p:nvPr>
        </p:nvGraphicFramePr>
        <p:xfrm>
          <a:off x="142875" y="1024195"/>
          <a:ext cx="11906250" cy="5140114"/>
        </p:xfrm>
        <a:graphic>
          <a:graphicData uri="http://schemas.openxmlformats.org/drawingml/2006/table">
            <a:tbl>
              <a:tblPr firstRow="1" bandRow="1">
                <a:tableStyleId>{5C22544A-7EE6-4342-B048-85BDC9FD1C3A}</a:tableStyleId>
              </a:tblPr>
              <a:tblGrid>
                <a:gridCol w="3152775">
                  <a:extLst>
                    <a:ext uri="{9D8B030D-6E8A-4147-A177-3AD203B41FA5}">
                      <a16:colId xmlns:a16="http://schemas.microsoft.com/office/drawing/2014/main" val="1771255782"/>
                    </a:ext>
                  </a:extLst>
                </a:gridCol>
                <a:gridCol w="2447925">
                  <a:extLst>
                    <a:ext uri="{9D8B030D-6E8A-4147-A177-3AD203B41FA5}">
                      <a16:colId xmlns:a16="http://schemas.microsoft.com/office/drawing/2014/main" val="4267993594"/>
                    </a:ext>
                  </a:extLst>
                </a:gridCol>
                <a:gridCol w="1381125">
                  <a:extLst>
                    <a:ext uri="{9D8B030D-6E8A-4147-A177-3AD203B41FA5}">
                      <a16:colId xmlns:a16="http://schemas.microsoft.com/office/drawing/2014/main" val="1772515846"/>
                    </a:ext>
                  </a:extLst>
                </a:gridCol>
                <a:gridCol w="4924425">
                  <a:extLst>
                    <a:ext uri="{9D8B030D-6E8A-4147-A177-3AD203B41FA5}">
                      <a16:colId xmlns:a16="http://schemas.microsoft.com/office/drawing/2014/main" val="1360541147"/>
                    </a:ext>
                  </a:extLst>
                </a:gridCol>
              </a:tblGrid>
              <a:tr h="405371">
                <a:tc>
                  <a:txBody>
                    <a:bodyPr/>
                    <a:lstStyle/>
                    <a:p>
                      <a:pPr algn="ctr" fontAlgn="base"/>
                      <a:r>
                        <a:rPr lang="es-CO" sz="900">
                          <a:solidFill>
                            <a:schemeClr val="tx1"/>
                          </a:solidFill>
                          <a:effectLst/>
                        </a:rPr>
                        <a:t>Riesgo de Gestión​</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2593640361"/>
                  </a:ext>
                </a:extLst>
              </a:tr>
              <a:tr h="1152772">
                <a:tc>
                  <a:txBody>
                    <a:bodyPr/>
                    <a:lstStyle/>
                    <a:p>
                      <a:pPr algn="just" fontAlgn="base"/>
                      <a:r>
                        <a:rPr lang="es-CO" sz="900">
                          <a:effectLst/>
                        </a:rPr>
                        <a:t>1. Incumplimiento de las actividades del plan de mejoramiento institucional.​</a:t>
                      </a:r>
                    </a:p>
                    <a:p>
                      <a:pPr fontAlgn="base"/>
                      <a:r>
                        <a:rPr lang="es-CO" sz="900">
                          <a:effectLst/>
                        </a:rPr>
                        <a:t>Nombre del proceso: Gestión de seguimiento y mejora​</a:t>
                      </a:r>
                      <a:endParaRPr lang="es-CO" sz="900" dirty="0">
                        <a:effectLst/>
                      </a:endParaRPr>
                    </a:p>
                  </a:txBody>
                  <a:tcPr anchor="ctr">
                    <a:solidFill>
                      <a:schemeClr val="accent1">
                        <a:lumMod val="20000"/>
                        <a:lumOff val="80000"/>
                      </a:schemeClr>
                    </a:solidFill>
                  </a:tcPr>
                </a:tc>
                <a:tc>
                  <a:txBody>
                    <a:bodyPr/>
                    <a:lstStyle/>
                    <a:p>
                      <a:pPr algn="just" fontAlgn="base"/>
                      <a:r>
                        <a:rPr lang="es-CO" sz="900">
                          <a:effectLst/>
                        </a:rPr>
                        <a:t>Solicitar seguimiento semestral a los líderes de proceso a través de correo electrónico.​</a:t>
                      </a:r>
                      <a:endParaRPr lang="es-CO" sz="900" dirty="0">
                        <a:effectLst/>
                      </a:endParaRPr>
                    </a:p>
                  </a:txBody>
                  <a:tcPr anchor="ctr">
                    <a:solidFill>
                      <a:schemeClr val="accent1">
                        <a:lumMod val="20000"/>
                        <a:lumOff val="80000"/>
                      </a:schemeClr>
                    </a:solidFill>
                  </a:tcPr>
                </a:tc>
                <a:tc>
                  <a:txBody>
                    <a:bodyPr/>
                    <a:lstStyle/>
                    <a:p>
                      <a:pPr algn="just" fontAlgn="base"/>
                      <a:r>
                        <a:rPr lang="es-CO" sz="900">
                          <a:effectLst/>
                        </a:rPr>
                        <a:t>Correo electrónico. </a:t>
                      </a:r>
                      <a:r>
                        <a:rPr lang="es-CO" sz="1200">
                          <a:effectLst/>
                          <a:latin typeface="Wingdings 2"/>
                          <a:sym typeface="Wingdings 2"/>
                        </a:rPr>
                        <a:t>P</a:t>
                      </a:r>
                      <a:endParaRPr lang="es-CO" sz="1200" dirty="0">
                        <a:effectLst/>
                        <a:latin typeface="Wingdings 2"/>
                        <a:sym typeface="Wingdings 2"/>
                      </a:endParaRPr>
                    </a:p>
                  </a:txBody>
                  <a:tcPr anchor="ctr">
                    <a:solidFill>
                      <a:schemeClr val="accent1">
                        <a:lumMod val="20000"/>
                        <a:lumOff val="80000"/>
                      </a:schemeClr>
                    </a:solidFill>
                  </a:tcPr>
                </a:tc>
                <a:tc>
                  <a:txBody>
                    <a:bodyPr/>
                    <a:lstStyle/>
                    <a:p>
                      <a:pPr algn="ctr" fontAlgn="base"/>
                      <a:r>
                        <a:rPr lang="es-CO" sz="900">
                          <a:effectLst/>
                        </a:rPr>
                        <a:t>Actividad programada semestral​</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a:effectLst/>
                        </a:rPr>
                        <a:t>A través de la dirección </a:t>
                      </a:r>
                      <a:r>
                        <a:rPr lang="es-MX" sz="900">
                          <a:ea typeface="+mn-lt"/>
                          <a:cs typeface="+mn-lt"/>
                        </a:rPr>
                        <a:t>https://acortar.link/zpTWRG</a:t>
                      </a:r>
                      <a:r>
                        <a:rPr lang="es-CO" sz="900">
                          <a:effectLst/>
                        </a:rPr>
                        <a:t> que contiene los soportes de los riesgos de gestión y de seguridad digital se evidenció:​</a:t>
                      </a:r>
                    </a:p>
                    <a:p>
                      <a:pPr algn="just" fontAlgn="base"/>
                      <a:r>
                        <a:rPr lang="es-CO" sz="1200">
                          <a:effectLst/>
                          <a:latin typeface="Wingdings 2"/>
                          <a:sym typeface="Wingdings 2"/>
                        </a:rPr>
                        <a:t>P</a:t>
                      </a:r>
                      <a:r>
                        <a:rPr lang="es-CO" sz="900">
                          <a:effectLst/>
                        </a:rPr>
                        <a:t> Con fecha 4 de julio del 2023, la oficina asesora de planeación y Tic' envió el correo electrónico a todos los funcionarios responsables de diligenciar las actividades </a:t>
                      </a:r>
                      <a:r>
                        <a:rPr lang="es-ES" sz="900">
                          <a:effectLst/>
                        </a:rPr>
                        <a:t>de revisión y seguimiento a las oportunidades, riesgos de gestión y seguridad digital y Plan de Mejoramiento con corte a 30 de junio.</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3804687080"/>
                  </a:ext>
                </a:extLst>
              </a:tr>
              <a:tr h="848745">
                <a:tc>
                  <a:txBody>
                    <a:bodyPr/>
                    <a:lstStyle/>
                    <a:p>
                      <a:pPr algn="just" fontAlgn="base"/>
                      <a:r>
                        <a:rPr lang="es-CO" sz="900">
                          <a:effectLst/>
                        </a:rPr>
                        <a:t>2. Incumplimiento de las metas del Plan institucional.​</a:t>
                      </a:r>
                    </a:p>
                    <a:p>
                      <a:pPr algn="just" fontAlgn="base"/>
                      <a:r>
                        <a:rPr lang="es-CO" sz="900">
                          <a:effectLst/>
                        </a:rPr>
                        <a:t>Nombre del proceso: Dirección estratégica​</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Realizar seguimiento al cumplimiento del PAI trimestral.​</a:t>
                      </a:r>
                      <a:endParaRPr lang="es-ES" sz="900" dirty="0">
                        <a:effectLst/>
                      </a:endParaRPr>
                    </a:p>
                  </a:txBody>
                  <a:tcPr anchor="ctr">
                    <a:solidFill>
                      <a:schemeClr val="accent1">
                        <a:lumMod val="20000"/>
                        <a:lumOff val="80000"/>
                      </a:schemeClr>
                    </a:solidFill>
                  </a:tcPr>
                </a:tc>
                <a:tc>
                  <a:txBody>
                    <a:bodyPr/>
                    <a:lstStyle/>
                    <a:p>
                      <a:pPr algn="just" fontAlgn="base"/>
                      <a:r>
                        <a:rPr lang="es-ES" sz="900">
                          <a:effectLst/>
                        </a:rPr>
                        <a:t>PAI en Excel con el avance y seguimiento. </a:t>
                      </a:r>
                      <a:r>
                        <a:rPr lang="es-ES" sz="1200">
                          <a:effectLst/>
                          <a:latin typeface="Wingdings 2"/>
                          <a:sym typeface="Wingdings 2"/>
                        </a:rPr>
                        <a:t>P</a:t>
                      </a:r>
                      <a:r>
                        <a:rPr lang="es-ES" sz="900">
                          <a:effectLst/>
                        </a:rPr>
                        <a:t>​</a:t>
                      </a:r>
                      <a:endParaRPr lang="es-ES" sz="900" dirty="0">
                        <a:effectLst/>
                      </a:endParaRPr>
                    </a:p>
                  </a:txBody>
                  <a:tcPr anchor="ctr">
                    <a:solidFill>
                      <a:schemeClr val="accent1">
                        <a:lumMod val="20000"/>
                        <a:lumOff val="80000"/>
                      </a:schemeClr>
                    </a:solidFill>
                  </a:tcPr>
                </a:tc>
                <a:tc>
                  <a:txBody>
                    <a:bodyPr/>
                    <a:lstStyle/>
                    <a:p>
                      <a:pPr algn="ctr" fontAlgn="base"/>
                      <a:r>
                        <a:rPr lang="es-CO" sz="900">
                          <a:effectLst/>
                        </a:rPr>
                        <a:t>Actividad programada trimestral​</a:t>
                      </a:r>
                    </a:p>
                    <a:p>
                      <a:pPr lvl="0" algn="just">
                        <a:buNone/>
                      </a:pPr>
                      <a:r>
                        <a:rPr lang="es-CO" sz="1200" b="0" i="0" u="none" strike="noStrike" noProof="0">
                          <a:solidFill>
                            <a:srgbClr val="000000"/>
                          </a:solidFill>
                          <a:effectLst/>
                          <a:latin typeface="Wingdings 2"/>
                          <a:sym typeface="Wingdings 2"/>
                        </a:rPr>
                        <a:t>P</a:t>
                      </a:r>
                      <a:r>
                        <a:rPr lang="es-CO" sz="900">
                          <a:effectLst/>
                        </a:rPr>
                        <a:t>A través de la dirección https://acortar.link/Fyd6PP se evidenció el Plan de acción institucional en archivo Excel.​</a:t>
                      </a:r>
                    </a:p>
                    <a:p>
                      <a:pPr lvl="0" algn="just">
                        <a:buNone/>
                      </a:pPr>
                      <a:r>
                        <a:rPr lang="es-CO" sz="1200" b="0" i="0" u="none" strike="noStrike" noProof="0">
                          <a:solidFill>
                            <a:srgbClr val="000000"/>
                          </a:solidFill>
                          <a:effectLst/>
                          <a:latin typeface="Wingdings 2"/>
                          <a:sym typeface="Wingdings 2"/>
                        </a:rPr>
                        <a:t>P</a:t>
                      </a:r>
                      <a:r>
                        <a:rPr lang="es-CO" sz="900">
                          <a:effectLst/>
                        </a:rPr>
                        <a:t> Mediante la dirección </a:t>
                      </a:r>
                      <a:r>
                        <a:rPr lang="es-CO" sz="900" b="0" i="0" u="none" strike="noStrike" noProof="0">
                          <a:effectLst/>
                          <a:latin typeface="Calibri"/>
                        </a:rPr>
                        <a:t>https://acortar.link/AllnPP</a:t>
                      </a:r>
                      <a:r>
                        <a:rPr lang="es-CO" sz="900">
                          <a:effectLst/>
                        </a:rPr>
                        <a:t> se evidenció el primer y segundo seguimiento trimestral del PAI 2023.</a:t>
                      </a:r>
                      <a:endParaRPr lang="es-CO" sz="900"/>
                    </a:p>
                  </a:txBody>
                  <a:tcPr>
                    <a:solidFill>
                      <a:schemeClr val="accent1">
                        <a:lumMod val="20000"/>
                        <a:lumOff val="80000"/>
                      </a:schemeClr>
                    </a:solidFill>
                  </a:tcPr>
                </a:tc>
                <a:extLst>
                  <a:ext uri="{0D108BD9-81ED-4DB2-BD59-A6C34878D82A}">
                    <a16:rowId xmlns:a16="http://schemas.microsoft.com/office/drawing/2014/main" val="3861766866"/>
                  </a:ext>
                </a:extLst>
              </a:tr>
              <a:tr h="1446508">
                <a:tc>
                  <a:txBody>
                    <a:bodyPr/>
                    <a:lstStyle/>
                    <a:p>
                      <a:pPr algn="just" fontAlgn="base"/>
                      <a:r>
                        <a:rPr lang="es-CO" sz="900">
                          <a:effectLst/>
                        </a:rPr>
                        <a:t>3. Reiterativa generación de requerimientos en GLPI por la misma causa, al no identificar la causa raíz de los mismos..​</a:t>
                      </a:r>
                    </a:p>
                    <a:p>
                      <a:pPr fontAlgn="base"/>
                      <a:r>
                        <a:rPr lang="es-CO" sz="900">
                          <a:effectLst/>
                        </a:rPr>
                        <a:t>Nombre del proceso: Gestión de tecnologías de información ​</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Realizar revisión de las categorías y validar la reiteración de las categorías en el informe trimestral de mesa de ayuda, si se encuentra que una categoría sobrepasa el 30% de las incidencias reportadas, se realizara un plan de mejoramiento en donde se consolide las incidencias similares, con el fin de identificar la causa raíz, seguimiento y la efectividad de estas incidencias.”​</a:t>
                      </a:r>
                      <a:endParaRPr lang="es-ES" sz="900" dirty="0">
                        <a:effectLst/>
                      </a:endParaRPr>
                    </a:p>
                  </a:txBody>
                  <a:tcPr anchor="ctr">
                    <a:solidFill>
                      <a:schemeClr val="accent1">
                        <a:lumMod val="20000"/>
                        <a:lumOff val="80000"/>
                      </a:schemeClr>
                    </a:solidFill>
                  </a:tcPr>
                </a:tc>
                <a:tc>
                  <a:txBody>
                    <a:bodyPr/>
                    <a:lstStyle/>
                    <a:p>
                      <a:pPr algn="just" fontAlgn="base"/>
                      <a:r>
                        <a:rPr lang="es-ES" sz="900">
                          <a:effectLst/>
                        </a:rPr>
                        <a:t>Informe de revisión y validación de categorías. </a:t>
                      </a:r>
                      <a:r>
                        <a:rPr lang="es-CO" sz="900">
                          <a:effectLst/>
                        </a:rPr>
                        <a:t> </a:t>
                      </a:r>
                      <a:r>
                        <a:rPr lang="es-CO" sz="1200">
                          <a:effectLst/>
                          <a:latin typeface="Wingdings 2"/>
                          <a:sym typeface="Wingdings 2"/>
                        </a:rPr>
                        <a:t>P</a:t>
                      </a:r>
                      <a:endParaRPr lang="es-ES" sz="1200">
                        <a:effectLst/>
                        <a:latin typeface="Wingdings 2"/>
                        <a:sym typeface="Wingdings 2"/>
                      </a:endParaRPr>
                    </a:p>
                  </a:txBody>
                  <a:tcPr anchor="ctr">
                    <a:solidFill>
                      <a:schemeClr val="accent1">
                        <a:lumMod val="20000"/>
                        <a:lumOff val="80000"/>
                      </a:schemeClr>
                    </a:solidFill>
                  </a:tcPr>
                </a:tc>
                <a:tc>
                  <a:txBody>
                    <a:bodyPr/>
                    <a:lstStyle/>
                    <a:p>
                      <a:pPr algn="ctr" fontAlgn="base"/>
                      <a:r>
                        <a:rPr lang="es-CO" sz="900">
                          <a:effectLst/>
                        </a:rPr>
                        <a:t>Actividad programada semestral​</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a:effectLst/>
                        </a:rPr>
                        <a:t>A través de la dirección </a:t>
                      </a:r>
                      <a:r>
                        <a:rPr lang="es-MX" sz="900">
                          <a:ea typeface="+mn-lt"/>
                          <a:cs typeface="+mn-lt"/>
                        </a:rPr>
                        <a:t>https://acortar.link/zpTWRG</a:t>
                      </a:r>
                      <a:r>
                        <a:rPr lang="es-CO" sz="900">
                          <a:effectLst/>
                        </a:rPr>
                        <a:t> que contiene los soportes de los riesgos de gestión y de seguridad digital se evidenció:​</a:t>
                      </a:r>
                    </a:p>
                    <a:p>
                      <a:pPr algn="just" fontAlgn="base"/>
                      <a:r>
                        <a:rPr lang="es-CO" sz="1200">
                          <a:effectLst/>
                          <a:latin typeface="Wingdings 2"/>
                          <a:sym typeface="Wingdings 2"/>
                        </a:rPr>
                        <a:t>P</a:t>
                      </a:r>
                      <a:r>
                        <a:rPr lang="es-CO" sz="900">
                          <a:effectLst/>
                        </a:rPr>
                        <a:t> El “informe Incidencias primer semestre del 2023". Igualmente, se evidenciaron en hoja de Excel dichas incidencias.​</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1289674572"/>
                  </a:ext>
                </a:extLst>
              </a:tr>
              <a:tr h="1266783">
                <a:tc>
                  <a:txBody>
                    <a:bodyPr/>
                    <a:lstStyle/>
                    <a:p>
                      <a:pPr algn="just" fontAlgn="base"/>
                      <a:r>
                        <a:rPr lang="es-CO" sz="900">
                          <a:effectLst/>
                        </a:rPr>
                        <a:t>4. Nombramiento de funcionarios sin el cumplimiento de los requisitos establecidos en el Manual de Funciones y las competencias laborales.​</a:t>
                      </a:r>
                    </a:p>
                    <a:p>
                      <a:pPr fontAlgn="base"/>
                      <a:r>
                        <a:rPr lang="es-CO" sz="900">
                          <a:effectLst/>
                        </a:rPr>
                        <a:t>Nombre del proceso: Gestión de talento humano​</a:t>
                      </a:r>
                      <a:endParaRPr lang="es-CO" sz="900" dirty="0">
                        <a:effectLst/>
                      </a:endParaRPr>
                    </a:p>
                  </a:txBody>
                  <a:tcPr anchor="ctr">
                    <a:solidFill>
                      <a:schemeClr val="accent1">
                        <a:lumMod val="20000"/>
                        <a:lumOff val="80000"/>
                      </a:schemeClr>
                    </a:solidFill>
                  </a:tcPr>
                </a:tc>
                <a:tc>
                  <a:txBody>
                    <a:bodyPr/>
                    <a:lstStyle/>
                    <a:p>
                      <a:pPr algn="just" fontAlgn="base"/>
                      <a:r>
                        <a:rPr lang="es-ES" sz="900" dirty="0">
                          <a:effectLst/>
                        </a:rPr>
                        <a:t>1.Realizar un análisis de la hoja de vida del aspirante.​</a:t>
                      </a:r>
                    </a:p>
                    <a:p>
                      <a:pPr fontAlgn="base"/>
                      <a:r>
                        <a:rPr lang="es-ES" sz="900" dirty="0">
                          <a:effectLst/>
                        </a:rPr>
                        <a:t>2.Verificar los requisitos y equivalencias de la hoja de vida.​</a:t>
                      </a:r>
                    </a:p>
                    <a:p>
                      <a:pPr fontAlgn="base"/>
                      <a:r>
                        <a:rPr lang="es-ES" sz="900" dirty="0">
                          <a:effectLst/>
                        </a:rPr>
                        <a:t>Esta revisión debe ser realizada por Talento Humano y avalada por la Subdirectora Administrativa y Financiera​</a:t>
                      </a:r>
                    </a:p>
                  </a:txBody>
                  <a:tcPr anchor="ctr">
                    <a:solidFill>
                      <a:schemeClr val="accent1">
                        <a:lumMod val="20000"/>
                        <a:lumOff val="80000"/>
                      </a:schemeClr>
                    </a:solidFill>
                  </a:tcPr>
                </a:tc>
                <a:tc>
                  <a:txBody>
                    <a:bodyPr/>
                    <a:lstStyle/>
                    <a:p>
                      <a:pPr algn="just" fontAlgn="base"/>
                      <a:r>
                        <a:rPr lang="es-CO" sz="900" dirty="0">
                          <a:effectLst/>
                        </a:rPr>
                        <a:t>Formato de verificación de requisitos hoja de vida código GTH-FOR08. </a:t>
                      </a:r>
                      <a:r>
                        <a:rPr lang="es-CO" sz="1200" dirty="0">
                          <a:effectLst/>
                          <a:latin typeface="Wingdings 2"/>
                          <a:sym typeface="Wingdings 2"/>
                        </a:rPr>
                        <a:t>P</a:t>
                      </a:r>
                    </a:p>
                  </a:txBody>
                  <a:tcPr anchor="ctr">
                    <a:solidFill>
                      <a:schemeClr val="accent1">
                        <a:lumMod val="20000"/>
                        <a:lumOff val="80000"/>
                      </a:schemeClr>
                    </a:solidFill>
                  </a:tcPr>
                </a:tc>
                <a:tc>
                  <a:txBody>
                    <a:bodyPr/>
                    <a:lstStyle/>
                    <a:p>
                      <a:pPr algn="ctr" fontAlgn="base"/>
                      <a:r>
                        <a:rPr lang="es-CO" sz="900" dirty="0">
                          <a:effectLst/>
                        </a:rPr>
                        <a:t>Actividad programada semestral​</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dirty="0">
                          <a:effectLst/>
                        </a:rPr>
                        <a:t>A través de la dirección </a:t>
                      </a:r>
                      <a:r>
                        <a:rPr lang="es-MX" sz="900" dirty="0">
                          <a:ea typeface="+mn-lt"/>
                          <a:cs typeface="+mn-lt"/>
                        </a:rPr>
                        <a:t>https://acortar.link/zpTWRG</a:t>
                      </a:r>
                      <a:r>
                        <a:rPr lang="es-CO" sz="900" dirty="0">
                          <a:effectLst/>
                        </a:rPr>
                        <a:t> que contiene los soportes de los riesgos de gestión y de seguridad digital se evidenció:​</a:t>
                      </a:r>
                    </a:p>
                    <a:p>
                      <a:pPr algn="just" fontAlgn="base"/>
                      <a:r>
                        <a:rPr lang="es-CO" sz="1200" dirty="0">
                          <a:effectLst/>
                          <a:latin typeface="Wingdings 2"/>
                          <a:sym typeface="Wingdings 2"/>
                        </a:rPr>
                        <a:t>P</a:t>
                      </a:r>
                      <a:r>
                        <a:rPr lang="es-CO" sz="900" dirty="0">
                          <a:effectLst/>
                        </a:rPr>
                        <a:t> 10 formato GTH-FOR08 de verificación requisitos hoja de vida, de los servidores públicos durante el primer semestre del 2023. Sin embargo, solo dos (2) de los diez (10) formatos aparecen avalados por el (la) jefe de la subdirección administrativa y financiera.​</a:t>
                      </a:r>
                    </a:p>
                  </a:txBody>
                  <a:tcPr>
                    <a:solidFill>
                      <a:schemeClr val="accent1">
                        <a:lumMod val="20000"/>
                        <a:lumOff val="80000"/>
                      </a:schemeClr>
                    </a:solidFill>
                  </a:tcPr>
                </a:tc>
                <a:extLst>
                  <a:ext uri="{0D108BD9-81ED-4DB2-BD59-A6C34878D82A}">
                    <a16:rowId xmlns:a16="http://schemas.microsoft.com/office/drawing/2014/main" val="40434779"/>
                  </a:ext>
                </a:extLst>
              </a:tr>
            </a:tbl>
          </a:graphicData>
        </a:graphic>
      </p:graphicFrame>
    </p:spTree>
    <p:extLst>
      <p:ext uri="{BB962C8B-B14F-4D97-AF65-F5344CB8AC3E}">
        <p14:creationId xmlns:p14="http://schemas.microsoft.com/office/powerpoint/2010/main" val="1960522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6"/>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12</a:t>
            </a:fld>
            <a:endParaRPr lang="es-ES"/>
          </a:p>
        </p:txBody>
      </p:sp>
      <p:sp>
        <p:nvSpPr>
          <p:cNvPr id="3" name="2 CuadroTexto">
            <a:extLst>
              <a:ext uri="{FF2B5EF4-FFF2-40B4-BE49-F238E27FC236}">
                <a16:creationId xmlns:a16="http://schemas.microsoft.com/office/drawing/2014/main" id="{7027097F-518A-8969-AA6A-8C124BDBF430}"/>
              </a:ext>
            </a:extLst>
          </p:cNvPr>
          <p:cNvSpPr txBox="1"/>
          <p:nvPr/>
        </p:nvSpPr>
        <p:spPr>
          <a:xfrm>
            <a:off x="139331" y="357774"/>
            <a:ext cx="1191333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Gestión</a:t>
            </a:r>
          </a:p>
        </p:txBody>
      </p:sp>
      <p:graphicFrame>
        <p:nvGraphicFramePr>
          <p:cNvPr id="8" name="Tabla 7">
            <a:extLst>
              <a:ext uri="{FF2B5EF4-FFF2-40B4-BE49-F238E27FC236}">
                <a16:creationId xmlns:a16="http://schemas.microsoft.com/office/drawing/2014/main" id="{A4631A7F-B613-BCEE-5665-9D393A5A1795}"/>
              </a:ext>
            </a:extLst>
          </p:cNvPr>
          <p:cNvGraphicFramePr>
            <a:graphicFrameLocks noGrp="1"/>
          </p:cNvGraphicFramePr>
          <p:nvPr>
            <p:extLst>
              <p:ext uri="{D42A27DB-BD31-4B8C-83A1-F6EECF244321}">
                <p14:modId xmlns:p14="http://schemas.microsoft.com/office/powerpoint/2010/main" val="2946645548"/>
              </p:ext>
            </p:extLst>
          </p:nvPr>
        </p:nvGraphicFramePr>
        <p:xfrm>
          <a:off x="142067" y="916982"/>
          <a:ext cx="11917706" cy="5371308"/>
        </p:xfrm>
        <a:graphic>
          <a:graphicData uri="http://schemas.openxmlformats.org/drawingml/2006/table">
            <a:tbl>
              <a:tblPr firstRow="1" bandRow="1">
                <a:tableStyleId>{5C22544A-7EE6-4342-B048-85BDC9FD1C3A}</a:tableStyleId>
              </a:tblPr>
              <a:tblGrid>
                <a:gridCol w="2428067">
                  <a:extLst>
                    <a:ext uri="{9D8B030D-6E8A-4147-A177-3AD203B41FA5}">
                      <a16:colId xmlns:a16="http://schemas.microsoft.com/office/drawing/2014/main" val="2403409948"/>
                    </a:ext>
                  </a:extLst>
                </a:gridCol>
                <a:gridCol w="2001863">
                  <a:extLst>
                    <a:ext uri="{9D8B030D-6E8A-4147-A177-3AD203B41FA5}">
                      <a16:colId xmlns:a16="http://schemas.microsoft.com/office/drawing/2014/main" val="2998614964"/>
                    </a:ext>
                  </a:extLst>
                </a:gridCol>
                <a:gridCol w="1717728">
                  <a:extLst>
                    <a:ext uri="{9D8B030D-6E8A-4147-A177-3AD203B41FA5}">
                      <a16:colId xmlns:a16="http://schemas.microsoft.com/office/drawing/2014/main" val="2306033279"/>
                    </a:ext>
                  </a:extLst>
                </a:gridCol>
                <a:gridCol w="5770048">
                  <a:extLst>
                    <a:ext uri="{9D8B030D-6E8A-4147-A177-3AD203B41FA5}">
                      <a16:colId xmlns:a16="http://schemas.microsoft.com/office/drawing/2014/main" val="4040181312"/>
                    </a:ext>
                  </a:extLst>
                </a:gridCol>
              </a:tblGrid>
              <a:tr h="352484">
                <a:tc>
                  <a:txBody>
                    <a:bodyPr/>
                    <a:lstStyle/>
                    <a:p>
                      <a:pPr algn="ctr" fontAlgn="base"/>
                      <a:r>
                        <a:rPr lang="es-CO" sz="900">
                          <a:solidFill>
                            <a:schemeClr val="tx1"/>
                          </a:solidFill>
                          <a:effectLst/>
                        </a:rPr>
                        <a:t>Riesgo de Gestión​</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504290727"/>
                  </a:ext>
                </a:extLst>
              </a:tr>
              <a:tr h="1110711">
                <a:tc>
                  <a:txBody>
                    <a:bodyPr/>
                    <a:lstStyle/>
                    <a:p>
                      <a:pPr algn="just" fontAlgn="base"/>
                      <a:r>
                        <a:rPr lang="es-CO" sz="900">
                          <a:effectLst/>
                        </a:rPr>
                        <a:t>5. Incumplimiento de la normatividad en materia de talento humano en el desarrollo de actividades de bienestar, Capacitación, estímulos y de seguridad y salud en el trabajo. ​</a:t>
                      </a:r>
                    </a:p>
                    <a:p>
                      <a:pPr fontAlgn="base"/>
                      <a:r>
                        <a:rPr lang="es-CO" sz="900">
                          <a:effectLst/>
                        </a:rPr>
                        <a:t>Nombre del proceso: Gestión de talento humano​</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Realizar sensibilización a los funcionarios en actividades de capacitación, bienestar, incentivos y seguridad y salud en el trabajo.​</a:t>
                      </a:r>
                      <a:endParaRPr lang="es-ES" sz="900" dirty="0">
                        <a:effectLst/>
                      </a:endParaRPr>
                    </a:p>
                  </a:txBody>
                  <a:tcPr anchor="ctr">
                    <a:solidFill>
                      <a:schemeClr val="accent1">
                        <a:lumMod val="20000"/>
                        <a:lumOff val="80000"/>
                      </a:schemeClr>
                    </a:solidFill>
                  </a:tcPr>
                </a:tc>
                <a:tc>
                  <a:txBody>
                    <a:bodyPr/>
                    <a:lstStyle/>
                    <a:p>
                      <a:pPr algn="just" fontAlgn="base"/>
                      <a:r>
                        <a:rPr lang="es-CO" sz="900">
                          <a:effectLst/>
                        </a:rPr>
                        <a:t>Listas de asistencia, material de divulgación.</a:t>
                      </a:r>
                      <a:r>
                        <a:rPr lang="es-CO" sz="1200">
                          <a:effectLst/>
                        </a:rPr>
                        <a:t> </a:t>
                      </a:r>
                      <a:r>
                        <a:rPr lang="es-CO" sz="1200">
                          <a:effectLst/>
                          <a:latin typeface="Wingdings 2"/>
                          <a:sym typeface="Wingdings 2"/>
                        </a:rPr>
                        <a:t>P</a:t>
                      </a:r>
                      <a:r>
                        <a:rPr lang="es-CO" sz="1200">
                          <a:effectLst/>
                        </a:rPr>
                        <a:t>​</a:t>
                      </a:r>
                      <a:endParaRPr lang="es-CO" sz="1200" dirty="0">
                        <a:effectLst/>
                      </a:endParaRPr>
                    </a:p>
                  </a:txBody>
                  <a:tcPr anchor="ctr">
                    <a:solidFill>
                      <a:schemeClr val="accent1">
                        <a:lumMod val="20000"/>
                        <a:lumOff val="80000"/>
                      </a:schemeClr>
                    </a:solidFill>
                  </a:tcPr>
                </a:tc>
                <a:tc>
                  <a:txBody>
                    <a:bodyPr/>
                    <a:lstStyle/>
                    <a:p>
                      <a:pPr algn="ctr" fontAlgn="base"/>
                      <a:r>
                        <a:rPr lang="es-CO" sz="900">
                          <a:effectLst/>
                        </a:rPr>
                        <a:t>Actividad programada semestral​</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a:effectLst/>
                        </a:rPr>
                        <a:t>A través de la dirección </a:t>
                      </a:r>
                      <a:r>
                        <a:rPr lang="es-MX" sz="900">
                          <a:ea typeface="+mn-lt"/>
                          <a:cs typeface="+mn-lt"/>
                        </a:rPr>
                        <a:t>https://acortar.link/zpTWRG</a:t>
                      </a:r>
                      <a:r>
                        <a:rPr lang="es-CO" sz="900">
                          <a:effectLst/>
                        </a:rPr>
                        <a:t> que contiene los soportes de los riesgos de gestión y de seguridad digital se evidenció:​</a:t>
                      </a:r>
                    </a:p>
                    <a:p>
                      <a:pPr algn="just" fontAlgn="base"/>
                      <a:r>
                        <a:rPr lang="es-CO" sz="900">
                          <a:effectLst/>
                        </a:rPr>
                        <a:t>​</a:t>
                      </a:r>
                    </a:p>
                    <a:p>
                      <a:pPr algn="just" fontAlgn="base"/>
                      <a:r>
                        <a:rPr lang="es-CO" sz="1200">
                          <a:effectLst/>
                          <a:latin typeface="Wingdings 2"/>
                          <a:sym typeface="Wingdings 2"/>
                        </a:rPr>
                        <a:t>P</a:t>
                      </a:r>
                      <a:r>
                        <a:rPr lang="es-CO" sz="900">
                          <a:effectLst/>
                        </a:rPr>
                        <a:t> Lista de asistencia y material de divulgación de: Taller  de prevención y promoción ante el suicidio; </a:t>
                      </a:r>
                      <a:r>
                        <a:rPr lang="es-ES" sz="900" b="0" i="0" kern="1200">
                          <a:solidFill>
                            <a:schemeClr val="dk1"/>
                          </a:solidFill>
                          <a:effectLst/>
                          <a:latin typeface="+mn-lt"/>
                          <a:ea typeface="+mn-ea"/>
                          <a:cs typeface="+mn-cs"/>
                        </a:rPr>
                        <a:t>Actividad día de la mujer CRA; </a:t>
                      </a:r>
                      <a:r>
                        <a:rPr lang="es-CO" sz="900" b="0" i="0" kern="1200">
                          <a:solidFill>
                            <a:schemeClr val="dk1"/>
                          </a:solidFill>
                          <a:effectLst/>
                          <a:latin typeface="+mn-lt"/>
                          <a:ea typeface="+mn-ea"/>
                          <a:cs typeface="+mn-cs"/>
                        </a:rPr>
                        <a:t>Actividad día del hombre;  cumpleaños primer trimestre; </a:t>
                      </a:r>
                      <a:r>
                        <a:rPr lang="es-ES" sz="900" b="0" i="0" kern="1200">
                          <a:solidFill>
                            <a:schemeClr val="dk1"/>
                          </a:solidFill>
                          <a:effectLst/>
                          <a:latin typeface="+mn-lt"/>
                          <a:ea typeface="+mn-ea"/>
                          <a:cs typeface="+mn-cs"/>
                        </a:rPr>
                        <a:t>Socialización Decreto 2011 de 2017 - Vinculación laboral de personal con discapacidad al sector público; Taller virtual en manejo del tiempo libre y equilibrio de tiempos laborales; </a:t>
                      </a:r>
                      <a:r>
                        <a:rPr lang="es-CO" sz="900" b="0" i="0" kern="1200">
                          <a:solidFill>
                            <a:schemeClr val="dk1"/>
                          </a:solidFill>
                          <a:effectLst/>
                          <a:latin typeface="+mn-lt"/>
                          <a:ea typeface="+mn-ea"/>
                          <a:cs typeface="+mn-cs"/>
                        </a:rPr>
                        <a:t>Pausas activas; </a:t>
                      </a:r>
                      <a:r>
                        <a:rPr lang="es-ES" sz="900" b="0" i="0" kern="1200">
                          <a:solidFill>
                            <a:schemeClr val="dk1"/>
                          </a:solidFill>
                          <a:effectLst/>
                          <a:latin typeface="+mn-lt"/>
                          <a:ea typeface="+mn-ea"/>
                          <a:cs typeface="+mn-cs"/>
                        </a:rPr>
                        <a:t>Socialización Ley 581 del 2000 Participación de la mujer en los niveles decisorios;</a:t>
                      </a:r>
                      <a:r>
                        <a:rPr lang="es-CO" sz="900" b="0" i="0" kern="1200">
                          <a:solidFill>
                            <a:schemeClr val="dk1"/>
                          </a:solidFill>
                          <a:effectLst/>
                          <a:latin typeface="+mn-lt"/>
                          <a:ea typeface="+mn-ea"/>
                          <a:cs typeface="+mn-cs"/>
                        </a:rPr>
                        <a:t> Taller emociones</a:t>
                      </a:r>
                      <a:r>
                        <a:rPr lang="es-CO" sz="900">
                          <a:effectLst/>
                        </a:rPr>
                        <a:t>; entre otras.​</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3665128367"/>
                  </a:ext>
                </a:extLst>
              </a:tr>
              <a:tr h="774915">
                <a:tc>
                  <a:txBody>
                    <a:bodyPr/>
                    <a:lstStyle/>
                    <a:p>
                      <a:pPr algn="just" fontAlgn="base"/>
                      <a:r>
                        <a:rPr lang="es-CO" sz="900">
                          <a:effectLst/>
                        </a:rPr>
                        <a:t>6. Errores en la liquidación de nómina y parafiscales. ​</a:t>
                      </a:r>
                    </a:p>
                    <a:p>
                      <a:pPr algn="just" fontAlgn="base"/>
                      <a:r>
                        <a:rPr lang="es-CO" sz="900">
                          <a:effectLst/>
                        </a:rPr>
                        <a:t>Nombre del proceso: Gestión de talento humano​</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Se realiza verificación aleatoria por cargos, para identificar que se efectúen los pagos y los descuentos de conformidad.​</a:t>
                      </a:r>
                      <a:endParaRPr lang="es-ES" sz="900" dirty="0">
                        <a:effectLst/>
                      </a:endParaRPr>
                    </a:p>
                  </a:txBody>
                  <a:tcPr anchor="ctr">
                    <a:solidFill>
                      <a:schemeClr val="accent1">
                        <a:lumMod val="20000"/>
                        <a:lumOff val="80000"/>
                      </a:schemeClr>
                    </a:solidFill>
                  </a:tcPr>
                </a:tc>
                <a:tc>
                  <a:txBody>
                    <a:bodyPr/>
                    <a:lstStyle/>
                    <a:p>
                      <a:pPr algn="just" fontAlgn="base"/>
                      <a:r>
                        <a:rPr lang="es-ES" sz="900">
                          <a:effectLst/>
                        </a:rPr>
                        <a:t>Correo electrónico a los funcionarios involucrados en el proceso de la nómina.</a:t>
                      </a:r>
                      <a:r>
                        <a:rPr lang="es-CO" sz="900">
                          <a:effectLst/>
                          <a:latin typeface="Wingdings 2"/>
                          <a:sym typeface="Wingdings 2"/>
                        </a:rPr>
                        <a:t> </a:t>
                      </a:r>
                      <a:r>
                        <a:rPr lang="es-CO" sz="1200">
                          <a:effectLst/>
                          <a:latin typeface="Wingdings 2"/>
                          <a:sym typeface="Wingdings 2"/>
                        </a:rPr>
                        <a:t>P</a:t>
                      </a:r>
                      <a:r>
                        <a:rPr lang="es-ES" sz="1200">
                          <a:effectLst/>
                        </a:rPr>
                        <a:t>​</a:t>
                      </a:r>
                      <a:endParaRPr lang="es-ES" sz="1200" dirty="0">
                        <a:effectLst/>
                      </a:endParaRPr>
                    </a:p>
                  </a:txBody>
                  <a:tcPr anchor="ctr">
                    <a:solidFill>
                      <a:schemeClr val="accent1">
                        <a:lumMod val="20000"/>
                        <a:lumOff val="80000"/>
                      </a:schemeClr>
                    </a:solidFill>
                  </a:tcPr>
                </a:tc>
                <a:tc>
                  <a:txBody>
                    <a:bodyPr/>
                    <a:lstStyle/>
                    <a:p>
                      <a:pPr algn="ctr" fontAlgn="base"/>
                      <a:r>
                        <a:rPr lang="es-CO" sz="900">
                          <a:effectLst/>
                        </a:rPr>
                        <a:t>Actividad programada Mensual​</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a:effectLst/>
                        </a:rPr>
                        <a:t>A través de la dirección </a:t>
                      </a:r>
                      <a:r>
                        <a:rPr lang="es-MX" sz="900">
                          <a:ea typeface="+mn-lt"/>
                          <a:cs typeface="+mn-lt"/>
                        </a:rPr>
                        <a:t>https://acortar.link/zpTWRG</a:t>
                      </a:r>
                      <a:r>
                        <a:rPr lang="es-CO" sz="900">
                          <a:effectLst/>
                        </a:rPr>
                        <a:t> que contiene los soportes de los riesgos de gestión y de seguridad digital se evidenció:​</a:t>
                      </a:r>
                    </a:p>
                    <a:p>
                      <a:pPr algn="just" fontAlgn="base"/>
                      <a:r>
                        <a:rPr lang="es-CO" sz="1200">
                          <a:effectLst/>
                          <a:latin typeface="Wingdings 2"/>
                          <a:sym typeface="Wingdings 2"/>
                        </a:rPr>
                        <a:t>P</a:t>
                      </a:r>
                      <a:r>
                        <a:rPr lang="es-CO" sz="900">
                          <a:effectLst/>
                          <a:latin typeface="Wingdings 2"/>
                          <a:sym typeface="Wingdings 2"/>
                        </a:rPr>
                        <a:t> </a:t>
                      </a:r>
                      <a:r>
                        <a:rPr lang="es-CO" sz="900">
                          <a:effectLst/>
                        </a:rPr>
                        <a:t>Correos electrónicos mensuales  durante el primer semestre del 2023, dirigidos a los funcionarios involucrados en el proceso de nómina para la respectiva revisión.​</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3805318859"/>
                  </a:ext>
                </a:extLst>
              </a:tr>
              <a:tr h="516610">
                <a:tc>
                  <a:txBody>
                    <a:bodyPr/>
                    <a:lstStyle/>
                    <a:p>
                      <a:pPr algn="just" fontAlgn="base"/>
                      <a:r>
                        <a:rPr lang="es-CO" sz="900">
                          <a:effectLst/>
                        </a:rPr>
                        <a:t>7. Incumplimiento de la Agenda Regulatoria Indicativa.​</a:t>
                      </a:r>
                    </a:p>
                    <a:p>
                      <a:pPr algn="just" fontAlgn="base"/>
                      <a:r>
                        <a:rPr lang="es-CO" sz="900">
                          <a:effectLst/>
                        </a:rPr>
                        <a:t>Nombre del proceso: Regulación general​</a:t>
                      </a:r>
                      <a:endParaRPr lang="es-CO" sz="900" dirty="0">
                        <a:effectLst/>
                      </a:endParaRPr>
                    </a:p>
                  </a:txBody>
                  <a:tcPr anchor="ctr">
                    <a:solidFill>
                      <a:schemeClr val="accent1">
                        <a:lumMod val="20000"/>
                        <a:lumOff val="80000"/>
                      </a:schemeClr>
                    </a:solidFill>
                  </a:tcPr>
                </a:tc>
                <a:tc>
                  <a:txBody>
                    <a:bodyPr/>
                    <a:lstStyle/>
                    <a:p>
                      <a:pPr algn="just" fontAlgn="base"/>
                      <a:r>
                        <a:rPr lang="es-CO" sz="900">
                          <a:effectLst/>
                        </a:rPr>
                        <a:t>Realizar seguimiento a través del PAI.​</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PAI y soportes al mismo. </a:t>
                      </a:r>
                      <a:r>
                        <a:rPr lang="es-CO" sz="1200">
                          <a:effectLst/>
                          <a:latin typeface="Wingdings 2"/>
                          <a:sym typeface="Wingdings 2"/>
                        </a:rPr>
                        <a:t>P</a:t>
                      </a:r>
                      <a:r>
                        <a:rPr lang="es-ES" sz="1200">
                          <a:effectLst/>
                        </a:rPr>
                        <a:t>​</a:t>
                      </a:r>
                      <a:endParaRPr lang="es-ES" sz="1200" dirty="0">
                        <a:effectLst/>
                      </a:endParaRPr>
                    </a:p>
                  </a:txBody>
                  <a:tcPr anchor="ctr">
                    <a:solidFill>
                      <a:schemeClr val="accent1">
                        <a:lumMod val="20000"/>
                        <a:lumOff val="80000"/>
                      </a:schemeClr>
                    </a:solidFill>
                  </a:tcPr>
                </a:tc>
                <a:tc>
                  <a:txBody>
                    <a:bodyPr/>
                    <a:lstStyle/>
                    <a:p>
                      <a:pPr algn="ctr" fontAlgn="base"/>
                      <a:r>
                        <a:rPr lang="es-CO" sz="900">
                          <a:effectLst/>
                        </a:rPr>
                        <a:t>Actividad programada Mensual​</a:t>
                      </a:r>
                    </a:p>
                    <a:p>
                      <a:pPr algn="just" fontAlgn="base"/>
                      <a:r>
                        <a:rPr lang="es-CO" sz="1200">
                          <a:effectLst/>
                          <a:latin typeface="Wingdings 2"/>
                          <a:sym typeface="Wingdings 2"/>
                        </a:rPr>
                        <a:t>P</a:t>
                      </a:r>
                      <a:r>
                        <a:rPr lang="es-CO" sz="900">
                          <a:effectLst/>
                        </a:rPr>
                        <a:t>A través de la dirección https://acortar.link/Fyd6PP se evidenció el Plan de acción institucional con seguimientos mensuales y soportes del cumplimiento de la agenda.</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2714590185"/>
                  </a:ext>
                </a:extLst>
              </a:tr>
              <a:tr h="658677">
                <a:tc>
                  <a:txBody>
                    <a:bodyPr/>
                    <a:lstStyle/>
                    <a:p>
                      <a:pPr algn="just" fontAlgn="base"/>
                      <a:r>
                        <a:rPr lang="es-CO" sz="900">
                          <a:effectLst/>
                        </a:rPr>
                        <a:t>8. Decisiones regulatorias expedidas por fuera de términos y/o con errores.​</a:t>
                      </a:r>
                    </a:p>
                    <a:p>
                      <a:pPr algn="just" fontAlgn="base"/>
                      <a:r>
                        <a:rPr lang="es-CO" sz="900">
                          <a:effectLst/>
                        </a:rPr>
                        <a:t>Nombre del proceso: Gestión regulatoria.​</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Agendar y presentar en Comité de Expertos las decisiones que sean de su competencia.​</a:t>
                      </a:r>
                      <a:endParaRPr lang="es-ES" sz="900" dirty="0">
                        <a:effectLst/>
                      </a:endParaRPr>
                    </a:p>
                  </a:txBody>
                  <a:tcPr anchor="ctr">
                    <a:solidFill>
                      <a:schemeClr val="accent1">
                        <a:lumMod val="20000"/>
                        <a:lumOff val="80000"/>
                      </a:schemeClr>
                    </a:solidFill>
                  </a:tcPr>
                </a:tc>
                <a:tc>
                  <a:txBody>
                    <a:bodyPr/>
                    <a:lstStyle/>
                    <a:p>
                      <a:pPr algn="just" fontAlgn="base"/>
                      <a:r>
                        <a:rPr lang="es-CO" sz="900">
                          <a:effectLst/>
                        </a:rPr>
                        <a:t>Correo electrónico de agendamiento a comités de expertos. </a:t>
                      </a:r>
                      <a:r>
                        <a:rPr lang="es-CO" sz="1200">
                          <a:effectLst/>
                          <a:latin typeface="Wingdings 2"/>
                          <a:sym typeface="Wingdings 2"/>
                        </a:rPr>
                        <a:t>P</a:t>
                      </a:r>
                      <a:endParaRPr lang="es-CO" sz="1200" dirty="0">
                        <a:effectLst/>
                        <a:latin typeface="Wingdings 2"/>
                        <a:sym typeface="Wingdings 2"/>
                      </a:endParaRPr>
                    </a:p>
                  </a:txBody>
                  <a:tcPr anchor="ctr">
                    <a:solidFill>
                      <a:schemeClr val="accent1">
                        <a:lumMod val="20000"/>
                        <a:lumOff val="80000"/>
                      </a:schemeClr>
                    </a:solidFill>
                  </a:tcPr>
                </a:tc>
                <a:tc>
                  <a:txBody>
                    <a:bodyPr/>
                    <a:lstStyle/>
                    <a:p>
                      <a:pPr algn="ctr" fontAlgn="base"/>
                      <a:r>
                        <a:rPr lang="es-CO" sz="900">
                          <a:effectLst/>
                        </a:rPr>
                        <a:t>Actividad programada según necesidad​</a:t>
                      </a: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p>
                    <a:p>
                      <a:pPr marL="0" lvl="0" indent="0" algn="just" fontAlgn="base">
                        <a:buNone/>
                      </a:pPr>
                      <a:r>
                        <a:rPr lang="es-CO" sz="1200">
                          <a:effectLst/>
                          <a:latin typeface="Wingdings 2"/>
                          <a:sym typeface="Wingdings 2"/>
                        </a:rPr>
                        <a:t>P</a:t>
                      </a:r>
                      <a:r>
                        <a:rPr lang="es-CO" sz="900">
                          <a:effectLst/>
                        </a:rPr>
                        <a:t>10 Correos electrónicos citando a Comités de Expertos durante el primer semestre del 2023.​</a:t>
                      </a:r>
                      <a:endParaRPr lang="es-CO" sz="900" dirty="0">
                        <a:effectLst/>
                        <a:latin typeface="Arial"/>
                      </a:endParaRPr>
                    </a:p>
                  </a:txBody>
                  <a:tcPr>
                    <a:solidFill>
                      <a:schemeClr val="accent1">
                        <a:lumMod val="20000"/>
                        <a:lumOff val="80000"/>
                      </a:schemeClr>
                    </a:solidFill>
                  </a:tcPr>
                </a:tc>
                <a:extLst>
                  <a:ext uri="{0D108BD9-81ED-4DB2-BD59-A6C34878D82A}">
                    <a16:rowId xmlns:a16="http://schemas.microsoft.com/office/drawing/2014/main" val="3255459606"/>
                  </a:ext>
                </a:extLst>
              </a:tr>
              <a:tr h="753588">
                <a:tc rowSpan="2">
                  <a:txBody>
                    <a:bodyPr/>
                    <a:lstStyle/>
                    <a:p>
                      <a:pPr algn="just" fontAlgn="base"/>
                      <a:r>
                        <a:rPr lang="es-CO" sz="900">
                          <a:effectLst/>
                        </a:rPr>
                        <a:t>9. Representación inadecuada o inoportuna en las actuaciones administrativas o judiciales que se adelanten en contra de la CRA o que ésta deba promover.​</a:t>
                      </a:r>
                    </a:p>
                    <a:p>
                      <a:pPr algn="just" fontAlgn="base"/>
                      <a:r>
                        <a:rPr lang="es-CO" sz="900">
                          <a:effectLst/>
                        </a:rPr>
                        <a:t>Nombre del proceso: Gestión jurídica​</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Revisión y validación de la representación judicial y de la aplicación en ellas de los criterios jurídicos que corresponden. ​</a:t>
                      </a:r>
                      <a:endParaRPr lang="es-ES" sz="900" dirty="0">
                        <a:effectLst/>
                      </a:endParaRPr>
                    </a:p>
                  </a:txBody>
                  <a:tcPr anchor="ctr">
                    <a:solidFill>
                      <a:schemeClr val="accent1">
                        <a:lumMod val="20000"/>
                        <a:lumOff val="80000"/>
                      </a:schemeClr>
                    </a:solidFill>
                  </a:tcPr>
                </a:tc>
                <a:tc>
                  <a:txBody>
                    <a:bodyPr/>
                    <a:lstStyle/>
                    <a:p>
                      <a:pPr fontAlgn="base"/>
                      <a:r>
                        <a:rPr lang="es-CO" sz="900">
                          <a:effectLst/>
                        </a:rPr>
                        <a:t>Informes procesos judiciales. </a:t>
                      </a:r>
                      <a:r>
                        <a:rPr lang="es-CO" sz="1200">
                          <a:effectLst/>
                          <a:latin typeface="Wingdings 2"/>
                          <a:sym typeface="Wingdings 2"/>
                        </a:rPr>
                        <a:t>P</a:t>
                      </a:r>
                      <a:endParaRPr lang="es-CO" sz="1200" dirty="0">
                        <a:effectLst/>
                        <a:latin typeface="Wingdings 2"/>
                        <a:sym typeface="Wingdings 2"/>
                      </a:endParaRPr>
                    </a:p>
                  </a:txBody>
                  <a:tcPr anchor="ctr">
                    <a:solidFill>
                      <a:schemeClr val="accent1">
                        <a:lumMod val="20000"/>
                        <a:lumOff val="80000"/>
                      </a:schemeClr>
                    </a:solidFill>
                  </a:tcPr>
                </a:tc>
                <a:tc>
                  <a:txBody>
                    <a:bodyPr/>
                    <a:lstStyle/>
                    <a:p>
                      <a:pPr algn="ctr" fontAlgn="base"/>
                      <a:r>
                        <a:rPr lang="es-CO" sz="900">
                          <a:effectLst/>
                        </a:rPr>
                        <a:t>Actividad programada mensual​</a:t>
                      </a: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p>
                    <a:p>
                      <a:pPr fontAlgn="base"/>
                      <a:r>
                        <a:rPr lang="es-CO" sz="1200">
                          <a:effectLst/>
                          <a:latin typeface="Wingdings 2"/>
                          <a:sym typeface="Wingdings 2"/>
                        </a:rPr>
                        <a:t>P</a:t>
                      </a:r>
                      <a:r>
                        <a:rPr lang="es-CO" sz="900">
                          <a:effectLst/>
                        </a:rPr>
                        <a:t> Informes de los procesos judiciales  del primer semestre (enero-Junio) del 2023.​</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3561989282"/>
                  </a:ext>
                </a:extLst>
              </a:tr>
              <a:tr h="800745">
                <a:tc vMerge="1">
                  <a:txBody>
                    <a:bodyPr/>
                    <a:lstStyle/>
                    <a:p>
                      <a:endParaRPr lang="es-ES"/>
                    </a:p>
                  </a:txBody>
                  <a:tcPr/>
                </a:tc>
                <a:tc>
                  <a:txBody>
                    <a:bodyPr/>
                    <a:lstStyle/>
                    <a:p>
                      <a:pPr algn="just" fontAlgn="base"/>
                      <a:r>
                        <a:rPr lang="es-ES" sz="900">
                          <a:effectLst/>
                        </a:rPr>
                        <a:t>Revisión y validación de la disponibilidad de recursos para garantizar una adecuada y oportuna defensa judicial. ​</a:t>
                      </a:r>
                      <a:endParaRPr lang="es-ES" sz="900" dirty="0">
                        <a:effectLst/>
                      </a:endParaRPr>
                    </a:p>
                  </a:txBody>
                  <a:tcPr anchor="ctr">
                    <a:solidFill>
                      <a:schemeClr val="accent1">
                        <a:lumMod val="20000"/>
                        <a:lumOff val="80000"/>
                      </a:schemeClr>
                    </a:solidFill>
                  </a:tcPr>
                </a:tc>
                <a:tc>
                  <a:txBody>
                    <a:bodyPr/>
                    <a:lstStyle/>
                    <a:p>
                      <a:pPr fontAlgn="base"/>
                      <a:r>
                        <a:rPr lang="es-CO" sz="900">
                          <a:effectLst/>
                        </a:rPr>
                        <a:t>Estudios previos. </a:t>
                      </a:r>
                      <a:r>
                        <a:rPr lang="es-CO" sz="1200">
                          <a:effectLst/>
                          <a:latin typeface="Wingdings 2"/>
                          <a:sym typeface="Wingdings 2"/>
                        </a:rPr>
                        <a:t>P</a:t>
                      </a:r>
                      <a:endParaRPr lang="es-CO" sz="1200" dirty="0">
                        <a:effectLst/>
                        <a:latin typeface="Wingdings 2"/>
                        <a:sym typeface="Wingdings 2"/>
                      </a:endParaRPr>
                    </a:p>
                  </a:txBody>
                  <a:tcPr anchor="ctr">
                    <a:solidFill>
                      <a:schemeClr val="accent1">
                        <a:lumMod val="20000"/>
                        <a:lumOff val="80000"/>
                      </a:schemeClr>
                    </a:solidFill>
                  </a:tcPr>
                </a:tc>
                <a:tc>
                  <a:txBody>
                    <a:bodyPr/>
                    <a:lstStyle/>
                    <a:p>
                      <a:pPr algn="ctr" fontAlgn="base"/>
                      <a:r>
                        <a:rPr lang="es-CO" sz="900">
                          <a:effectLst/>
                        </a:rPr>
                        <a:t>Actividad programada anual​</a:t>
                      </a: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p>
                    <a:p>
                      <a:pPr algn="just" fontAlgn="base"/>
                      <a:r>
                        <a:rPr lang="es-CO" sz="1200">
                          <a:effectLst/>
                          <a:latin typeface="Wingdings 2"/>
                          <a:sym typeface="Wingdings 2"/>
                        </a:rPr>
                        <a:t>P</a:t>
                      </a:r>
                      <a:r>
                        <a:rPr lang="es-CO" sz="900">
                          <a:effectLst/>
                        </a:rPr>
                        <a:t> Tres solicitudes de estudio de conveniencia y oportunidad para la celebración de contratos para la prestación de servicios profesionales.​</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1686449702"/>
                  </a:ext>
                </a:extLst>
              </a:tr>
            </a:tbl>
          </a:graphicData>
        </a:graphic>
      </p:graphicFrame>
    </p:spTree>
    <p:extLst>
      <p:ext uri="{BB962C8B-B14F-4D97-AF65-F5344CB8AC3E}">
        <p14:creationId xmlns:p14="http://schemas.microsoft.com/office/powerpoint/2010/main" val="174951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13</a:t>
            </a:fld>
            <a:endParaRPr lang="es-ES"/>
          </a:p>
        </p:txBody>
      </p:sp>
      <p:sp>
        <p:nvSpPr>
          <p:cNvPr id="3" name="2 CuadroTexto">
            <a:extLst>
              <a:ext uri="{FF2B5EF4-FFF2-40B4-BE49-F238E27FC236}">
                <a16:creationId xmlns:a16="http://schemas.microsoft.com/office/drawing/2014/main" id="{17EB3F0D-455C-FB19-ACA5-0B7131F2CCFF}"/>
              </a:ext>
            </a:extLst>
          </p:cNvPr>
          <p:cNvSpPr txBox="1"/>
          <p:nvPr/>
        </p:nvSpPr>
        <p:spPr>
          <a:xfrm>
            <a:off x="132440" y="357774"/>
            <a:ext cx="11935514"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Gestión</a:t>
            </a:r>
          </a:p>
        </p:txBody>
      </p:sp>
      <p:graphicFrame>
        <p:nvGraphicFramePr>
          <p:cNvPr id="5" name="Tabla 4">
            <a:extLst>
              <a:ext uri="{FF2B5EF4-FFF2-40B4-BE49-F238E27FC236}">
                <a16:creationId xmlns:a16="http://schemas.microsoft.com/office/drawing/2014/main" id="{17AD2B72-F366-49F1-5FC4-B1038F4E7042}"/>
              </a:ext>
            </a:extLst>
          </p:cNvPr>
          <p:cNvGraphicFramePr>
            <a:graphicFrameLocks noGrp="1"/>
          </p:cNvGraphicFramePr>
          <p:nvPr>
            <p:extLst>
              <p:ext uri="{D42A27DB-BD31-4B8C-83A1-F6EECF244321}">
                <p14:modId xmlns:p14="http://schemas.microsoft.com/office/powerpoint/2010/main" val="848033389"/>
              </p:ext>
            </p:extLst>
          </p:nvPr>
        </p:nvGraphicFramePr>
        <p:xfrm>
          <a:off x="138112" y="1084897"/>
          <a:ext cx="11915775" cy="4365275"/>
        </p:xfrm>
        <a:graphic>
          <a:graphicData uri="http://schemas.openxmlformats.org/drawingml/2006/table">
            <a:tbl>
              <a:tblPr firstRow="1" bandRow="1">
                <a:tableStyleId>{5C22544A-7EE6-4342-B048-85BDC9FD1C3A}</a:tableStyleId>
              </a:tblPr>
              <a:tblGrid>
                <a:gridCol w="1856943">
                  <a:extLst>
                    <a:ext uri="{9D8B030D-6E8A-4147-A177-3AD203B41FA5}">
                      <a16:colId xmlns:a16="http://schemas.microsoft.com/office/drawing/2014/main" val="3011173997"/>
                    </a:ext>
                  </a:extLst>
                </a:gridCol>
                <a:gridCol w="2115127">
                  <a:extLst>
                    <a:ext uri="{9D8B030D-6E8A-4147-A177-3AD203B41FA5}">
                      <a16:colId xmlns:a16="http://schemas.microsoft.com/office/drawing/2014/main" val="3281505879"/>
                    </a:ext>
                  </a:extLst>
                </a:gridCol>
                <a:gridCol w="1874982">
                  <a:extLst>
                    <a:ext uri="{9D8B030D-6E8A-4147-A177-3AD203B41FA5}">
                      <a16:colId xmlns:a16="http://schemas.microsoft.com/office/drawing/2014/main" val="4268415831"/>
                    </a:ext>
                  </a:extLst>
                </a:gridCol>
                <a:gridCol w="6068723">
                  <a:extLst>
                    <a:ext uri="{9D8B030D-6E8A-4147-A177-3AD203B41FA5}">
                      <a16:colId xmlns:a16="http://schemas.microsoft.com/office/drawing/2014/main" val="1644438663"/>
                    </a:ext>
                  </a:extLst>
                </a:gridCol>
              </a:tblGrid>
              <a:tr h="399347">
                <a:tc>
                  <a:txBody>
                    <a:bodyPr/>
                    <a:lstStyle/>
                    <a:p>
                      <a:pPr algn="ctr" fontAlgn="base"/>
                      <a:r>
                        <a:rPr lang="es-CO" sz="900">
                          <a:solidFill>
                            <a:schemeClr val="tx1"/>
                          </a:solidFill>
                          <a:effectLst/>
                        </a:rPr>
                        <a:t>Riesgo de Gestión​</a:t>
                      </a:r>
                      <a:endParaRPr lang="es-CO" sz="900"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sz="900"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sz="900"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sz="900"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1559296011"/>
                  </a:ext>
                </a:extLst>
              </a:tr>
              <a:tr h="1253123">
                <a:tc>
                  <a:txBody>
                    <a:bodyPr/>
                    <a:lstStyle/>
                    <a:p>
                      <a:pPr algn="just" fontAlgn="base"/>
                      <a:r>
                        <a:rPr lang="es-CO" sz="900">
                          <a:effectLst/>
                        </a:rPr>
                        <a:t>10. Imposibilidad de materializar las obligaciones económicas constituidas a favor de la CRA.​</a:t>
                      </a:r>
                    </a:p>
                    <a:p>
                      <a:pPr algn="just" fontAlgn="base"/>
                      <a:r>
                        <a:rPr lang="es-CO" sz="900">
                          <a:effectLst/>
                        </a:rPr>
                        <a:t>Nombre del proceso: Gestión jurídica​</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Se realiza indagación de bienes a entidades bancarias, Oficinas de Registro de Instrumentos Públicos, RUNT, etc., además de controlar la fecha de prescripción de la obligación.​</a:t>
                      </a:r>
                      <a:endParaRPr lang="es-ES" sz="900" dirty="0">
                        <a:effectLst/>
                      </a:endParaRPr>
                    </a:p>
                  </a:txBody>
                  <a:tcPr anchor="ctr">
                    <a:solidFill>
                      <a:schemeClr val="accent1">
                        <a:lumMod val="20000"/>
                        <a:lumOff val="80000"/>
                      </a:schemeClr>
                    </a:solidFill>
                  </a:tcPr>
                </a:tc>
                <a:tc>
                  <a:txBody>
                    <a:bodyPr/>
                    <a:lstStyle/>
                    <a:p>
                      <a:pPr algn="just" fontAlgn="base"/>
                      <a:r>
                        <a:rPr lang="es-ES" sz="900">
                          <a:effectLst/>
                        </a:rPr>
                        <a:t>Comunicaciones que reposan en cada expediente de cobro coactivo en ORFEO. </a:t>
                      </a:r>
                      <a:r>
                        <a:rPr lang="es-ES" sz="1200">
                          <a:effectLst/>
                          <a:latin typeface="Wingdings 2"/>
                          <a:sym typeface="Wingdings 2"/>
                        </a:rPr>
                        <a:t>P</a:t>
                      </a:r>
                      <a:endParaRPr lang="es-ES" sz="1200" dirty="0">
                        <a:effectLst/>
                        <a:latin typeface="Wingdings 2"/>
                        <a:sym typeface="Wingdings 2"/>
                      </a:endParaRPr>
                    </a:p>
                  </a:txBody>
                  <a:tcPr anchor="ctr">
                    <a:solidFill>
                      <a:schemeClr val="accent1">
                        <a:lumMod val="20000"/>
                        <a:lumOff val="80000"/>
                      </a:schemeClr>
                    </a:solidFill>
                  </a:tcPr>
                </a:tc>
                <a:tc>
                  <a:txBody>
                    <a:bodyPr/>
                    <a:lstStyle/>
                    <a:p>
                      <a:pPr algn="ctr" fontAlgn="base"/>
                      <a:r>
                        <a:rPr lang="es-CO" sz="900">
                          <a:effectLst/>
                        </a:rPr>
                        <a:t>Actividad programada semestral​</a:t>
                      </a: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p>
                    <a:p>
                      <a:pPr algn="just" fontAlgn="base"/>
                      <a:r>
                        <a:rPr lang="es-CO" sz="1200">
                          <a:effectLst/>
                          <a:latin typeface="Wingdings 2"/>
                          <a:sym typeface="Wingdings 2"/>
                        </a:rPr>
                        <a:t>P</a:t>
                      </a:r>
                      <a:r>
                        <a:rPr lang="es-CO" sz="900">
                          <a:effectLst/>
                        </a:rPr>
                        <a:t> Archivo en Excel con números de radicados de Orfeo, de las comunicaciones  dirigidas a las entidades bancarias, Oficinas de Registro de Instrumentos Públicos, RUNT, etc.​ primer semestre del 2023.</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2629801556"/>
                  </a:ext>
                </a:extLst>
              </a:tr>
              <a:tr h="1253123">
                <a:tc>
                  <a:txBody>
                    <a:bodyPr/>
                    <a:lstStyle/>
                    <a:p>
                      <a:pPr algn="just" fontAlgn="base"/>
                      <a:r>
                        <a:rPr lang="es-CO" sz="900" dirty="0">
                          <a:effectLst/>
                        </a:rPr>
                        <a:t>11. Incremento en el pago de condenas en litigios que puedan solucionarse antes de la acción judicial.​</a:t>
                      </a:r>
                    </a:p>
                    <a:p>
                      <a:pPr algn="just" fontAlgn="base"/>
                      <a:r>
                        <a:rPr lang="es-CO" sz="900" dirty="0">
                          <a:effectLst/>
                        </a:rPr>
                        <a:t>Nombre del proceso: Gestión jurídica​</a:t>
                      </a:r>
                    </a:p>
                  </a:txBody>
                  <a:tcPr anchor="ctr">
                    <a:solidFill>
                      <a:schemeClr val="accent1">
                        <a:lumMod val="20000"/>
                        <a:lumOff val="80000"/>
                      </a:schemeClr>
                    </a:solidFill>
                  </a:tcPr>
                </a:tc>
                <a:tc>
                  <a:txBody>
                    <a:bodyPr/>
                    <a:lstStyle/>
                    <a:p>
                      <a:pPr algn="just" fontAlgn="base"/>
                      <a:r>
                        <a:rPr lang="es-ES" sz="900" dirty="0">
                          <a:effectLst/>
                        </a:rPr>
                        <a:t>Mesa de trabajo con los apoderados y el Jefe de la Oficina Asesora Jurídica, con el objetivo de analizar la jurisprudencia relevante.​</a:t>
                      </a:r>
                    </a:p>
                  </a:txBody>
                  <a:tcPr anchor="ctr">
                    <a:solidFill>
                      <a:schemeClr val="accent1">
                        <a:lumMod val="20000"/>
                        <a:lumOff val="80000"/>
                      </a:schemeClr>
                    </a:solidFill>
                  </a:tcPr>
                </a:tc>
                <a:tc>
                  <a:txBody>
                    <a:bodyPr/>
                    <a:lstStyle/>
                    <a:p>
                      <a:pPr algn="just" fontAlgn="base"/>
                      <a:r>
                        <a:rPr lang="es-CO" sz="900" dirty="0">
                          <a:effectLst/>
                        </a:rPr>
                        <a:t>Actas de mesas de trabajo. </a:t>
                      </a:r>
                      <a:r>
                        <a:rPr lang="es-CO" sz="1200" b="0" i="0" u="none" strike="noStrike" noProof="0" dirty="0">
                          <a:solidFill>
                            <a:srgbClr val="000000"/>
                          </a:solidFill>
                          <a:effectLst/>
                          <a:latin typeface="Wingdings 2"/>
                          <a:sym typeface="Wingdings 2"/>
                        </a:rPr>
                        <a:t>P</a:t>
                      </a:r>
                      <a:r>
                        <a:rPr lang="es-CO" sz="900" dirty="0">
                          <a:effectLst/>
                        </a:rPr>
                        <a:t> </a:t>
                      </a:r>
                    </a:p>
                  </a:txBody>
                  <a:tcPr anchor="ctr">
                    <a:solidFill>
                      <a:schemeClr val="accent1">
                        <a:lumMod val="20000"/>
                        <a:lumOff val="80000"/>
                      </a:schemeClr>
                    </a:solidFill>
                  </a:tcPr>
                </a:tc>
                <a:tc>
                  <a:txBody>
                    <a:bodyPr/>
                    <a:lstStyle/>
                    <a:p>
                      <a:pPr algn="ctr" fontAlgn="base"/>
                      <a:r>
                        <a:rPr lang="es-CO" sz="900" dirty="0">
                          <a:effectLst/>
                        </a:rPr>
                        <a:t>Actividad programada Semestral​</a:t>
                      </a:r>
                    </a:p>
                    <a:p>
                      <a:pPr algn="ctr" fontAlgn="base"/>
                      <a:endParaRPr lang="es-CO" sz="900" dirty="0">
                        <a:effectLst/>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dirty="0">
                          <a:effectLst/>
                        </a:rPr>
                        <a:t>A través de la dirección </a:t>
                      </a:r>
                      <a:r>
                        <a:rPr lang="es-MX" sz="900" dirty="0">
                          <a:ea typeface="+mn-lt"/>
                          <a:cs typeface="+mn-lt"/>
                        </a:rPr>
                        <a:t>https://acortar.link/zpTWRG</a:t>
                      </a:r>
                      <a:r>
                        <a:rPr lang="es-CO" sz="900" dirty="0">
                          <a:effectLst/>
                        </a:rPr>
                        <a:t> que contiene los soportes de los riesgos de gestión y de seguridad digital se evidenció: ​</a:t>
                      </a:r>
                      <a:r>
                        <a:rPr lang="es-CO" sz="900" kern="1200" dirty="0">
                          <a:solidFill>
                            <a:schemeClr val="dk1"/>
                          </a:solidFill>
                          <a:effectLst/>
                          <a:latin typeface="+mn-lt"/>
                          <a:ea typeface="+mn-ea"/>
                          <a:cs typeface="+mn-cs"/>
                          <a:sym typeface="Wingdings 2"/>
                        </a:rPr>
                        <a:t>El</a:t>
                      </a:r>
                      <a:r>
                        <a:rPr lang="es-CO" sz="900" kern="1200" dirty="0">
                          <a:solidFill>
                            <a:schemeClr val="dk1"/>
                          </a:solidFill>
                          <a:effectLst/>
                          <a:latin typeface="+mn-lt"/>
                          <a:ea typeface="+mn-ea"/>
                          <a:cs typeface="+mn-cs"/>
                        </a:rPr>
                        <a:t> r</a:t>
                      </a:r>
                      <a:r>
                        <a:rPr lang="es-CO" sz="900" dirty="0">
                          <a:effectLst/>
                        </a:rPr>
                        <a:t>egistro de asistencia a la mesa transversal defensa judicial, realizada el 27 de junio del 2023.</a:t>
                      </a:r>
                    </a:p>
                    <a:p>
                      <a:pPr marL="0" marR="0" lvl="0" indent="0" algn="just" defTabSz="914400" rtl="0" eaLnBrk="1" fontAlgn="base" latinLnBrk="0" hangingPunct="1">
                        <a:lnSpc>
                          <a:spcPct val="100000"/>
                        </a:lnSpc>
                        <a:spcBef>
                          <a:spcPts val="0"/>
                        </a:spcBef>
                        <a:spcAft>
                          <a:spcPts val="0"/>
                        </a:spcAft>
                        <a:buClrTx/>
                        <a:buSzTx/>
                        <a:buFontTx/>
                        <a:buNone/>
                        <a:tabLst/>
                        <a:defRPr/>
                      </a:pPr>
                      <a:endParaRPr lang="es-CO" sz="900" dirty="0">
                        <a:effectLst/>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1200" b="0" i="0" u="none" strike="noStrike" noProof="0" dirty="0">
                          <a:solidFill>
                            <a:srgbClr val="000000"/>
                          </a:solidFill>
                          <a:effectLst/>
                          <a:latin typeface="Wingdings 2"/>
                          <a:sym typeface="Wingdings 2"/>
                        </a:rPr>
                        <a:t>P </a:t>
                      </a:r>
                      <a:r>
                        <a:rPr lang="es-ES" sz="900" dirty="0">
                          <a:effectLst/>
                        </a:rPr>
                        <a:t>Acta mesa de estudios jurídicos primer semestre del 2023 de fecha 27 de junio del 2023.</a:t>
                      </a:r>
                      <a:endParaRPr lang="es-MX" sz="900" b="0" i="1" kern="1200" dirty="0">
                        <a:solidFill>
                          <a:schemeClr val="dk1"/>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2039431803"/>
                  </a:ext>
                </a:extLst>
              </a:tr>
              <a:tr h="1459682">
                <a:tc>
                  <a:txBody>
                    <a:bodyPr/>
                    <a:lstStyle/>
                    <a:p>
                      <a:pPr algn="just" fontAlgn="base"/>
                      <a:r>
                        <a:rPr lang="es-CO" sz="900">
                          <a:effectLst/>
                        </a:rPr>
                        <a:t> 12. Perdida de información física que produce la CRA. Nombre del proceso: Gestión documental. ​</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Elaboración del plan para la prevención, manejo de emergencias y contingencias de archivos.​</a:t>
                      </a:r>
                    </a:p>
                    <a:p>
                      <a:pPr algn="just" fontAlgn="base"/>
                      <a:r>
                        <a:rPr lang="es-ES" sz="900">
                          <a:effectLst/>
                        </a:rPr>
                        <a:t>​</a:t>
                      </a:r>
                    </a:p>
                    <a:p>
                      <a:pPr algn="just" fontAlgn="base"/>
                      <a:r>
                        <a:rPr lang="es-ES" sz="900">
                          <a:effectLst/>
                        </a:rPr>
                        <a:t>Difundir el plan para la prevención, manejo de emergencias y contingencias de archivos alineado con el plan de continuidad del negocio.​</a:t>
                      </a:r>
                      <a:endParaRPr lang="es-ES" sz="900" dirty="0">
                        <a:effectLst/>
                      </a:endParaRPr>
                    </a:p>
                  </a:txBody>
                  <a:tcPr anchor="ctr">
                    <a:solidFill>
                      <a:schemeClr val="accent1">
                        <a:lumMod val="20000"/>
                        <a:lumOff val="80000"/>
                      </a:schemeClr>
                    </a:solidFill>
                  </a:tcPr>
                </a:tc>
                <a:tc>
                  <a:txBody>
                    <a:bodyPr/>
                    <a:lstStyle/>
                    <a:p>
                      <a:pPr algn="just" fontAlgn="base"/>
                      <a:r>
                        <a:rPr lang="es-ES" sz="900">
                          <a:effectLst/>
                        </a:rPr>
                        <a:t>Plan para la prevención, manejo de emergencias y contingencias de archivos. </a:t>
                      </a:r>
                      <a:r>
                        <a:rPr lang="es-ES" sz="1200">
                          <a:effectLst/>
                          <a:latin typeface="Wingdings 2" panose="05020102010507070707" pitchFamily="18" charset="2"/>
                        </a:rPr>
                        <a:t>P</a:t>
                      </a:r>
                    </a:p>
                    <a:p>
                      <a:pPr algn="just" fontAlgn="base"/>
                      <a:r>
                        <a:rPr lang="es-ES" sz="900">
                          <a:effectLst/>
                        </a:rPr>
                        <a:t>​</a:t>
                      </a:r>
                    </a:p>
                    <a:p>
                      <a:pPr algn="just" fontAlgn="base"/>
                      <a:r>
                        <a:rPr lang="es-ES" sz="900">
                          <a:effectLst/>
                        </a:rPr>
                        <a:t>Listas de asistencia y material de trabajo de la socialización del plan para la prevención, manejo de emergencias y contingencias de archivos. </a:t>
                      </a:r>
                      <a:r>
                        <a:rPr lang="es-ES" sz="1200">
                          <a:effectLst/>
                          <a:latin typeface="Wingdings 2" panose="05020102010507070707" pitchFamily="18" charset="2"/>
                        </a:rPr>
                        <a:t>P</a:t>
                      </a:r>
                      <a:r>
                        <a:rPr lang="es-ES" sz="900">
                          <a:effectLst/>
                        </a:rPr>
                        <a:t>​</a:t>
                      </a:r>
                      <a:endParaRPr lang="es-ES" sz="900"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dirty="0">
                          <a:effectLst/>
                        </a:rPr>
                        <a:t>A través de la dirección </a:t>
                      </a:r>
                      <a:r>
                        <a:rPr lang="es-MX" sz="900" dirty="0">
                          <a:ea typeface="+mn-lt"/>
                          <a:cs typeface="+mn-lt"/>
                        </a:rPr>
                        <a:t>https://acortar.link/zpTWRG</a:t>
                      </a:r>
                      <a:r>
                        <a:rPr lang="es-CO" sz="900" dirty="0">
                          <a:effectLst/>
                        </a:rPr>
                        <a:t> que contiene los soportes de los riesgos de gestión y de seguridad digital se evidenció:​</a:t>
                      </a:r>
                    </a:p>
                    <a:p>
                      <a:pPr fontAlgn="base"/>
                      <a:r>
                        <a:rPr lang="es-CO" sz="1200" dirty="0">
                          <a:effectLst/>
                          <a:latin typeface="Wingdings 2"/>
                          <a:sym typeface="Wingdings 2"/>
                        </a:rPr>
                        <a:t>P</a:t>
                      </a:r>
                      <a:r>
                        <a:rPr lang="es-CO" sz="900" dirty="0">
                          <a:effectLst/>
                        </a:rPr>
                        <a:t> Plan de prevención, manejo de emergencias y contingencias de archivos, aprobado en CIGD Ordinario N°1 del 23 de enero del 2023.</a:t>
                      </a:r>
                    </a:p>
                    <a:p>
                      <a:pPr fontAlgn="base"/>
                      <a:r>
                        <a:rPr lang="es-CO" sz="1200" dirty="0">
                          <a:effectLst/>
                          <a:latin typeface="Wingdings 2"/>
                          <a:sym typeface="Wingdings 2"/>
                        </a:rPr>
                        <a:t>P</a:t>
                      </a:r>
                      <a:r>
                        <a:rPr lang="es-CO" sz="900" dirty="0">
                          <a:effectLst/>
                        </a:rPr>
                        <a:t> Socialización del Plan de prevención, manejo de emergencias y contingencias de realizada el 22 de febrero del 2023.​</a:t>
                      </a:r>
                    </a:p>
                  </a:txBody>
                  <a:tcPr>
                    <a:solidFill>
                      <a:schemeClr val="accent1">
                        <a:lumMod val="20000"/>
                        <a:lumOff val="80000"/>
                      </a:schemeClr>
                    </a:solidFill>
                  </a:tcPr>
                </a:tc>
                <a:extLst>
                  <a:ext uri="{0D108BD9-81ED-4DB2-BD59-A6C34878D82A}">
                    <a16:rowId xmlns:a16="http://schemas.microsoft.com/office/drawing/2014/main" val="4220500232"/>
                  </a:ext>
                </a:extLst>
              </a:tr>
            </a:tbl>
          </a:graphicData>
        </a:graphic>
      </p:graphicFrame>
    </p:spTree>
    <p:extLst>
      <p:ext uri="{BB962C8B-B14F-4D97-AF65-F5344CB8AC3E}">
        <p14:creationId xmlns:p14="http://schemas.microsoft.com/office/powerpoint/2010/main" val="3802738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68778"/>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14</a:t>
            </a:fld>
            <a:endParaRPr lang="es-ES"/>
          </a:p>
        </p:txBody>
      </p:sp>
      <p:sp>
        <p:nvSpPr>
          <p:cNvPr id="3" name="2 CuadroTexto">
            <a:extLst>
              <a:ext uri="{FF2B5EF4-FFF2-40B4-BE49-F238E27FC236}">
                <a16:creationId xmlns:a16="http://schemas.microsoft.com/office/drawing/2014/main" id="{1EEF38C2-7469-DAF2-B48F-A5EC030E0BCD}"/>
              </a:ext>
            </a:extLst>
          </p:cNvPr>
          <p:cNvSpPr txBox="1"/>
          <p:nvPr/>
        </p:nvSpPr>
        <p:spPr>
          <a:xfrm>
            <a:off x="124690" y="368407"/>
            <a:ext cx="1195388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Gestión</a:t>
            </a:r>
          </a:p>
        </p:txBody>
      </p:sp>
      <p:graphicFrame>
        <p:nvGraphicFramePr>
          <p:cNvPr id="5" name="Tabla 4">
            <a:extLst>
              <a:ext uri="{FF2B5EF4-FFF2-40B4-BE49-F238E27FC236}">
                <a16:creationId xmlns:a16="http://schemas.microsoft.com/office/drawing/2014/main" id="{73CC70BB-D1C2-438F-CC8F-A93147F0BBB1}"/>
              </a:ext>
            </a:extLst>
          </p:cNvPr>
          <p:cNvGraphicFramePr>
            <a:graphicFrameLocks noGrp="1"/>
          </p:cNvGraphicFramePr>
          <p:nvPr>
            <p:extLst>
              <p:ext uri="{D42A27DB-BD31-4B8C-83A1-F6EECF244321}">
                <p14:modId xmlns:p14="http://schemas.microsoft.com/office/powerpoint/2010/main" val="1561691308"/>
              </p:ext>
            </p:extLst>
          </p:nvPr>
        </p:nvGraphicFramePr>
        <p:xfrm>
          <a:off x="46352" y="968639"/>
          <a:ext cx="12099296" cy="5561470"/>
        </p:xfrm>
        <a:graphic>
          <a:graphicData uri="http://schemas.openxmlformats.org/drawingml/2006/table">
            <a:tbl>
              <a:tblPr firstRow="1" bandRow="1">
                <a:tableStyleId>{5C22544A-7EE6-4342-B048-85BDC9FD1C3A}</a:tableStyleId>
              </a:tblPr>
              <a:tblGrid>
                <a:gridCol w="1754739">
                  <a:extLst>
                    <a:ext uri="{9D8B030D-6E8A-4147-A177-3AD203B41FA5}">
                      <a16:colId xmlns:a16="http://schemas.microsoft.com/office/drawing/2014/main" val="1822313536"/>
                    </a:ext>
                  </a:extLst>
                </a:gridCol>
                <a:gridCol w="2456873">
                  <a:extLst>
                    <a:ext uri="{9D8B030D-6E8A-4147-A177-3AD203B41FA5}">
                      <a16:colId xmlns:a16="http://schemas.microsoft.com/office/drawing/2014/main" val="3414565320"/>
                    </a:ext>
                  </a:extLst>
                </a:gridCol>
                <a:gridCol w="1219200">
                  <a:extLst>
                    <a:ext uri="{9D8B030D-6E8A-4147-A177-3AD203B41FA5}">
                      <a16:colId xmlns:a16="http://schemas.microsoft.com/office/drawing/2014/main" val="734781676"/>
                    </a:ext>
                  </a:extLst>
                </a:gridCol>
                <a:gridCol w="6668484">
                  <a:extLst>
                    <a:ext uri="{9D8B030D-6E8A-4147-A177-3AD203B41FA5}">
                      <a16:colId xmlns:a16="http://schemas.microsoft.com/office/drawing/2014/main" val="1820473523"/>
                    </a:ext>
                  </a:extLst>
                </a:gridCol>
              </a:tblGrid>
              <a:tr h="355458">
                <a:tc>
                  <a:txBody>
                    <a:bodyPr/>
                    <a:lstStyle/>
                    <a:p>
                      <a:pPr algn="ctr" fontAlgn="base"/>
                      <a:r>
                        <a:rPr lang="es-CO" sz="900">
                          <a:solidFill>
                            <a:schemeClr val="tx1"/>
                          </a:solidFill>
                          <a:effectLst/>
                        </a:rPr>
                        <a:t>Riesgo de Gestión​</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1813245541"/>
                  </a:ext>
                </a:extLst>
              </a:tr>
              <a:tr h="873834">
                <a:tc>
                  <a:txBody>
                    <a:bodyPr/>
                    <a:lstStyle/>
                    <a:p>
                      <a:pPr algn="just" fontAlgn="base"/>
                      <a:r>
                        <a:rPr lang="es-CO" sz="900">
                          <a:effectLst/>
                        </a:rPr>
                        <a:t>13. Perdida de la información que produce la CRA en formato electrónico.​</a:t>
                      </a:r>
                      <a:endParaRPr lang="es-CO">
                        <a:effectLst/>
                      </a:endParaRPr>
                    </a:p>
                    <a:p>
                      <a:pPr fontAlgn="base"/>
                      <a:r>
                        <a:rPr lang="es-CO" sz="900" kern="1200">
                          <a:solidFill>
                            <a:schemeClr val="dk1"/>
                          </a:solidFill>
                          <a:effectLst/>
                          <a:latin typeface="+mn-lt"/>
                          <a:ea typeface="+mn-ea"/>
                          <a:cs typeface="+mn-cs"/>
                        </a:rPr>
                        <a:t>Nombre del proceso: Gestión documental </a:t>
                      </a:r>
                      <a:r>
                        <a:rPr lang="es-CO" sz="900">
                          <a:effectLst/>
                        </a:rPr>
                        <a:t>​</a:t>
                      </a:r>
                      <a:endParaRPr lang="es-CO" dirty="0">
                        <a:effectLst/>
                      </a:endParaRPr>
                    </a:p>
                  </a:txBody>
                  <a:tcPr anchor="ctr">
                    <a:solidFill>
                      <a:schemeClr val="accent1">
                        <a:lumMod val="20000"/>
                        <a:lumOff val="80000"/>
                      </a:schemeClr>
                    </a:solidFill>
                  </a:tcPr>
                </a:tc>
                <a:tc>
                  <a:txBody>
                    <a:bodyPr/>
                    <a:lstStyle/>
                    <a:p>
                      <a:pPr fontAlgn="base"/>
                      <a:r>
                        <a:rPr lang="es-ES" sz="900" dirty="0">
                          <a:effectLst/>
                        </a:rPr>
                        <a:t>Socializar los procedimientos de gestión documental.​</a:t>
                      </a:r>
                      <a:endParaRPr lang="es-ES" dirty="0">
                        <a:effectLst/>
                      </a:endParaRPr>
                    </a:p>
                  </a:txBody>
                  <a:tcPr anchor="ctr">
                    <a:solidFill>
                      <a:schemeClr val="accent1">
                        <a:lumMod val="20000"/>
                        <a:lumOff val="80000"/>
                      </a:schemeClr>
                    </a:solidFill>
                  </a:tcPr>
                </a:tc>
                <a:tc>
                  <a:txBody>
                    <a:bodyPr/>
                    <a:lstStyle/>
                    <a:p>
                      <a:pPr algn="just" fontAlgn="base"/>
                      <a:r>
                        <a:rPr lang="es-ES" sz="900" dirty="0">
                          <a:effectLst/>
                        </a:rPr>
                        <a:t>Material de capacitación / Lista de asistencia. </a:t>
                      </a:r>
                      <a:r>
                        <a:rPr lang="es-CO" sz="1200" b="0" i="0" u="none" strike="noStrike" noProof="0" dirty="0">
                          <a:solidFill>
                            <a:srgbClr val="000000"/>
                          </a:solidFill>
                          <a:effectLst/>
                          <a:latin typeface="Wingdings 2"/>
                          <a:sym typeface="Wingdings 2"/>
                        </a:rPr>
                        <a:t>P</a:t>
                      </a:r>
                      <a:endParaRPr lang="es-ES"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Semestral​</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dirty="0">
                          <a:effectLst/>
                        </a:rPr>
                        <a:t>A través de la dirección </a:t>
                      </a:r>
                      <a:r>
                        <a:rPr lang="es-MX" sz="900" dirty="0">
                          <a:ea typeface="+mn-lt"/>
                          <a:cs typeface="+mn-lt"/>
                        </a:rPr>
                        <a:t>https://acortar.link/zpTWRG</a:t>
                      </a:r>
                      <a:r>
                        <a:rPr lang="es-CO" sz="900" dirty="0">
                          <a:effectLst/>
                        </a:rPr>
                        <a:t> que contiene los soportes de los riesgos de gestión y de seguridad digital se evidenció:​</a:t>
                      </a:r>
                    </a:p>
                    <a:p>
                      <a:pPr marL="0" lvl="0" indent="0" algn="just" fontAlgn="base">
                        <a:buFont typeface="Arial" panose="020B0604020202020204" pitchFamily="34" charset="0"/>
                        <a:buNone/>
                      </a:pPr>
                      <a:endParaRPr lang="es-CO" sz="500" dirty="0">
                        <a:effectLst/>
                        <a:latin typeface="Wingdings 2"/>
                        <a:sym typeface="Wingdings 2"/>
                      </a:endParaRPr>
                    </a:p>
                    <a:p>
                      <a:pPr marL="0" lvl="0" indent="0" algn="just" fontAlgn="base">
                        <a:buFont typeface="Arial" panose="020B0604020202020204" pitchFamily="34" charset="0"/>
                        <a:buNone/>
                      </a:pPr>
                      <a:r>
                        <a:rPr lang="es-CO" sz="1200" dirty="0">
                          <a:effectLst/>
                          <a:latin typeface="Wingdings 2"/>
                          <a:sym typeface="Wingdings 2"/>
                        </a:rPr>
                        <a:t>P</a:t>
                      </a:r>
                      <a:r>
                        <a:rPr lang="es-CO" sz="900" dirty="0">
                          <a:effectLst/>
                          <a:latin typeface="Wingdings 2"/>
                          <a:sym typeface="Wingdings 2"/>
                        </a:rPr>
                        <a:t> </a:t>
                      </a:r>
                      <a:r>
                        <a:rPr lang="es-MX" sz="900" b="0" i="0" kern="1200" dirty="0">
                          <a:solidFill>
                            <a:schemeClr val="dk1"/>
                          </a:solidFill>
                          <a:effectLst/>
                          <a:latin typeface="+mn-lt"/>
                          <a:ea typeface="+mn-ea"/>
                          <a:cs typeface="+mn-cs"/>
                        </a:rPr>
                        <a:t>Se evidenció la grabación de la capacitación de Orfeo y gestión de documentos electrónicos realizada el 24 de enero del 2023</a:t>
                      </a:r>
                      <a:r>
                        <a:rPr lang="es-MX" sz="900" b="1" i="0" kern="1200" dirty="0">
                          <a:solidFill>
                            <a:schemeClr val="dk1"/>
                          </a:solidFill>
                          <a:effectLst/>
                          <a:latin typeface="+mn-lt"/>
                          <a:ea typeface="+mn-ea"/>
                          <a:cs typeface="+mn-cs"/>
                        </a:rPr>
                        <a:t>. </a:t>
                      </a:r>
                      <a:r>
                        <a:rPr lang="es-MX" sz="900" b="0" i="0" kern="1200" dirty="0">
                          <a:solidFill>
                            <a:schemeClr val="dk1"/>
                          </a:solidFill>
                          <a:effectLst/>
                          <a:latin typeface="+mn-lt"/>
                          <a:ea typeface="+mn-ea"/>
                          <a:cs typeface="+mn-cs"/>
                        </a:rPr>
                        <a:t>Igualmente</a:t>
                      </a:r>
                      <a:r>
                        <a:rPr lang="es-MX" sz="900" b="1" i="0" kern="1200" dirty="0">
                          <a:solidFill>
                            <a:schemeClr val="dk1"/>
                          </a:solidFill>
                          <a:effectLst/>
                          <a:latin typeface="+mn-lt"/>
                          <a:ea typeface="+mn-ea"/>
                          <a:cs typeface="+mn-cs"/>
                        </a:rPr>
                        <a:t>, </a:t>
                      </a:r>
                      <a:r>
                        <a:rPr lang="es-CO" sz="900" dirty="0">
                          <a:effectLst/>
                          <a:latin typeface="Calibri"/>
                        </a:rPr>
                        <a:t>Se evidenció la lista de asistencia de las reuniones celebradas por la plataforma TEAMS, relacionadas con la revisión de los documentos de cada uno de los procesos de la entidad, llevadas a cabo durante los días del 21 al 27 de marzo del 2023.</a:t>
                      </a:r>
                      <a:endParaRPr lang="es-CO" sz="900" dirty="0">
                        <a:effectLst/>
                        <a:latin typeface="Wingdings 2"/>
                        <a:sym typeface="Wingdings 2"/>
                      </a:endParaRPr>
                    </a:p>
                  </a:txBody>
                  <a:tcPr>
                    <a:solidFill>
                      <a:schemeClr val="accent1">
                        <a:lumMod val="20000"/>
                        <a:lumOff val="80000"/>
                      </a:schemeClr>
                    </a:solidFill>
                  </a:tcPr>
                </a:tc>
                <a:extLst>
                  <a:ext uri="{0D108BD9-81ED-4DB2-BD59-A6C34878D82A}">
                    <a16:rowId xmlns:a16="http://schemas.microsoft.com/office/drawing/2014/main" val="3569840536"/>
                  </a:ext>
                </a:extLst>
              </a:tr>
              <a:tr h="903456">
                <a:tc>
                  <a:txBody>
                    <a:bodyPr/>
                    <a:lstStyle/>
                    <a:p>
                      <a:pPr algn="just" fontAlgn="base"/>
                      <a:r>
                        <a:rPr lang="es-CO" sz="900" dirty="0">
                          <a:effectLst/>
                        </a:rPr>
                        <a:t>14. Incumplir los tiempos de respuesta de las PQRSD establecidos en la normatividad.​</a:t>
                      </a:r>
                      <a:endParaRPr lang="es-CO">
                        <a:effectLst/>
                      </a:endParaRPr>
                    </a:p>
                    <a:p>
                      <a:pPr algn="just" fontAlgn="base"/>
                      <a:r>
                        <a:rPr lang="es-CO" sz="900" dirty="0">
                          <a:effectLst/>
                        </a:rPr>
                        <a:t>Nombre del proceso: Servicio al ciudadano​</a:t>
                      </a:r>
                      <a:endParaRPr lang="es-CO">
                        <a:effectLst/>
                      </a:endParaRPr>
                    </a:p>
                  </a:txBody>
                  <a:tcPr anchor="ctr">
                    <a:solidFill>
                      <a:schemeClr val="accent1">
                        <a:lumMod val="20000"/>
                        <a:lumOff val="80000"/>
                      </a:schemeClr>
                    </a:solidFill>
                  </a:tcPr>
                </a:tc>
                <a:tc>
                  <a:txBody>
                    <a:bodyPr/>
                    <a:lstStyle/>
                    <a:p>
                      <a:pPr fontAlgn="base"/>
                      <a:r>
                        <a:rPr lang="es-ES" sz="900" dirty="0">
                          <a:effectLst/>
                        </a:rPr>
                        <a:t>Informe trimestral de PQRSD presentado en CIGD.​</a:t>
                      </a:r>
                      <a:endParaRPr lang="es-ES" dirty="0">
                        <a:effectLst/>
                      </a:endParaRPr>
                    </a:p>
                    <a:p>
                      <a:pPr fontAlgn="base"/>
                      <a:r>
                        <a:rPr lang="es-ES" sz="900" dirty="0">
                          <a:effectLst/>
                        </a:rPr>
                        <a:t>​</a:t>
                      </a:r>
                      <a:endParaRPr lang="es-ES" dirty="0">
                        <a:effectLst/>
                      </a:endParaRPr>
                    </a:p>
                    <a:p>
                      <a:pPr fontAlgn="base"/>
                      <a:r>
                        <a:rPr lang="es-ES" sz="900" dirty="0">
                          <a:effectLst/>
                        </a:rPr>
                        <a:t>Realizar capacitación a los servidores de la entidad, frente a la gestión de las PQRSD.​</a:t>
                      </a:r>
                      <a:endParaRPr lang="es-ES" dirty="0">
                        <a:effectLst/>
                      </a:endParaRPr>
                    </a:p>
                  </a:txBody>
                  <a:tcPr anchor="ctr">
                    <a:solidFill>
                      <a:schemeClr val="accent1">
                        <a:lumMod val="20000"/>
                        <a:lumOff val="80000"/>
                      </a:schemeClr>
                    </a:solidFill>
                  </a:tcPr>
                </a:tc>
                <a:tc>
                  <a:txBody>
                    <a:bodyPr/>
                    <a:lstStyle/>
                    <a:p>
                      <a:pPr fontAlgn="base"/>
                      <a:r>
                        <a:rPr lang="es-ES" sz="900">
                          <a:effectLst/>
                        </a:rPr>
                        <a:t>Informe PQRSD. </a:t>
                      </a:r>
                      <a:r>
                        <a:rPr lang="es-ES" sz="1200">
                          <a:effectLst/>
                          <a:latin typeface="Wingdings 2"/>
                          <a:sym typeface="Wingdings 2"/>
                        </a:rPr>
                        <a:t>P</a:t>
                      </a:r>
                      <a:endParaRPr lang="es-ES">
                        <a:effectLst/>
                        <a:latin typeface="Wingdings 2"/>
                        <a:sym typeface="Wingdings 2"/>
                      </a:endParaRPr>
                    </a:p>
                    <a:p>
                      <a:pPr fontAlgn="base"/>
                      <a:r>
                        <a:rPr lang="es-ES" sz="900">
                          <a:effectLst/>
                        </a:rPr>
                        <a:t>​</a:t>
                      </a:r>
                      <a:endParaRPr lang="es-ES">
                        <a:effectLst/>
                      </a:endParaRPr>
                    </a:p>
                    <a:p>
                      <a:pPr fontAlgn="base"/>
                      <a:r>
                        <a:rPr lang="es-ES" sz="900">
                          <a:effectLst/>
                        </a:rPr>
                        <a:t>Lista de asistencia / Material de la capacitación. </a:t>
                      </a:r>
                      <a:r>
                        <a:rPr lang="es-ES" sz="1200">
                          <a:effectLst/>
                          <a:latin typeface="Wingdings 2"/>
                          <a:sym typeface="Wingdings 2"/>
                        </a:rPr>
                        <a:t>P</a:t>
                      </a:r>
                      <a:endParaRPr lang="es-ES" dirty="0">
                        <a:effectLst/>
                        <a:latin typeface="Wingdings 2"/>
                        <a:sym typeface="Wingdings 2"/>
                      </a:endParaRPr>
                    </a:p>
                  </a:txBody>
                  <a:tcPr anchor="ctr">
                    <a:solidFill>
                      <a:schemeClr val="accent1">
                        <a:lumMod val="20000"/>
                        <a:lumOff val="80000"/>
                      </a:schemeClr>
                    </a:solidFill>
                  </a:tcPr>
                </a:tc>
                <a:tc>
                  <a:txBody>
                    <a:bodyPr/>
                    <a:lstStyle/>
                    <a:p>
                      <a:pPr algn="ctr" fontAlgn="base"/>
                      <a:r>
                        <a:rPr lang="es-CO" sz="900" dirty="0">
                          <a:effectLst/>
                        </a:rPr>
                        <a:t>Actividad programada trimestral​</a:t>
                      </a:r>
                      <a:endParaRPr lang="es-CO" dirty="0">
                        <a:effectLst/>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dirty="0">
                          <a:effectLst/>
                        </a:rPr>
                        <a:t>A través de la dirección </a:t>
                      </a:r>
                      <a:r>
                        <a:rPr lang="es-MX" sz="900" dirty="0">
                          <a:ea typeface="+mn-lt"/>
                          <a:cs typeface="+mn-lt"/>
                        </a:rPr>
                        <a:t>https://acortar.link/zpTWRG</a:t>
                      </a:r>
                      <a:r>
                        <a:rPr lang="es-CO" sz="900" dirty="0">
                          <a:effectLst/>
                        </a:rPr>
                        <a:t> que contiene los soportes de los riesgos de gestión y de seguridad digital se evidenció:​</a:t>
                      </a:r>
                    </a:p>
                    <a:p>
                      <a:pPr fontAlgn="base"/>
                      <a:r>
                        <a:rPr lang="es-CO" sz="1400" dirty="0">
                          <a:effectLst/>
                          <a:latin typeface="Wingdings 2"/>
                          <a:sym typeface="Wingdings 2"/>
                        </a:rPr>
                        <a:t>P</a:t>
                      </a:r>
                      <a:r>
                        <a:rPr lang="es-CO" sz="900" dirty="0">
                          <a:effectLst/>
                        </a:rPr>
                        <a:t> Informe PQRSD primer y segundo trimestre de  2023.</a:t>
                      </a:r>
                      <a:endParaRPr lang="es-CO" sz="900" dirty="0">
                        <a:solidFill>
                          <a:srgbClr val="FF0000"/>
                        </a:solidFill>
                        <a:effectLst/>
                      </a:endParaRPr>
                    </a:p>
                    <a:p>
                      <a:pPr algn="just" fontAlgn="base"/>
                      <a:r>
                        <a:rPr lang="es-CO" sz="1400" dirty="0">
                          <a:effectLst/>
                          <a:latin typeface="Wingdings 2" panose="05020102010507070707" pitchFamily="18" charset="2"/>
                        </a:rPr>
                        <a:t>P</a:t>
                      </a:r>
                      <a:r>
                        <a:rPr lang="es-CO" sz="900" dirty="0">
                          <a:effectLst/>
                        </a:rPr>
                        <a:t> El 28 de junio del 2023 se realizó a través de </a:t>
                      </a:r>
                      <a:r>
                        <a:rPr lang="es-CO" sz="900" dirty="0" err="1">
                          <a:effectLst/>
                        </a:rPr>
                        <a:t>Teams</a:t>
                      </a:r>
                      <a:r>
                        <a:rPr lang="es-CO" sz="900" dirty="0">
                          <a:effectLst/>
                        </a:rPr>
                        <a:t> la </a:t>
                      </a:r>
                      <a:r>
                        <a:rPr lang="es-CO" sz="900" b="0" i="0" kern="1200" dirty="0">
                          <a:solidFill>
                            <a:schemeClr val="dk1"/>
                          </a:solidFill>
                          <a:effectLst/>
                          <a:latin typeface="+mn-lt"/>
                          <a:ea typeface="+mn-ea"/>
                          <a:cs typeface="+mn-cs"/>
                        </a:rPr>
                        <a:t>Socialización reglamento de PQRSD</a:t>
                      </a:r>
                      <a:r>
                        <a:rPr lang="es-CO" sz="900" dirty="0">
                          <a:effectLst/>
                        </a:rPr>
                        <a:t>. Igualmente, se evidenció la lista de asistencia.​</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587027164"/>
                  </a:ext>
                </a:extLst>
              </a:tr>
              <a:tr h="945074">
                <a:tc>
                  <a:txBody>
                    <a:bodyPr/>
                    <a:lstStyle/>
                    <a:p>
                      <a:pPr algn="just" fontAlgn="base"/>
                      <a:r>
                        <a:rPr lang="es-CO" sz="900">
                          <a:effectLst/>
                        </a:rPr>
                        <a:t>15. Indebida verificación de los requisitos que se requieren para adelantar en los distintos procesos de contratación.​</a:t>
                      </a:r>
                      <a:endParaRPr lang="es-CO">
                        <a:effectLst/>
                      </a:endParaRPr>
                    </a:p>
                    <a:p>
                      <a:pPr fontAlgn="base"/>
                      <a:r>
                        <a:rPr lang="es-CO" sz="900">
                          <a:effectLst/>
                        </a:rPr>
                        <a:t>Nombre del proceso: Gestión de bienes y servicios​.</a:t>
                      </a:r>
                      <a:endParaRPr lang="es-CO" dirty="0">
                        <a:effectLst/>
                      </a:endParaRPr>
                    </a:p>
                  </a:txBody>
                  <a:tcPr anchor="ctr">
                    <a:solidFill>
                      <a:schemeClr val="accent1">
                        <a:lumMod val="20000"/>
                        <a:lumOff val="80000"/>
                      </a:schemeClr>
                    </a:solidFill>
                  </a:tcPr>
                </a:tc>
                <a:tc>
                  <a:txBody>
                    <a:bodyPr/>
                    <a:lstStyle/>
                    <a:p>
                      <a:pPr algn="just" fontAlgn="base"/>
                      <a:r>
                        <a:rPr lang="es-ES" sz="900">
                          <a:effectLst/>
                        </a:rPr>
                        <a:t>Emitir alertas en el Comité de contratación sobre el seguimiento al cumplimiento del Plan Anual de adquisiciones de la entidad.​</a:t>
                      </a:r>
                      <a:endParaRPr lang="es-ES" dirty="0">
                        <a:effectLst/>
                      </a:endParaRPr>
                    </a:p>
                  </a:txBody>
                  <a:tcPr anchor="ctr">
                    <a:solidFill>
                      <a:schemeClr val="accent1">
                        <a:lumMod val="20000"/>
                        <a:lumOff val="80000"/>
                      </a:schemeClr>
                    </a:solidFill>
                  </a:tcPr>
                </a:tc>
                <a:tc>
                  <a:txBody>
                    <a:bodyPr/>
                    <a:lstStyle/>
                    <a:p>
                      <a:pPr fontAlgn="base"/>
                      <a:r>
                        <a:rPr lang="es-ES" sz="900" dirty="0">
                          <a:effectLst/>
                        </a:rPr>
                        <a:t>Acta del comité de contratación. </a:t>
                      </a:r>
                      <a:r>
                        <a:rPr lang="es-ES" sz="1200" dirty="0">
                          <a:effectLst/>
                          <a:latin typeface="Wingdings 2" panose="05020102010507070707" pitchFamily="18" charset="2"/>
                        </a:rPr>
                        <a:t>P</a:t>
                      </a:r>
                      <a:endParaRPr lang="es-ES" dirty="0">
                        <a:effectLst/>
                        <a:latin typeface="Wingdings 2" panose="05020102010507070707" pitchFamily="18" charset="2"/>
                      </a:endParaRPr>
                    </a:p>
                  </a:txBody>
                  <a:tcPr anchor="ctr">
                    <a:solidFill>
                      <a:schemeClr val="accent1">
                        <a:lumMod val="20000"/>
                        <a:lumOff val="80000"/>
                      </a:schemeClr>
                    </a:solidFill>
                  </a:tcPr>
                </a:tc>
                <a:tc>
                  <a:txBody>
                    <a:bodyPr/>
                    <a:lstStyle/>
                    <a:p>
                      <a:pPr algn="ctr" fontAlgn="base"/>
                      <a:r>
                        <a:rPr lang="es-CO" sz="900" dirty="0">
                          <a:effectLst/>
                        </a:rPr>
                        <a:t>Actividad programada Según necesidad​</a:t>
                      </a:r>
                      <a:endParaRPr lang="es-CO" dirty="0">
                        <a:effectLst/>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dirty="0">
                          <a:effectLst/>
                        </a:rPr>
                        <a:t>A través de la dirección </a:t>
                      </a:r>
                      <a:r>
                        <a:rPr lang="es-MX" sz="900" dirty="0">
                          <a:ea typeface="+mn-lt"/>
                          <a:cs typeface="+mn-lt"/>
                        </a:rPr>
                        <a:t>https://acortar.link/zpTWRG</a:t>
                      </a:r>
                      <a:r>
                        <a:rPr lang="es-CO" sz="900" dirty="0">
                          <a:effectLst/>
                        </a:rPr>
                        <a:t> que contiene los soportes de los riesgos de gestión y de seguridad digital se evidenció:​</a:t>
                      </a:r>
                    </a:p>
                    <a:p>
                      <a:pPr algn="just" fontAlgn="base"/>
                      <a:r>
                        <a:rPr lang="es-CO" sz="1400" dirty="0">
                          <a:effectLst/>
                          <a:latin typeface="Wingdings 2" panose="05020102010507070707" pitchFamily="18" charset="2"/>
                        </a:rPr>
                        <a:t>P</a:t>
                      </a:r>
                      <a:r>
                        <a:rPr lang="es-CO" sz="900" dirty="0">
                          <a:effectLst/>
                          <a:latin typeface="Wingdings 2" panose="05020102010507070707" pitchFamily="18" charset="2"/>
                        </a:rPr>
                        <a:t> </a:t>
                      </a:r>
                      <a:r>
                        <a:rPr lang="es-CO" sz="900" dirty="0">
                          <a:effectLst/>
                        </a:rPr>
                        <a:t>24 actas de Comité de contratación realizadas durante el primer semestre el 2023.</a:t>
                      </a:r>
                    </a:p>
                  </a:txBody>
                  <a:tcPr>
                    <a:solidFill>
                      <a:schemeClr val="accent1">
                        <a:lumMod val="20000"/>
                        <a:lumOff val="80000"/>
                      </a:schemeClr>
                    </a:solidFill>
                  </a:tcPr>
                </a:tc>
                <a:extLst>
                  <a:ext uri="{0D108BD9-81ED-4DB2-BD59-A6C34878D82A}">
                    <a16:rowId xmlns:a16="http://schemas.microsoft.com/office/drawing/2014/main" val="3136661347"/>
                  </a:ext>
                </a:extLst>
              </a:tr>
              <a:tr h="1225060">
                <a:tc>
                  <a:txBody>
                    <a:bodyPr/>
                    <a:lstStyle/>
                    <a:p>
                      <a:pPr algn="just" fontAlgn="base"/>
                      <a:r>
                        <a:rPr lang="es-CO" sz="900" dirty="0">
                          <a:effectLst/>
                        </a:rPr>
                        <a:t>16. Evaluación inexistente o inoportuna del Sistema de Control Interno de la UAE CRA.​</a:t>
                      </a:r>
                      <a:endParaRPr lang="es-CO" dirty="0">
                        <a:effectLst/>
                      </a:endParaRPr>
                    </a:p>
                    <a:p>
                      <a:pPr algn="just" fontAlgn="base"/>
                      <a:r>
                        <a:rPr lang="es-CO" sz="900" dirty="0">
                          <a:effectLst/>
                        </a:rPr>
                        <a:t>Nombre del proceso: Control interno​</a:t>
                      </a:r>
                      <a:endParaRPr lang="es-CO" dirty="0">
                        <a:effectLst/>
                      </a:endParaRPr>
                    </a:p>
                  </a:txBody>
                  <a:tcPr anchor="ctr">
                    <a:solidFill>
                      <a:schemeClr val="accent1">
                        <a:lumMod val="20000"/>
                        <a:lumOff val="80000"/>
                      </a:schemeClr>
                    </a:solidFill>
                  </a:tcPr>
                </a:tc>
                <a:tc>
                  <a:txBody>
                    <a:bodyPr/>
                    <a:lstStyle/>
                    <a:p>
                      <a:pPr algn="just" fontAlgn="base"/>
                      <a:r>
                        <a:rPr lang="es-ES" sz="900">
                          <a:effectLst/>
                        </a:rPr>
                        <a:t>Designación por parte del nominador del funcionario que asume las funciones de forma temporal y/o definitiva.​</a:t>
                      </a:r>
                      <a:endParaRPr lang="es-ES">
                        <a:effectLst/>
                      </a:endParaRPr>
                    </a:p>
                    <a:p>
                      <a:pPr algn="just" fontAlgn="base"/>
                      <a:r>
                        <a:rPr lang="es-ES" sz="900">
                          <a:effectLst/>
                        </a:rPr>
                        <a:t>Solicitud de designación de profesionales que se requieren para el desarrollo de las funciones de la Unidad de Control Interno, por parte del Asesor con funciones de Control Interno a la Dirección Ejecutiva y/o a la Subdirección Administrativa y Financiera. ​</a:t>
                      </a:r>
                      <a:endParaRPr lang="es-ES" dirty="0">
                        <a:effectLst/>
                      </a:endParaRPr>
                    </a:p>
                  </a:txBody>
                  <a:tcPr anchor="ctr">
                    <a:solidFill>
                      <a:schemeClr val="accent1">
                        <a:lumMod val="20000"/>
                        <a:lumOff val="80000"/>
                      </a:schemeClr>
                    </a:solidFill>
                  </a:tcPr>
                </a:tc>
                <a:tc>
                  <a:txBody>
                    <a:bodyPr/>
                    <a:lstStyle/>
                    <a:p>
                      <a:pPr algn="just" fontAlgn="base"/>
                      <a:r>
                        <a:rPr lang="es-CO" sz="900">
                          <a:effectLst/>
                        </a:rPr>
                        <a:t>Acto administrativo de nombramiento o designación. </a:t>
                      </a:r>
                      <a:r>
                        <a:rPr lang="es-CO" sz="1200">
                          <a:effectLst/>
                          <a:latin typeface="Wingdings 2" panose="05020102010507070707" pitchFamily="18" charset="2"/>
                        </a:rPr>
                        <a:t>P</a:t>
                      </a:r>
                      <a:r>
                        <a:rPr lang="es-CO" sz="1200">
                          <a:effectLst/>
                        </a:rPr>
                        <a:t>​</a:t>
                      </a:r>
                      <a:endParaRPr lang="es-CO">
                        <a:effectLst/>
                      </a:endParaRPr>
                    </a:p>
                    <a:p>
                      <a:pPr algn="just" fontAlgn="base"/>
                      <a:r>
                        <a:rPr lang="es-CO" sz="900">
                          <a:effectLst/>
                        </a:rPr>
                        <a:t>​</a:t>
                      </a:r>
                      <a:endParaRPr lang="es-CO">
                        <a:effectLst/>
                      </a:endParaRPr>
                    </a:p>
                    <a:p>
                      <a:pPr algn="just" fontAlgn="base"/>
                      <a:r>
                        <a:rPr lang="es-CO" sz="900">
                          <a:effectLst/>
                        </a:rPr>
                        <a:t>Solicitud escrita. </a:t>
                      </a:r>
                      <a:r>
                        <a:rPr lang="es-CO" sz="1200">
                          <a:effectLst/>
                          <a:latin typeface="Wingdings 2" panose="05020102010507070707" pitchFamily="18" charset="2"/>
                        </a:rPr>
                        <a:t>P</a:t>
                      </a:r>
                      <a:r>
                        <a:rPr lang="es-CO" sz="120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cuando se presente​</a:t>
                      </a:r>
                      <a:endParaRPr lang="es-CO" dirty="0">
                        <a:effectLst/>
                      </a:endParaRPr>
                    </a:p>
                    <a:p>
                      <a:pPr algn="just" fontAlgn="base"/>
                      <a:r>
                        <a:rPr lang="es-CO" sz="1400" dirty="0">
                          <a:effectLst/>
                          <a:latin typeface="Wingdings 2" panose="05020102010507070707" pitchFamily="18" charset="2"/>
                        </a:rPr>
                        <a:t>P</a:t>
                      </a:r>
                      <a:r>
                        <a:rPr lang="es-CO" sz="900" dirty="0">
                          <a:effectLst/>
                          <a:latin typeface="Wingdings 2" panose="05020102010507070707" pitchFamily="18" charset="2"/>
                        </a:rPr>
                        <a:t> </a:t>
                      </a:r>
                      <a:r>
                        <a:rPr lang="es-CO" sz="900" dirty="0">
                          <a:effectLst/>
                        </a:rPr>
                        <a:t>En el primer semestre del 2023, no hubo vacancia ni temporal y/o definitiva del asesor con funciones de control interno.</a:t>
                      </a:r>
                    </a:p>
                    <a:p>
                      <a:pPr algn="just" fontAlgn="base"/>
                      <a:r>
                        <a:rPr lang="es-CO" sz="500" dirty="0">
                          <a:effectLst/>
                        </a:rPr>
                        <a:t>​</a:t>
                      </a:r>
                      <a:endParaRPr lang="es-CO" dirty="0">
                        <a:effectLst/>
                      </a:endParaRPr>
                    </a:p>
                    <a:p>
                      <a:pPr marL="0" indent="0" algn="just" fontAlgn="base">
                        <a:buFont typeface="Wingdings 2" panose="05020102010507070707" pitchFamily="18" charset="2"/>
                        <a:buNone/>
                      </a:pPr>
                      <a:r>
                        <a:rPr lang="es-CO" sz="1200" dirty="0">
                          <a:effectLst/>
                          <a:latin typeface="Wingdings 2" panose="05020102010507070707" pitchFamily="18" charset="2"/>
                        </a:rPr>
                        <a:t>P </a:t>
                      </a:r>
                      <a:r>
                        <a:rPr lang="es-CO" sz="900" dirty="0">
                          <a:effectLst/>
                        </a:rPr>
                        <a:t>En lo corrido de la vigencia del 2023, no se ha requerido designación de profesionales para la unidad de control interno.​</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4184825952"/>
                  </a:ext>
                </a:extLst>
              </a:tr>
              <a:tr h="989470">
                <a:tc>
                  <a:txBody>
                    <a:bodyPr/>
                    <a:lstStyle/>
                    <a:p>
                      <a:pPr algn="just" fontAlgn="base"/>
                      <a:r>
                        <a:rPr lang="es-CO" sz="900" dirty="0">
                          <a:effectLst/>
                        </a:rPr>
                        <a:t>17. Recaudar un valor inferior al presupuesto establecido para la respectiva vigencia.​</a:t>
                      </a:r>
                      <a:endParaRPr lang="es-CO" dirty="0">
                        <a:effectLst/>
                      </a:endParaRPr>
                    </a:p>
                    <a:p>
                      <a:pPr fontAlgn="base"/>
                      <a:r>
                        <a:rPr lang="es-CO" sz="900" dirty="0">
                          <a:effectLst/>
                        </a:rPr>
                        <a:t>Nombre del proceso: Gestión contable y financiera​</a:t>
                      </a:r>
                      <a:endParaRPr lang="es-CO" dirty="0">
                        <a:effectLst/>
                      </a:endParaRPr>
                    </a:p>
                  </a:txBody>
                  <a:tcPr anchor="ctr">
                    <a:solidFill>
                      <a:schemeClr val="accent1">
                        <a:lumMod val="20000"/>
                        <a:lumOff val="80000"/>
                      </a:schemeClr>
                    </a:solidFill>
                  </a:tcPr>
                </a:tc>
                <a:tc>
                  <a:txBody>
                    <a:bodyPr/>
                    <a:lstStyle/>
                    <a:p>
                      <a:pPr fontAlgn="base"/>
                      <a:r>
                        <a:rPr lang="es-ES" sz="900" dirty="0">
                          <a:effectLst/>
                        </a:rPr>
                        <a:t>Liquidaciones expedidas por el Grupo de Contribuciones.​</a:t>
                      </a:r>
                      <a:endParaRPr lang="es-ES" dirty="0">
                        <a:effectLst/>
                      </a:endParaRPr>
                    </a:p>
                    <a:p>
                      <a:pPr fontAlgn="base"/>
                      <a:r>
                        <a:rPr lang="es-ES" sz="900" dirty="0">
                          <a:effectLst/>
                        </a:rPr>
                        <a:t>​</a:t>
                      </a:r>
                      <a:endParaRPr lang="es-ES" dirty="0">
                        <a:effectLst/>
                      </a:endParaRPr>
                    </a:p>
                    <a:p>
                      <a:pPr fontAlgn="base"/>
                      <a:r>
                        <a:rPr lang="es-ES" sz="900" dirty="0">
                          <a:effectLst/>
                        </a:rPr>
                        <a:t>Elaboración de cobro persuasivo. ​</a:t>
                      </a:r>
                    </a:p>
                    <a:p>
                      <a:pPr fontAlgn="base"/>
                      <a:endParaRPr lang="es-ES" sz="900" dirty="0">
                        <a:effectLst/>
                      </a:endParaRPr>
                    </a:p>
                    <a:p>
                      <a:pPr marL="0" algn="l" defTabSz="914400" rtl="0" eaLnBrk="1" fontAlgn="base" latinLnBrk="0" hangingPunct="1"/>
                      <a:r>
                        <a:rPr lang="es-ES" sz="900" kern="1200" dirty="0">
                          <a:solidFill>
                            <a:schemeClr val="dk1"/>
                          </a:solidFill>
                          <a:effectLst/>
                          <a:latin typeface="+mn-lt"/>
                          <a:ea typeface="+mn-ea"/>
                          <a:cs typeface="+mn-cs"/>
                        </a:rPr>
                        <a:t>Remisión a cobro coactivo</a:t>
                      </a:r>
                    </a:p>
                  </a:txBody>
                  <a:tcPr anchor="ctr">
                    <a:solidFill>
                      <a:schemeClr val="accent1">
                        <a:lumMod val="20000"/>
                        <a:lumOff val="80000"/>
                      </a:schemeClr>
                    </a:solidFill>
                  </a:tcPr>
                </a:tc>
                <a:tc>
                  <a:txBody>
                    <a:bodyPr/>
                    <a:lstStyle/>
                    <a:p>
                      <a:pPr algn="just" fontAlgn="base"/>
                      <a:r>
                        <a:rPr lang="es-CO" sz="900" dirty="0">
                          <a:effectLst/>
                        </a:rPr>
                        <a:t>Liquidaciones. </a:t>
                      </a:r>
                      <a:r>
                        <a:rPr lang="es-CO" sz="1200" dirty="0">
                          <a:effectLst/>
                          <a:latin typeface="Wingdings 2" panose="05020102010507070707" pitchFamily="18" charset="2"/>
                        </a:rPr>
                        <a:t>P</a:t>
                      </a:r>
                      <a:r>
                        <a:rPr lang="es-CO" sz="1200" dirty="0">
                          <a:effectLst/>
                        </a:rPr>
                        <a:t>​</a:t>
                      </a:r>
                      <a:endParaRPr lang="es-CO" dirty="0">
                        <a:effectLst/>
                      </a:endParaRPr>
                    </a:p>
                    <a:p>
                      <a:pPr algn="just" fontAlgn="base"/>
                      <a:r>
                        <a:rPr lang="es-CO" sz="900" dirty="0">
                          <a:effectLst/>
                        </a:rPr>
                        <a:t>​</a:t>
                      </a:r>
                      <a:endParaRPr lang="es-CO" dirty="0">
                        <a:effectLst/>
                      </a:endParaRPr>
                    </a:p>
                    <a:p>
                      <a:pPr algn="just" fontAlgn="base"/>
                      <a:r>
                        <a:rPr lang="es-CO" sz="900" dirty="0">
                          <a:effectLst/>
                        </a:rPr>
                        <a:t>Oficio de cobro persuasivo </a:t>
                      </a:r>
                      <a:r>
                        <a:rPr lang="es-CO" sz="1200" dirty="0">
                          <a:effectLst/>
                          <a:latin typeface="Wingdings 2" panose="05020102010507070707" pitchFamily="18" charset="2"/>
                        </a:rPr>
                        <a:t>P</a:t>
                      </a:r>
                      <a:r>
                        <a:rPr lang="es-CO" sz="1200" dirty="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semestral​</a:t>
                      </a:r>
                      <a:endParaRPr lang="es-CO" dirty="0">
                        <a:effectLst/>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dirty="0">
                          <a:effectLst/>
                        </a:rPr>
                        <a:t>A través de la dirección </a:t>
                      </a:r>
                      <a:r>
                        <a:rPr lang="es-MX" sz="900" dirty="0">
                          <a:ea typeface="+mn-lt"/>
                          <a:cs typeface="+mn-lt"/>
                        </a:rPr>
                        <a:t>https://acortar.link/zpTWRG</a:t>
                      </a:r>
                      <a:r>
                        <a:rPr lang="es-CO" sz="900" dirty="0">
                          <a:effectLst/>
                        </a:rPr>
                        <a:t> que contiene los soportes de los riesgos de gestión y de seguridad digital se evidenció:​​</a:t>
                      </a:r>
                      <a:endParaRPr lang="es-CO" dirty="0">
                        <a:effectLst/>
                      </a:endParaRPr>
                    </a:p>
                    <a:p>
                      <a:pPr algn="just" fontAlgn="base"/>
                      <a:r>
                        <a:rPr lang="es-CO" sz="1400" dirty="0">
                          <a:effectLst/>
                          <a:latin typeface="Wingdings 2" panose="05020102010507070707" pitchFamily="18" charset="2"/>
                        </a:rPr>
                        <a:t>P</a:t>
                      </a:r>
                      <a:r>
                        <a:rPr lang="es-CO" sz="900" dirty="0">
                          <a:effectLst/>
                        </a:rPr>
                        <a:t> Listado de resoluciones elaboradas por la subdirección administrativa y financiera, relacionadas con el cobro de la contribución especial.​</a:t>
                      </a:r>
                      <a:endParaRPr lang="es-CO" dirty="0">
                        <a:effectLst/>
                      </a:endParaRPr>
                    </a:p>
                    <a:p>
                      <a:pPr algn="just" fontAlgn="base"/>
                      <a:r>
                        <a:rPr lang="es-CO" sz="1400" dirty="0">
                          <a:effectLst/>
                          <a:latin typeface="Wingdings 2" panose="05020102010507070707" pitchFamily="18" charset="2"/>
                        </a:rPr>
                        <a:t>P</a:t>
                      </a:r>
                      <a:r>
                        <a:rPr lang="es-CO" sz="900" dirty="0">
                          <a:effectLst/>
                        </a:rPr>
                        <a:t> Listado en Excel con los números de Orfeo relacionados con las comunicaciones dirigidas a las empresas de servicios públicos, relacionadas con el cobro persuasivo de las cuentas por cobrar de contribuciones.​</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3623892075"/>
                  </a:ext>
                </a:extLst>
              </a:tr>
            </a:tbl>
          </a:graphicData>
        </a:graphic>
      </p:graphicFrame>
    </p:spTree>
    <p:extLst>
      <p:ext uri="{BB962C8B-B14F-4D97-AF65-F5344CB8AC3E}">
        <p14:creationId xmlns:p14="http://schemas.microsoft.com/office/powerpoint/2010/main" val="2703164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15</a:t>
            </a:fld>
            <a:endParaRPr lang="es-ES"/>
          </a:p>
        </p:txBody>
      </p:sp>
      <p:sp>
        <p:nvSpPr>
          <p:cNvPr id="3" name="2 CuadroTexto">
            <a:extLst>
              <a:ext uri="{FF2B5EF4-FFF2-40B4-BE49-F238E27FC236}">
                <a16:creationId xmlns:a16="http://schemas.microsoft.com/office/drawing/2014/main" id="{2827C5FE-9D12-84EC-D242-0222511B5CD1}"/>
              </a:ext>
            </a:extLst>
          </p:cNvPr>
          <p:cNvSpPr txBox="1"/>
          <p:nvPr/>
        </p:nvSpPr>
        <p:spPr>
          <a:xfrm>
            <a:off x="148402" y="368407"/>
            <a:ext cx="1192663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Gestión</a:t>
            </a:r>
          </a:p>
        </p:txBody>
      </p:sp>
      <p:graphicFrame>
        <p:nvGraphicFramePr>
          <p:cNvPr id="5" name="Tabla 4">
            <a:extLst>
              <a:ext uri="{FF2B5EF4-FFF2-40B4-BE49-F238E27FC236}">
                <a16:creationId xmlns:a16="http://schemas.microsoft.com/office/drawing/2014/main" id="{06CDC7ED-842D-2203-F2BD-2E25EE083F65}"/>
              </a:ext>
            </a:extLst>
          </p:cNvPr>
          <p:cNvGraphicFramePr>
            <a:graphicFrameLocks noGrp="1"/>
          </p:cNvGraphicFramePr>
          <p:nvPr>
            <p:extLst>
              <p:ext uri="{D42A27DB-BD31-4B8C-83A1-F6EECF244321}">
                <p14:modId xmlns:p14="http://schemas.microsoft.com/office/powerpoint/2010/main" val="148655732"/>
              </p:ext>
            </p:extLst>
          </p:nvPr>
        </p:nvGraphicFramePr>
        <p:xfrm>
          <a:off x="171793" y="940148"/>
          <a:ext cx="11910988" cy="5130165"/>
        </p:xfrm>
        <a:graphic>
          <a:graphicData uri="http://schemas.openxmlformats.org/drawingml/2006/table">
            <a:tbl>
              <a:tblPr firstRow="1" bandRow="1">
                <a:tableStyleId>{5C22544A-7EE6-4342-B048-85BDC9FD1C3A}</a:tableStyleId>
              </a:tblPr>
              <a:tblGrid>
                <a:gridCol w="2867186">
                  <a:extLst>
                    <a:ext uri="{9D8B030D-6E8A-4147-A177-3AD203B41FA5}">
                      <a16:colId xmlns:a16="http://schemas.microsoft.com/office/drawing/2014/main" val="809423914"/>
                    </a:ext>
                  </a:extLst>
                </a:gridCol>
                <a:gridCol w="2856933">
                  <a:extLst>
                    <a:ext uri="{9D8B030D-6E8A-4147-A177-3AD203B41FA5}">
                      <a16:colId xmlns:a16="http://schemas.microsoft.com/office/drawing/2014/main" val="1418509391"/>
                    </a:ext>
                  </a:extLst>
                </a:gridCol>
                <a:gridCol w="1429698">
                  <a:extLst>
                    <a:ext uri="{9D8B030D-6E8A-4147-A177-3AD203B41FA5}">
                      <a16:colId xmlns:a16="http://schemas.microsoft.com/office/drawing/2014/main" val="1174948734"/>
                    </a:ext>
                  </a:extLst>
                </a:gridCol>
                <a:gridCol w="4757171">
                  <a:extLst>
                    <a:ext uri="{9D8B030D-6E8A-4147-A177-3AD203B41FA5}">
                      <a16:colId xmlns:a16="http://schemas.microsoft.com/office/drawing/2014/main" val="2089093995"/>
                    </a:ext>
                  </a:extLst>
                </a:gridCol>
              </a:tblGrid>
              <a:tr h="342900">
                <a:tc>
                  <a:txBody>
                    <a:bodyPr/>
                    <a:lstStyle/>
                    <a:p>
                      <a:pPr algn="ctr" fontAlgn="base"/>
                      <a:r>
                        <a:rPr lang="es-CO" sz="900">
                          <a:solidFill>
                            <a:schemeClr val="tx1"/>
                          </a:solidFill>
                          <a:effectLst/>
                        </a:rPr>
                        <a:t>Riesgo de Gestión​</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1012400778"/>
                  </a:ext>
                </a:extLst>
              </a:tr>
              <a:tr h="923925">
                <a:tc>
                  <a:txBody>
                    <a:bodyPr/>
                    <a:lstStyle/>
                    <a:p>
                      <a:pPr algn="just" fontAlgn="base"/>
                      <a:r>
                        <a:rPr lang="es-CO" sz="900">
                          <a:effectLst/>
                        </a:rPr>
                        <a:t>18. Que no se incluyan todas las transacciones, hechos y operaciones realizados por la entidad en el periodo contable.​</a:t>
                      </a:r>
                    </a:p>
                    <a:p>
                      <a:pPr fontAlgn="base"/>
                      <a:r>
                        <a:rPr lang="es-CO" sz="900">
                          <a:effectLst/>
                        </a:rPr>
                        <a:t>Nombre del proceso: Gestión contable y financiera​</a:t>
                      </a:r>
                    </a:p>
                    <a:p>
                      <a:pPr algn="just" fontAlgn="base"/>
                      <a:r>
                        <a:rPr lang="es-CO" sz="900">
                          <a:effectLst/>
                        </a:rPr>
                        <a:t>​</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Enviar correo electrónico a las distintas áreas involucradas en las transacciones que afecten el proceso contable, con el objetivo de tener la información disponible para garantizar que todas las operaciones llevadas a cabo en la entidad estén vinculadas en el proceso contable.​</a:t>
                      </a:r>
                      <a:endParaRPr lang="es-ES" sz="900" dirty="0">
                        <a:effectLst/>
                      </a:endParaRPr>
                    </a:p>
                  </a:txBody>
                  <a:tcPr anchor="ctr">
                    <a:solidFill>
                      <a:schemeClr val="accent1">
                        <a:lumMod val="20000"/>
                        <a:lumOff val="80000"/>
                      </a:schemeClr>
                    </a:solidFill>
                  </a:tcPr>
                </a:tc>
                <a:tc>
                  <a:txBody>
                    <a:bodyPr/>
                    <a:lstStyle/>
                    <a:p>
                      <a:pPr algn="just" fontAlgn="base"/>
                      <a:r>
                        <a:rPr lang="es-CO" sz="900">
                          <a:effectLst/>
                        </a:rPr>
                        <a:t>Correo electrónico (ejecutorias de actos administrativos). </a:t>
                      </a:r>
                      <a:r>
                        <a:rPr lang="es-CO" sz="1200">
                          <a:effectLst/>
                          <a:latin typeface="Wingdings 2" panose="05020102010507070707" pitchFamily="18" charset="2"/>
                        </a:rPr>
                        <a:t>P</a:t>
                      </a:r>
                      <a:r>
                        <a:rPr lang="es-CO" sz="900">
                          <a:effectLst/>
                        </a:rPr>
                        <a:t>​</a:t>
                      </a:r>
                      <a:endParaRPr lang="es-CO" sz="900" dirty="0">
                        <a:effectLst/>
                      </a:endParaRPr>
                    </a:p>
                  </a:txBody>
                  <a:tcPr anchor="ctr">
                    <a:solidFill>
                      <a:schemeClr val="accent1">
                        <a:lumMod val="20000"/>
                        <a:lumOff val="80000"/>
                      </a:schemeClr>
                    </a:solidFill>
                  </a:tcPr>
                </a:tc>
                <a:tc>
                  <a:txBody>
                    <a:bodyPr/>
                    <a:lstStyle/>
                    <a:p>
                      <a:pPr algn="ctr" fontAlgn="base"/>
                      <a:r>
                        <a:rPr lang="es-CO" sz="900">
                          <a:effectLst/>
                        </a:rPr>
                        <a:t>Actividad programada mensual​</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a:effectLst/>
                        </a:rPr>
                        <a:t>A través de la dirección </a:t>
                      </a:r>
                      <a:r>
                        <a:rPr lang="es-MX" sz="900">
                          <a:ea typeface="+mn-lt"/>
                          <a:cs typeface="+mn-lt"/>
                        </a:rPr>
                        <a:t>https://acortar.link/zpTWRG</a:t>
                      </a:r>
                      <a:r>
                        <a:rPr lang="es-CO" sz="900">
                          <a:effectLst/>
                        </a:rPr>
                        <a:t> que contiene los soportes de los riesgos de gestión y de seguridad digital se evidenció:​​</a:t>
                      </a:r>
                    </a:p>
                    <a:p>
                      <a:pPr marL="0" lvl="0" indent="0" algn="just" fontAlgn="base">
                        <a:buFont typeface="Arial" panose="020B0604020202020204" pitchFamily="34" charset="0"/>
                        <a:buNone/>
                      </a:pPr>
                      <a:r>
                        <a:rPr lang="es-CO" sz="1200">
                          <a:effectLst/>
                          <a:latin typeface="Wingdings 2"/>
                          <a:sym typeface="Wingdings 2"/>
                        </a:rPr>
                        <a:t>P</a:t>
                      </a:r>
                      <a:r>
                        <a:rPr lang="es-CO" sz="900">
                          <a:effectLst/>
                          <a:latin typeface="Wingdings 2"/>
                          <a:sym typeface="Wingdings 2"/>
                        </a:rPr>
                        <a:t> </a:t>
                      </a:r>
                      <a:r>
                        <a:rPr lang="es-MX" sz="900">
                          <a:effectLst/>
                        </a:rPr>
                        <a:t> Correos electrónicos mensuales remitidos a contabilidad, contribuciones, tesorería,</a:t>
                      </a:r>
                    </a:p>
                    <a:p>
                      <a:pPr marL="0" lvl="0" indent="0" algn="just" fontAlgn="base">
                        <a:buFont typeface="Arial" panose="020B0604020202020204" pitchFamily="34" charset="0"/>
                        <a:buNone/>
                      </a:pPr>
                      <a:r>
                        <a:rPr lang="es-MX" sz="900">
                          <a:effectLst/>
                        </a:rPr>
                        <a:t>talento humano y almacén, relacionados con el proceso de gestión contable y financiero.</a:t>
                      </a:r>
                      <a:endParaRPr lang="es-CO" sz="900" dirty="0">
                        <a:effectLst/>
                        <a:latin typeface="Arial"/>
                      </a:endParaRPr>
                    </a:p>
                  </a:txBody>
                  <a:tcPr>
                    <a:solidFill>
                      <a:schemeClr val="accent1">
                        <a:lumMod val="20000"/>
                        <a:lumOff val="80000"/>
                      </a:schemeClr>
                    </a:solidFill>
                  </a:tcPr>
                </a:tc>
                <a:extLst>
                  <a:ext uri="{0D108BD9-81ED-4DB2-BD59-A6C34878D82A}">
                    <a16:rowId xmlns:a16="http://schemas.microsoft.com/office/drawing/2014/main" val="2396409887"/>
                  </a:ext>
                </a:extLst>
              </a:tr>
              <a:tr h="1019175">
                <a:tc>
                  <a:txBody>
                    <a:bodyPr/>
                    <a:lstStyle/>
                    <a:p>
                      <a:pPr algn="just" fontAlgn="base"/>
                      <a:r>
                        <a:rPr lang="es-CO" sz="900">
                          <a:effectLst/>
                        </a:rPr>
                        <a:t>19. Afectación del PAC e incumplimiento de las Circulares Externas No. 07 de 2018, 027 de 2019, 02 de 2022 y 03 de 2022 ,emitida por el Ministerio de Hacienda y crédito público, frente a la obligación de enviar los formatos diligenciados y firmados (si es posible).​</a:t>
                      </a:r>
                    </a:p>
                    <a:p>
                      <a:pPr algn="just" fontAlgn="base"/>
                      <a:r>
                        <a:rPr lang="es-CO" sz="900">
                          <a:effectLst/>
                        </a:rPr>
                        <a:t>Nombre del proceso: Gestión contable y financiera​</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Correos electrónicos con el archivo adjunto, en el cual se envía formatos diligenciados y firmados (Si es posible) con información de SCUN de la Unidad Contable Tesoro Nacional y Explicación Diferencias si las hay.​</a:t>
                      </a:r>
                      <a:endParaRPr lang="es-ES" sz="900" dirty="0">
                        <a:effectLst/>
                      </a:endParaRPr>
                    </a:p>
                  </a:txBody>
                  <a:tcPr anchor="ctr">
                    <a:solidFill>
                      <a:schemeClr val="accent1">
                        <a:lumMod val="20000"/>
                        <a:lumOff val="80000"/>
                      </a:schemeClr>
                    </a:solidFill>
                  </a:tcPr>
                </a:tc>
                <a:tc>
                  <a:txBody>
                    <a:bodyPr/>
                    <a:lstStyle/>
                    <a:p>
                      <a:pPr algn="just" fontAlgn="base"/>
                      <a:r>
                        <a:rPr lang="es-ES" sz="900">
                          <a:effectLst/>
                        </a:rPr>
                        <a:t>Correos electrónicos con los formatos diligenciados y firmados (Si es posible) mes vencido. </a:t>
                      </a:r>
                      <a:r>
                        <a:rPr lang="es-ES" sz="1200">
                          <a:effectLst/>
                          <a:latin typeface="Wingdings 2" panose="05020102010507070707" pitchFamily="18" charset="2"/>
                        </a:rPr>
                        <a:t>P</a:t>
                      </a:r>
                      <a:r>
                        <a:rPr lang="es-ES" sz="900">
                          <a:effectLst/>
                        </a:rPr>
                        <a:t>​</a:t>
                      </a:r>
                      <a:endParaRPr lang="es-ES" sz="900" dirty="0">
                        <a:effectLst/>
                      </a:endParaRPr>
                    </a:p>
                  </a:txBody>
                  <a:tcPr anchor="ctr">
                    <a:solidFill>
                      <a:schemeClr val="accent1">
                        <a:lumMod val="20000"/>
                        <a:lumOff val="80000"/>
                      </a:schemeClr>
                    </a:solidFill>
                  </a:tcPr>
                </a:tc>
                <a:tc>
                  <a:txBody>
                    <a:bodyPr/>
                    <a:lstStyle/>
                    <a:p>
                      <a:pPr algn="ctr" fontAlgn="base"/>
                      <a:r>
                        <a:rPr lang="es-CO" sz="900">
                          <a:effectLst/>
                        </a:rPr>
                        <a:t>Actividad programada mensual​</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a:effectLst/>
                        </a:rPr>
                        <a:t>A través de la dirección </a:t>
                      </a:r>
                      <a:r>
                        <a:rPr lang="es-MX" sz="900">
                          <a:ea typeface="+mn-lt"/>
                          <a:cs typeface="+mn-lt"/>
                        </a:rPr>
                        <a:t>https://acortar.link/zpTWRG</a:t>
                      </a:r>
                      <a:r>
                        <a:rPr lang="es-CO" sz="900">
                          <a:effectLst/>
                        </a:rPr>
                        <a:t> que contiene los soportes de los riesgos de gestión y de seguridad digital se evidenció:​​</a:t>
                      </a:r>
                    </a:p>
                    <a:p>
                      <a:pPr algn="just" fontAlgn="base"/>
                      <a:r>
                        <a:rPr lang="es-CO" sz="1200">
                          <a:effectLst/>
                          <a:latin typeface="Wingdings 2"/>
                          <a:sym typeface="Wingdings 2"/>
                        </a:rPr>
                        <a:t>P</a:t>
                      </a:r>
                      <a:r>
                        <a:rPr lang="es-CO" sz="900">
                          <a:effectLst/>
                        </a:rPr>
                        <a:t> Los correos electrónicos relacionados con el formato de Conciliación e información de SCUN de la Unidad Contable Tesoro Nacional.​</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3264600835"/>
                  </a:ext>
                </a:extLst>
              </a:tr>
              <a:tr h="495300">
                <a:tc rowSpan="2">
                  <a:txBody>
                    <a:bodyPr/>
                    <a:lstStyle/>
                    <a:p>
                      <a:pPr algn="just" fontAlgn="base"/>
                      <a:r>
                        <a:rPr lang="es-CO" sz="900">
                          <a:effectLst/>
                        </a:rPr>
                        <a:t>20. Pérdida o sustracción de bienes de la Entidad.​</a:t>
                      </a:r>
                    </a:p>
                    <a:p>
                      <a:pPr algn="just" fontAlgn="base"/>
                      <a:r>
                        <a:rPr lang="es-CO" sz="900">
                          <a:effectLst/>
                        </a:rPr>
                        <a:t>Nombre del proceso: Gestión de bienes y servicios​</a:t>
                      </a:r>
                    </a:p>
                    <a:p>
                      <a:pPr algn="just" fontAlgn="base"/>
                      <a:r>
                        <a:rPr lang="es-CO" sz="900">
                          <a:effectLst/>
                        </a:rPr>
                        <a:t>​</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Realizar inventario trimestral de aquellos bienes Comunes de la entidad.​</a:t>
                      </a:r>
                      <a:endParaRPr lang="es-ES" sz="900" dirty="0">
                        <a:effectLst/>
                      </a:endParaRPr>
                    </a:p>
                  </a:txBody>
                  <a:tcPr anchor="ctr">
                    <a:solidFill>
                      <a:schemeClr val="accent1">
                        <a:lumMod val="20000"/>
                        <a:lumOff val="80000"/>
                      </a:schemeClr>
                    </a:solidFill>
                  </a:tcPr>
                </a:tc>
                <a:tc>
                  <a:txBody>
                    <a:bodyPr/>
                    <a:lstStyle/>
                    <a:p>
                      <a:pPr algn="just" fontAlgn="base"/>
                      <a:r>
                        <a:rPr lang="es-CO" sz="900">
                          <a:effectLst/>
                        </a:rPr>
                        <a:t>Formato de inventario individual. </a:t>
                      </a:r>
                      <a:r>
                        <a:rPr lang="es-CO" sz="1200">
                          <a:effectLst/>
                          <a:latin typeface="Wingdings 2" panose="05020102010507070707" pitchFamily="18" charset="2"/>
                        </a:rPr>
                        <a:t>P</a:t>
                      </a:r>
                      <a:endParaRPr lang="es-CO" sz="1200" dirty="0">
                        <a:effectLst/>
                        <a:latin typeface="Wingdings 2" panose="05020102010507070707" pitchFamily="18" charset="2"/>
                      </a:endParaRPr>
                    </a:p>
                  </a:txBody>
                  <a:tcPr anchor="ctr">
                    <a:solidFill>
                      <a:schemeClr val="accent1">
                        <a:lumMod val="20000"/>
                        <a:lumOff val="80000"/>
                      </a:schemeClr>
                    </a:solidFill>
                  </a:tcPr>
                </a:tc>
                <a:tc>
                  <a:txBody>
                    <a:bodyPr/>
                    <a:lstStyle/>
                    <a:p>
                      <a:pPr algn="ctr" fontAlgn="base"/>
                      <a:r>
                        <a:rPr lang="es-CO" sz="900">
                          <a:effectLst/>
                        </a:rPr>
                        <a:t>Actividad programada trimestral​</a:t>
                      </a:r>
                    </a:p>
                    <a:p>
                      <a:pPr marL="0" marR="0" lvl="0" indent="0" algn="l" defTabSz="914400" rtl="0" eaLnBrk="1" fontAlgn="base" latinLnBrk="0" hangingPunct="1">
                        <a:lnSpc>
                          <a:spcPct val="100000"/>
                        </a:lnSpc>
                        <a:spcBef>
                          <a:spcPts val="0"/>
                        </a:spcBef>
                        <a:spcAft>
                          <a:spcPts val="0"/>
                        </a:spcAft>
                        <a:buClrTx/>
                        <a:buSzTx/>
                        <a:buFontTx/>
                        <a:buNone/>
                        <a:tabLst/>
                        <a:defRPr/>
                      </a:pPr>
                      <a:r>
                        <a:rPr lang="es-CO" sz="900">
                          <a:effectLst/>
                        </a:rPr>
                        <a:t>A través de la dirección </a:t>
                      </a:r>
                      <a:r>
                        <a:rPr lang="es-MX" sz="900">
                          <a:ea typeface="+mn-lt"/>
                          <a:cs typeface="+mn-lt"/>
                        </a:rPr>
                        <a:t>https://acortar.link/zpTWRG</a:t>
                      </a:r>
                      <a:r>
                        <a:rPr lang="es-CO" sz="900">
                          <a:effectLst/>
                        </a:rPr>
                        <a:t> que contiene los soportes de los riesgos de gestión y de seguridad digital se evidenció:​​</a:t>
                      </a:r>
                    </a:p>
                    <a:p>
                      <a:pPr marL="0" lvl="0" indent="0" algn="just" fontAlgn="base">
                        <a:buFont typeface="Arial" panose="020B0604020202020204" pitchFamily="34" charset="0"/>
                        <a:buNone/>
                      </a:pPr>
                      <a:r>
                        <a:rPr lang="es-CO" sz="1200">
                          <a:effectLst/>
                          <a:latin typeface="Wingdings 2"/>
                          <a:sym typeface="Wingdings 2"/>
                        </a:rPr>
                        <a:t>P</a:t>
                      </a:r>
                      <a:r>
                        <a:rPr lang="es-CO" sz="900">
                          <a:effectLst/>
                          <a:latin typeface="Wingdings 2"/>
                          <a:sym typeface="Wingdings 2"/>
                        </a:rPr>
                        <a:t> </a:t>
                      </a:r>
                      <a:r>
                        <a:rPr lang="es-CO" sz="900">
                          <a:effectLst/>
                        </a:rPr>
                        <a:t>Durante el primer semestre del 2023, se realizó la actividad trimestral de acuerdo al formato  de inventario individual de los bienes comunes de la entidad.​</a:t>
                      </a:r>
                      <a:endParaRPr lang="es-CO" sz="900" dirty="0">
                        <a:effectLst/>
                        <a:latin typeface="Arial"/>
                      </a:endParaRPr>
                    </a:p>
                  </a:txBody>
                  <a:tcPr>
                    <a:solidFill>
                      <a:schemeClr val="accent1">
                        <a:lumMod val="20000"/>
                        <a:lumOff val="80000"/>
                      </a:schemeClr>
                    </a:solidFill>
                  </a:tcPr>
                </a:tc>
                <a:extLst>
                  <a:ext uri="{0D108BD9-81ED-4DB2-BD59-A6C34878D82A}">
                    <a16:rowId xmlns:a16="http://schemas.microsoft.com/office/drawing/2014/main" val="1365670555"/>
                  </a:ext>
                </a:extLst>
              </a:tr>
              <a:tr h="495300">
                <a:tc vMerge="1">
                  <a:txBody>
                    <a:bodyPr/>
                    <a:lstStyle/>
                    <a:p>
                      <a:endParaRPr lang="es-ES"/>
                    </a:p>
                  </a:txBody>
                  <a:tcPr/>
                </a:tc>
                <a:tc>
                  <a:txBody>
                    <a:bodyPr/>
                    <a:lstStyle/>
                    <a:p>
                      <a:pPr algn="just" fontAlgn="base"/>
                      <a:r>
                        <a:rPr lang="es-ES" sz="900">
                          <a:effectLst/>
                        </a:rPr>
                        <a:t>Realizar el acompañamiento a los proveedores que ingresan a las instalaciones de la Entidad.​</a:t>
                      </a:r>
                      <a:endParaRPr lang="es-ES" sz="900" dirty="0">
                        <a:effectLst/>
                      </a:endParaRPr>
                    </a:p>
                  </a:txBody>
                  <a:tcPr anchor="ctr">
                    <a:solidFill>
                      <a:schemeClr val="accent1">
                        <a:lumMod val="20000"/>
                        <a:lumOff val="80000"/>
                      </a:schemeClr>
                    </a:solidFill>
                  </a:tcPr>
                </a:tc>
                <a:tc>
                  <a:txBody>
                    <a:bodyPr/>
                    <a:lstStyle/>
                    <a:p>
                      <a:pPr algn="just" fontAlgn="base"/>
                      <a:r>
                        <a:rPr lang="es-ES" sz="900">
                          <a:effectLst/>
                        </a:rPr>
                        <a:t>Correo electrónico especificando los datos de los proveedores. </a:t>
                      </a:r>
                      <a:r>
                        <a:rPr lang="es-ES" sz="1200">
                          <a:effectLst/>
                          <a:latin typeface="Wingdings 2" panose="05020102010507070707" pitchFamily="18" charset="2"/>
                        </a:rPr>
                        <a:t>P</a:t>
                      </a:r>
                      <a:endParaRPr lang="es-ES" sz="1200" dirty="0">
                        <a:effectLst/>
                        <a:latin typeface="Wingdings 2" panose="05020102010507070707" pitchFamily="18" charset="2"/>
                      </a:endParaRPr>
                    </a:p>
                  </a:txBody>
                  <a:tcPr anchor="ctr">
                    <a:solidFill>
                      <a:schemeClr val="accent1">
                        <a:lumMod val="20000"/>
                        <a:lumOff val="80000"/>
                      </a:schemeClr>
                    </a:solidFill>
                  </a:tcPr>
                </a:tc>
                <a:tc>
                  <a:txBody>
                    <a:bodyPr/>
                    <a:lstStyle/>
                    <a:p>
                      <a:pPr algn="ctr" fontAlgn="base"/>
                      <a:r>
                        <a:rPr lang="es-CO" sz="900">
                          <a:effectLst/>
                        </a:rPr>
                        <a:t>Actividad programada semestral​</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a:effectLst/>
                        </a:rPr>
                        <a:t>A través de la dirección </a:t>
                      </a:r>
                      <a:r>
                        <a:rPr lang="es-MX" sz="900">
                          <a:ea typeface="+mn-lt"/>
                          <a:cs typeface="+mn-lt"/>
                        </a:rPr>
                        <a:t>https://acortar.link/zpTWRG</a:t>
                      </a:r>
                      <a:r>
                        <a:rPr lang="es-CO" sz="900">
                          <a:effectLst/>
                        </a:rPr>
                        <a:t> que contiene los soportes de los riesgos de gestión y de seguridad digital se evidenció:​​</a:t>
                      </a:r>
                    </a:p>
                    <a:p>
                      <a:pPr algn="just" fontAlgn="base"/>
                      <a:r>
                        <a:rPr lang="es-CO" sz="1200">
                          <a:effectLst/>
                          <a:latin typeface="Wingdings 2" panose="05020102010507070707" pitchFamily="18" charset="2"/>
                        </a:rPr>
                        <a:t>P</a:t>
                      </a:r>
                      <a:r>
                        <a:rPr lang="es-CO" sz="900">
                          <a:effectLst/>
                        </a:rPr>
                        <a:t> Correos electrónicos enviados a la administración del Edificio 97 Punto Empresarial (</a:t>
                      </a:r>
                      <a:r>
                        <a:rPr lang="es-CO" sz="900">
                          <a:effectLst/>
                          <a:hlinkClick r:id="rId2"/>
                        </a:rPr>
                        <a:t>ed97.empresarial@hotmail.com</a:t>
                      </a:r>
                      <a:r>
                        <a:rPr lang="es-CO" sz="900">
                          <a:effectLst/>
                        </a:rPr>
                        <a:t>), relacionados con el ingreso de proveedores a las instalaciones de la UAE-CRA.​</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3624765980"/>
                  </a:ext>
                </a:extLst>
              </a:tr>
              <a:tr h="1038225">
                <a:tc>
                  <a:txBody>
                    <a:bodyPr/>
                    <a:lstStyle/>
                    <a:p>
                      <a:pPr algn="just" fontAlgn="base"/>
                      <a:r>
                        <a:rPr lang="es-CO" sz="900">
                          <a:effectLst/>
                        </a:rPr>
                        <a:t>21. Pérdida reputacional por pérdida de integridad de la información debido a publicación en redes por parte de personal no autorizado o modificación de contenidos.​</a:t>
                      </a:r>
                    </a:p>
                    <a:p>
                      <a:pPr algn="just" fontAlgn="base"/>
                      <a:r>
                        <a:rPr lang="es-CO" sz="900">
                          <a:effectLst/>
                        </a:rPr>
                        <a:t>Nombre del proceso: Gestión de comunicaciones​</a:t>
                      </a:r>
                    </a:p>
                    <a:p>
                      <a:pPr algn="just" fontAlgn="base"/>
                      <a:r>
                        <a:rPr lang="es-CO" sz="900">
                          <a:effectLst/>
                        </a:rPr>
                        <a:t>​</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Realizar el cambio de claves periódicamente con el factor de doble autenticación.​</a:t>
                      </a:r>
                      <a:endParaRPr lang="es-ES" sz="900" dirty="0">
                        <a:effectLst/>
                      </a:endParaRPr>
                    </a:p>
                  </a:txBody>
                  <a:tcPr anchor="ctr">
                    <a:solidFill>
                      <a:schemeClr val="accent1">
                        <a:lumMod val="20000"/>
                        <a:lumOff val="80000"/>
                      </a:schemeClr>
                    </a:solidFill>
                  </a:tcPr>
                </a:tc>
                <a:tc>
                  <a:txBody>
                    <a:bodyPr/>
                    <a:lstStyle/>
                    <a:p>
                      <a:pPr algn="just" fontAlgn="base"/>
                      <a:r>
                        <a:rPr lang="es-ES" sz="900">
                          <a:effectLst/>
                        </a:rPr>
                        <a:t>Anexo reporte cambio de clave (que evidencie la actualización efectúa). </a:t>
                      </a:r>
                      <a:r>
                        <a:rPr lang="es-ES" sz="1200">
                          <a:effectLst/>
                          <a:latin typeface="Wingdings 2" panose="05020102010507070707" pitchFamily="18" charset="2"/>
                        </a:rPr>
                        <a:t>P</a:t>
                      </a:r>
                      <a:r>
                        <a:rPr lang="es-ES" sz="900">
                          <a:effectLst/>
                        </a:rPr>
                        <a:t>​</a:t>
                      </a:r>
                      <a:endParaRPr lang="es-ES" sz="900" dirty="0">
                        <a:effectLst/>
                      </a:endParaRPr>
                    </a:p>
                  </a:txBody>
                  <a:tcPr anchor="ctr">
                    <a:solidFill>
                      <a:schemeClr val="accent1">
                        <a:lumMod val="20000"/>
                        <a:lumOff val="80000"/>
                      </a:schemeClr>
                    </a:solidFill>
                  </a:tcPr>
                </a:tc>
                <a:tc>
                  <a:txBody>
                    <a:bodyPr/>
                    <a:lstStyle/>
                    <a:p>
                      <a:pPr algn="ctr" fontAlgn="base"/>
                      <a:r>
                        <a:rPr lang="es-CO" sz="900">
                          <a:effectLst/>
                        </a:rPr>
                        <a:t>Actividad programada trimestral​</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a:effectLst/>
                        </a:rPr>
                        <a:t>A través de la dirección </a:t>
                      </a:r>
                      <a:r>
                        <a:rPr lang="es-MX" sz="900">
                          <a:ea typeface="+mn-lt"/>
                          <a:cs typeface="+mn-lt"/>
                        </a:rPr>
                        <a:t>https://acortar.link/zpTWRG</a:t>
                      </a:r>
                      <a:r>
                        <a:rPr lang="es-CO" sz="900">
                          <a:effectLst/>
                        </a:rPr>
                        <a:t> que contiene los soportes de los riesgos de gestión y de seguridad digital se evidenció:​​</a:t>
                      </a:r>
                    </a:p>
                    <a:p>
                      <a:pPr fontAlgn="base"/>
                      <a:r>
                        <a:rPr lang="es-CO" sz="900">
                          <a:effectLst/>
                        </a:rPr>
                        <a:t>​</a:t>
                      </a:r>
                    </a:p>
                    <a:p>
                      <a:pPr fontAlgn="base"/>
                      <a:r>
                        <a:rPr lang="es-CO" sz="1200">
                          <a:effectLst/>
                          <a:latin typeface="Wingdings 2"/>
                          <a:sym typeface="Wingdings 2"/>
                        </a:rPr>
                        <a:t>P</a:t>
                      </a:r>
                      <a:r>
                        <a:rPr lang="es-CO" sz="900">
                          <a:effectLst/>
                        </a:rPr>
                        <a:t> Copia de los pantallazos  al momento del cambio de clave.​</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2007202907"/>
                  </a:ext>
                </a:extLst>
              </a:tr>
            </a:tbl>
          </a:graphicData>
        </a:graphic>
      </p:graphicFrame>
    </p:spTree>
    <p:extLst>
      <p:ext uri="{BB962C8B-B14F-4D97-AF65-F5344CB8AC3E}">
        <p14:creationId xmlns:p14="http://schemas.microsoft.com/office/powerpoint/2010/main" val="1347668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4107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16</a:t>
            </a:fld>
            <a:endParaRPr lang="es-ES"/>
          </a:p>
        </p:txBody>
      </p:sp>
      <p:sp>
        <p:nvSpPr>
          <p:cNvPr id="3" name="2 CuadroTexto">
            <a:extLst>
              <a:ext uri="{FF2B5EF4-FFF2-40B4-BE49-F238E27FC236}">
                <a16:creationId xmlns:a16="http://schemas.microsoft.com/office/drawing/2014/main" id="{8BB7A1F3-8519-EE53-4590-17327EB915BD}"/>
              </a:ext>
            </a:extLst>
          </p:cNvPr>
          <p:cNvSpPr txBox="1"/>
          <p:nvPr/>
        </p:nvSpPr>
        <p:spPr>
          <a:xfrm>
            <a:off x="148402" y="368407"/>
            <a:ext cx="1192663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Gestión</a:t>
            </a:r>
          </a:p>
        </p:txBody>
      </p:sp>
      <p:graphicFrame>
        <p:nvGraphicFramePr>
          <p:cNvPr id="5" name="Tabla 4">
            <a:extLst>
              <a:ext uri="{FF2B5EF4-FFF2-40B4-BE49-F238E27FC236}">
                <a16:creationId xmlns:a16="http://schemas.microsoft.com/office/drawing/2014/main" id="{CB6725E1-AEBB-F7C5-2B97-99E55A09033F}"/>
              </a:ext>
            </a:extLst>
          </p:cNvPr>
          <p:cNvGraphicFramePr>
            <a:graphicFrameLocks noGrp="1"/>
          </p:cNvGraphicFramePr>
          <p:nvPr>
            <p:extLst>
              <p:ext uri="{D42A27DB-BD31-4B8C-83A1-F6EECF244321}">
                <p14:modId xmlns:p14="http://schemas.microsoft.com/office/powerpoint/2010/main" val="2922749699"/>
              </p:ext>
            </p:extLst>
          </p:nvPr>
        </p:nvGraphicFramePr>
        <p:xfrm>
          <a:off x="228374" y="1204603"/>
          <a:ext cx="11908802" cy="2446020"/>
        </p:xfrm>
        <a:graphic>
          <a:graphicData uri="http://schemas.openxmlformats.org/drawingml/2006/table">
            <a:tbl>
              <a:tblPr firstRow="1" bandRow="1">
                <a:tableStyleId>{5C22544A-7EE6-4342-B048-85BDC9FD1C3A}</a:tableStyleId>
              </a:tblPr>
              <a:tblGrid>
                <a:gridCol w="2019810">
                  <a:extLst>
                    <a:ext uri="{9D8B030D-6E8A-4147-A177-3AD203B41FA5}">
                      <a16:colId xmlns:a16="http://schemas.microsoft.com/office/drawing/2014/main" val="2548276282"/>
                    </a:ext>
                  </a:extLst>
                </a:gridCol>
                <a:gridCol w="2359138">
                  <a:extLst>
                    <a:ext uri="{9D8B030D-6E8A-4147-A177-3AD203B41FA5}">
                      <a16:colId xmlns:a16="http://schemas.microsoft.com/office/drawing/2014/main" val="1377630507"/>
                    </a:ext>
                  </a:extLst>
                </a:gridCol>
                <a:gridCol w="3764927">
                  <a:extLst>
                    <a:ext uri="{9D8B030D-6E8A-4147-A177-3AD203B41FA5}">
                      <a16:colId xmlns:a16="http://schemas.microsoft.com/office/drawing/2014/main" val="550129137"/>
                    </a:ext>
                  </a:extLst>
                </a:gridCol>
                <a:gridCol w="3764927">
                  <a:extLst>
                    <a:ext uri="{9D8B030D-6E8A-4147-A177-3AD203B41FA5}">
                      <a16:colId xmlns:a16="http://schemas.microsoft.com/office/drawing/2014/main" val="2249420285"/>
                    </a:ext>
                  </a:extLst>
                </a:gridCol>
              </a:tblGrid>
              <a:tr h="342900">
                <a:tc>
                  <a:txBody>
                    <a:bodyPr/>
                    <a:lstStyle/>
                    <a:p>
                      <a:pPr algn="ctr" fontAlgn="base"/>
                      <a:r>
                        <a:rPr lang="es-CO" sz="900">
                          <a:solidFill>
                            <a:schemeClr val="tx1"/>
                          </a:solidFill>
                          <a:effectLst/>
                        </a:rPr>
                        <a:t>Riesgo de Gestión​</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372004622"/>
                  </a:ext>
                </a:extLst>
              </a:tr>
              <a:tr h="561975">
                <a:tc rowSpan="2">
                  <a:txBody>
                    <a:bodyPr/>
                    <a:lstStyle/>
                    <a:p>
                      <a:pPr algn="just" fontAlgn="base"/>
                      <a:r>
                        <a:rPr lang="es-CO" sz="900">
                          <a:effectLst/>
                        </a:rPr>
                        <a:t>22. Pérdida reputacional por ausencia de capacidades institucionales necesarias para la consecución y seguimiento de alianzas internacionales.​</a:t>
                      </a:r>
                    </a:p>
                    <a:p>
                      <a:pPr algn="just" fontAlgn="base"/>
                      <a:r>
                        <a:rPr lang="es-CO" sz="900">
                          <a:effectLst/>
                        </a:rPr>
                        <a:t>Nombre del proceso: Gestión de Cooperación Internacional​</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Elaboración de la agenda de cooperación internacional que evidencie los posibles actores y temas con los que se podrán gestionar alianzas.​</a:t>
                      </a:r>
                      <a:endParaRPr lang="es-ES" sz="900" dirty="0">
                        <a:effectLst/>
                      </a:endParaRPr>
                    </a:p>
                  </a:txBody>
                  <a:tcPr anchor="ctr">
                    <a:solidFill>
                      <a:schemeClr val="accent1">
                        <a:lumMod val="20000"/>
                        <a:lumOff val="80000"/>
                      </a:schemeClr>
                    </a:solidFill>
                  </a:tcPr>
                </a:tc>
                <a:tc>
                  <a:txBody>
                    <a:bodyPr/>
                    <a:lstStyle/>
                    <a:p>
                      <a:pPr algn="just" fontAlgn="base"/>
                      <a:r>
                        <a:rPr lang="es-CO" sz="900">
                          <a:effectLst/>
                        </a:rPr>
                        <a:t>Agenda cooperación internacional. </a:t>
                      </a:r>
                      <a:r>
                        <a:rPr lang="es-CO" sz="1200">
                          <a:effectLst/>
                          <a:latin typeface="Wingdings 2" panose="05020102010507070707" pitchFamily="18" charset="2"/>
                        </a:rPr>
                        <a:t>P</a:t>
                      </a:r>
                      <a:r>
                        <a:rPr lang="es-CO" sz="900">
                          <a:effectLst/>
                        </a:rPr>
                        <a:t>​</a:t>
                      </a:r>
                      <a:endParaRPr lang="es-CO" sz="900" dirty="0">
                        <a:effectLst/>
                      </a:endParaRPr>
                    </a:p>
                  </a:txBody>
                  <a:tcPr anchor="ctr">
                    <a:solidFill>
                      <a:schemeClr val="accent1">
                        <a:lumMod val="20000"/>
                        <a:lumOff val="80000"/>
                      </a:schemeClr>
                    </a:solidFill>
                  </a:tcPr>
                </a:tc>
                <a:tc>
                  <a:txBody>
                    <a:bodyPr/>
                    <a:lstStyle/>
                    <a:p>
                      <a:pPr algn="ctr" fontAlgn="base"/>
                      <a:r>
                        <a:rPr lang="es-CO" sz="900">
                          <a:effectLst/>
                        </a:rPr>
                        <a:t>Actividad programada anual​</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a:effectLst/>
                        </a:rPr>
                        <a:t>A través de la dirección </a:t>
                      </a:r>
                      <a:r>
                        <a:rPr lang="es-MX" sz="900">
                          <a:ea typeface="+mn-lt"/>
                          <a:cs typeface="+mn-lt"/>
                        </a:rPr>
                        <a:t>https://acortar.link/zpTWRG</a:t>
                      </a:r>
                      <a:r>
                        <a:rPr lang="es-CO" sz="900">
                          <a:effectLst/>
                        </a:rPr>
                        <a:t> que contiene los soportes de los riesgos de gestión y de seguridad digital se evidenció:​​</a:t>
                      </a:r>
                    </a:p>
                    <a:p>
                      <a:pPr fontAlgn="base"/>
                      <a:r>
                        <a:rPr lang="es-CO" sz="900">
                          <a:effectLst/>
                        </a:rPr>
                        <a:t>​</a:t>
                      </a:r>
                    </a:p>
                    <a:p>
                      <a:pPr lvl="0">
                        <a:buNone/>
                      </a:pPr>
                      <a:endParaRPr lang="es-CO" sz="900" b="0" i="0" u="none" strike="noStrike" noProof="0">
                        <a:solidFill>
                          <a:srgbClr val="000000"/>
                        </a:solidFill>
                        <a:effectLst/>
                        <a:latin typeface="Calibri"/>
                      </a:endParaRPr>
                    </a:p>
                    <a:p>
                      <a:pPr lvl="0">
                        <a:buNone/>
                      </a:pPr>
                      <a:r>
                        <a:rPr lang="es-CO" sz="1200" b="0" i="0" u="none" strike="noStrike" noProof="0">
                          <a:solidFill>
                            <a:srgbClr val="000000"/>
                          </a:solidFill>
                          <a:effectLst/>
                          <a:latin typeface="Wingdings 2"/>
                          <a:sym typeface="Wingdings 2"/>
                        </a:rPr>
                        <a:t>P</a:t>
                      </a:r>
                      <a:r>
                        <a:rPr lang="es-CO" sz="900">
                          <a:effectLst/>
                        </a:rPr>
                        <a:t> Agenda de cooperación internacional vigencia 2023.</a:t>
                      </a:r>
                    </a:p>
                    <a:p>
                      <a:pPr lvl="0">
                        <a:buNone/>
                      </a:pPr>
                      <a:endParaRPr lang="es-CO" sz="900" b="0" i="0" u="none" strike="noStrike" noProof="0">
                        <a:solidFill>
                          <a:srgbClr val="000000"/>
                        </a:solidFill>
                        <a:effectLst/>
                        <a:latin typeface="Calibri"/>
                      </a:endParaRPr>
                    </a:p>
                    <a:p>
                      <a:pPr lvl="0">
                        <a:buNone/>
                      </a:pPr>
                      <a:r>
                        <a:rPr lang="es-CO" sz="1200" b="0" i="0" u="none" strike="noStrike" noProof="0">
                          <a:solidFill>
                            <a:srgbClr val="000000"/>
                          </a:solidFill>
                          <a:effectLst/>
                          <a:latin typeface="Wingdings 2"/>
                          <a:sym typeface="Wingdings 2"/>
                        </a:rPr>
                        <a:t>P</a:t>
                      </a:r>
                      <a:r>
                        <a:rPr lang="es-CO" sz="900" b="0" i="0" u="none" strike="noStrike" noProof="0">
                          <a:solidFill>
                            <a:srgbClr val="000000"/>
                          </a:solidFill>
                          <a:effectLst/>
                          <a:latin typeface="Calibri"/>
                        </a:rPr>
                        <a:t> </a:t>
                      </a:r>
                      <a:r>
                        <a:rPr lang="es-CO" sz="900" b="0" i="0" u="none" strike="noStrike" noProof="0">
                          <a:effectLst/>
                          <a:latin typeface="Calibri"/>
                        </a:rPr>
                        <a:t>Acta de reunión agenda de cooperación internacional realizada el </a:t>
                      </a:r>
                      <a:r>
                        <a:rPr lang="es-CO" sz="900">
                          <a:effectLst/>
                        </a:rPr>
                        <a:t>​23 de febrero del 2023.</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2195854811"/>
                  </a:ext>
                </a:extLst>
              </a:tr>
              <a:tr h="561975">
                <a:tc vMerge="1">
                  <a:txBody>
                    <a:bodyPr/>
                    <a:lstStyle/>
                    <a:p>
                      <a:endParaRPr lang="es-ES"/>
                    </a:p>
                  </a:txBody>
                  <a:tcPr/>
                </a:tc>
                <a:tc>
                  <a:txBody>
                    <a:bodyPr/>
                    <a:lstStyle/>
                    <a:p>
                      <a:pPr algn="just" fontAlgn="base"/>
                      <a:r>
                        <a:rPr lang="es-ES" sz="900">
                          <a:effectLst/>
                        </a:rPr>
                        <a:t>Seguimiento a las alianzas de cooperación internacional de la CRA.​</a:t>
                      </a:r>
                      <a:endParaRPr lang="es-ES" sz="900" dirty="0">
                        <a:effectLst/>
                      </a:endParaRPr>
                    </a:p>
                  </a:txBody>
                  <a:tcPr anchor="ctr">
                    <a:solidFill>
                      <a:schemeClr val="accent1">
                        <a:lumMod val="20000"/>
                        <a:lumOff val="80000"/>
                      </a:schemeClr>
                    </a:solidFill>
                  </a:tcPr>
                </a:tc>
                <a:tc>
                  <a:txBody>
                    <a:bodyPr/>
                    <a:lstStyle/>
                    <a:p>
                      <a:pPr algn="just" fontAlgn="base"/>
                      <a:r>
                        <a:rPr lang="es-ES" sz="900" dirty="0">
                          <a:effectLst/>
                        </a:rPr>
                        <a:t>Matriz de seguimiento a la agenda de cooperación internacional. </a:t>
                      </a:r>
                      <a:r>
                        <a:rPr lang="es-ES" sz="1200" dirty="0">
                          <a:effectLst/>
                          <a:latin typeface="Wingdings 2" panose="05020102010507070707" pitchFamily="18" charset="2"/>
                        </a:rPr>
                        <a:t>P</a:t>
                      </a:r>
                      <a:r>
                        <a:rPr lang="es-ES" sz="900" dirty="0">
                          <a:effectLst/>
                        </a:rPr>
                        <a:t>​</a:t>
                      </a:r>
                    </a:p>
                  </a:txBody>
                  <a:tcPr anchor="ctr">
                    <a:solidFill>
                      <a:schemeClr val="accent1">
                        <a:lumMod val="20000"/>
                        <a:lumOff val="80000"/>
                      </a:schemeClr>
                    </a:solidFill>
                  </a:tcPr>
                </a:tc>
                <a:tc>
                  <a:txBody>
                    <a:bodyPr/>
                    <a:lstStyle/>
                    <a:p>
                      <a:pPr algn="ctr" fontAlgn="base"/>
                      <a:r>
                        <a:rPr lang="es-CO" sz="900" dirty="0">
                          <a:effectLst/>
                        </a:rPr>
                        <a:t>Actividad programada semestral​</a:t>
                      </a:r>
                    </a:p>
                    <a:p>
                      <a:pPr marL="0" marR="0" lvl="0" indent="0" algn="ctr" defTabSz="914400" rtl="0" eaLnBrk="1" fontAlgn="base" latinLnBrk="0" hangingPunct="1">
                        <a:lnSpc>
                          <a:spcPct val="100000"/>
                        </a:lnSpc>
                        <a:spcBef>
                          <a:spcPts val="0"/>
                        </a:spcBef>
                        <a:spcAft>
                          <a:spcPts val="0"/>
                        </a:spcAft>
                        <a:buClrTx/>
                        <a:buSzTx/>
                        <a:buFontTx/>
                        <a:buNone/>
                        <a:tabLst/>
                        <a:defRPr/>
                      </a:pPr>
                      <a:endParaRPr lang="es-CO" sz="900" b="1" dirty="0">
                        <a:effectLst/>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1200" b="0" i="0" u="none" strike="noStrike" kern="1200" dirty="0">
                          <a:solidFill>
                            <a:schemeClr val="dk1"/>
                          </a:solidFill>
                          <a:effectLst/>
                          <a:latin typeface="Wingdings 2" panose="05020102010507070707" pitchFamily="18" charset="2"/>
                          <a:ea typeface="+mn-ea"/>
                          <a:cs typeface="+mn-cs"/>
                        </a:rPr>
                        <a:t>P</a:t>
                      </a:r>
                      <a:r>
                        <a:rPr lang="es-CO" sz="900" b="0" i="0" u="none" strike="noStrike" kern="1200" dirty="0">
                          <a:solidFill>
                            <a:schemeClr val="dk1"/>
                          </a:solidFill>
                          <a:effectLst/>
                          <a:latin typeface="+mn-lt"/>
                          <a:ea typeface="+mn-ea"/>
                          <a:cs typeface="+mn-cs"/>
                        </a:rPr>
                        <a:t> La </a:t>
                      </a:r>
                      <a:r>
                        <a:rPr lang="es-ES" sz="900" b="0" i="0" u="none" strike="noStrike" kern="1200" dirty="0">
                          <a:solidFill>
                            <a:schemeClr val="dk1"/>
                          </a:solidFill>
                          <a:effectLst/>
                          <a:latin typeface="+mn-lt"/>
                          <a:ea typeface="+mn-ea"/>
                          <a:cs typeface="+mn-cs"/>
                        </a:rPr>
                        <a:t>Matriz de seguimiento a la agenda de cooperación internacional primer semestre del 2023.</a:t>
                      </a:r>
                      <a:endParaRPr lang="es-CO" sz="900" b="0" dirty="0">
                        <a:effectLst/>
                      </a:endParaRPr>
                    </a:p>
                  </a:txBody>
                  <a:tcPr>
                    <a:solidFill>
                      <a:schemeClr val="accent1">
                        <a:lumMod val="20000"/>
                        <a:lumOff val="80000"/>
                      </a:schemeClr>
                    </a:solidFill>
                  </a:tcPr>
                </a:tc>
                <a:extLst>
                  <a:ext uri="{0D108BD9-81ED-4DB2-BD59-A6C34878D82A}">
                    <a16:rowId xmlns:a16="http://schemas.microsoft.com/office/drawing/2014/main" val="3517736278"/>
                  </a:ext>
                </a:extLst>
              </a:tr>
            </a:tbl>
          </a:graphicData>
        </a:graphic>
      </p:graphicFrame>
    </p:spTree>
    <p:extLst>
      <p:ext uri="{BB962C8B-B14F-4D97-AF65-F5344CB8AC3E}">
        <p14:creationId xmlns:p14="http://schemas.microsoft.com/office/powerpoint/2010/main" val="1038838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17</a:t>
            </a:fld>
            <a:endParaRPr lang="es-ES"/>
          </a:p>
        </p:txBody>
      </p:sp>
      <p:sp>
        <p:nvSpPr>
          <p:cNvPr id="3" name="2 CuadroTexto">
            <a:extLst>
              <a:ext uri="{FF2B5EF4-FFF2-40B4-BE49-F238E27FC236}">
                <a16:creationId xmlns:a16="http://schemas.microsoft.com/office/drawing/2014/main" id="{D4590DD7-9FB6-4312-028B-9D1809377764}"/>
              </a:ext>
            </a:extLst>
          </p:cNvPr>
          <p:cNvSpPr txBox="1"/>
          <p:nvPr/>
        </p:nvSpPr>
        <p:spPr>
          <a:xfrm>
            <a:off x="124690" y="357774"/>
            <a:ext cx="1192199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Digital</a:t>
            </a:r>
          </a:p>
        </p:txBody>
      </p:sp>
      <p:graphicFrame>
        <p:nvGraphicFramePr>
          <p:cNvPr id="5" name="Tabla 4">
            <a:extLst>
              <a:ext uri="{FF2B5EF4-FFF2-40B4-BE49-F238E27FC236}">
                <a16:creationId xmlns:a16="http://schemas.microsoft.com/office/drawing/2014/main" id="{F5E292B2-1E1C-34AB-C705-471DAD546B5C}"/>
              </a:ext>
            </a:extLst>
          </p:cNvPr>
          <p:cNvGraphicFramePr>
            <a:graphicFrameLocks noGrp="1"/>
          </p:cNvGraphicFramePr>
          <p:nvPr>
            <p:extLst>
              <p:ext uri="{D42A27DB-BD31-4B8C-83A1-F6EECF244321}">
                <p14:modId xmlns:p14="http://schemas.microsoft.com/office/powerpoint/2010/main" val="2953137494"/>
              </p:ext>
            </p:extLst>
          </p:nvPr>
        </p:nvGraphicFramePr>
        <p:xfrm>
          <a:off x="142875" y="1092517"/>
          <a:ext cx="11906250" cy="4855845"/>
        </p:xfrm>
        <a:graphic>
          <a:graphicData uri="http://schemas.openxmlformats.org/drawingml/2006/table">
            <a:tbl>
              <a:tblPr firstRow="1" bandRow="1">
                <a:tableStyleId>{5C22544A-7EE6-4342-B048-85BDC9FD1C3A}</a:tableStyleId>
              </a:tblPr>
              <a:tblGrid>
                <a:gridCol w="2305050">
                  <a:extLst>
                    <a:ext uri="{9D8B030D-6E8A-4147-A177-3AD203B41FA5}">
                      <a16:colId xmlns:a16="http://schemas.microsoft.com/office/drawing/2014/main" val="3999795180"/>
                    </a:ext>
                  </a:extLst>
                </a:gridCol>
                <a:gridCol w="2486025">
                  <a:extLst>
                    <a:ext uri="{9D8B030D-6E8A-4147-A177-3AD203B41FA5}">
                      <a16:colId xmlns:a16="http://schemas.microsoft.com/office/drawing/2014/main" val="504169607"/>
                    </a:ext>
                  </a:extLst>
                </a:gridCol>
                <a:gridCol w="2190750">
                  <a:extLst>
                    <a:ext uri="{9D8B030D-6E8A-4147-A177-3AD203B41FA5}">
                      <a16:colId xmlns:a16="http://schemas.microsoft.com/office/drawing/2014/main" val="4200867201"/>
                    </a:ext>
                  </a:extLst>
                </a:gridCol>
                <a:gridCol w="4924425">
                  <a:extLst>
                    <a:ext uri="{9D8B030D-6E8A-4147-A177-3AD203B41FA5}">
                      <a16:colId xmlns:a16="http://schemas.microsoft.com/office/drawing/2014/main" val="790735294"/>
                    </a:ext>
                  </a:extLst>
                </a:gridCol>
              </a:tblGrid>
              <a:tr h="209550">
                <a:tc>
                  <a:txBody>
                    <a:bodyPr/>
                    <a:lstStyle/>
                    <a:p>
                      <a:pPr algn="ctr" fontAlgn="base"/>
                      <a:r>
                        <a:rPr lang="es-CO" sz="900">
                          <a:solidFill>
                            <a:schemeClr val="tx1"/>
                          </a:solidFill>
                          <a:effectLst/>
                        </a:rPr>
                        <a:t>Riesgo de Seguridad Digital​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634133667"/>
                  </a:ext>
                </a:extLst>
              </a:tr>
              <a:tr h="885825">
                <a:tc>
                  <a:txBody>
                    <a:bodyPr/>
                    <a:lstStyle/>
                    <a:p>
                      <a:pPr algn="just" fontAlgn="base"/>
                      <a:r>
                        <a:rPr lang="es-CO" sz="900">
                          <a:effectLst/>
                        </a:rPr>
                        <a:t>1. Perdida en la confidencialidad por Fallas en la custodia y manejo de información reservada o pública clasificada relacionada con defensa judicial y cobro coactivo.​</a:t>
                      </a:r>
                      <a:endParaRPr lang="es-CO">
                        <a:effectLst/>
                      </a:endParaRPr>
                    </a:p>
                    <a:p>
                      <a:pPr fontAlgn="base"/>
                      <a:r>
                        <a:rPr lang="es-CO" sz="900">
                          <a:effectLst/>
                        </a:rPr>
                        <a:t>Nombre del proceso: Gestión Jurídica​</a:t>
                      </a:r>
                      <a:endParaRPr lang="es-CO">
                        <a:effectLst/>
                      </a:endParaRPr>
                    </a:p>
                  </a:txBody>
                  <a:tcPr anchor="ctr">
                    <a:solidFill>
                      <a:schemeClr val="accent1">
                        <a:lumMod val="20000"/>
                        <a:lumOff val="80000"/>
                      </a:schemeClr>
                    </a:solidFill>
                  </a:tcPr>
                </a:tc>
                <a:tc>
                  <a:txBody>
                    <a:bodyPr/>
                    <a:lstStyle/>
                    <a:p>
                      <a:pPr algn="just" fontAlgn="base"/>
                      <a:r>
                        <a:rPr lang="es-CO" sz="900">
                          <a:effectLst/>
                        </a:rPr>
                        <a:t>1. Realizar inspección de solitudes de la mesa de servicio. 2. Verificar accesos de usuarios en los directorios o activos donde se realiza el almacenamiento.​</a:t>
                      </a:r>
                      <a:endParaRPr lang="es-CO">
                        <a:effectLst/>
                      </a:endParaRPr>
                    </a:p>
                  </a:txBody>
                  <a:tcPr anchor="ctr">
                    <a:solidFill>
                      <a:schemeClr val="accent1">
                        <a:lumMod val="20000"/>
                        <a:lumOff val="80000"/>
                      </a:schemeClr>
                    </a:solidFill>
                  </a:tcPr>
                </a:tc>
                <a:tc>
                  <a:txBody>
                    <a:bodyPr/>
                    <a:lstStyle/>
                    <a:p>
                      <a:pPr algn="just" fontAlgn="base"/>
                      <a:r>
                        <a:rPr lang="es-CO" sz="900">
                          <a:effectLst/>
                        </a:rPr>
                        <a:t>Numero de ticket o solicitud de la mesa de servicio. </a:t>
                      </a:r>
                      <a:r>
                        <a:rPr lang="es-CO" sz="1200">
                          <a:effectLst/>
                          <a:latin typeface="Wingdings 2" panose="05020102010507070707" pitchFamily="18" charset="2"/>
                        </a:rPr>
                        <a:t>P</a:t>
                      </a:r>
                      <a:r>
                        <a:rPr lang="es-CO" sz="1200">
                          <a:effectLst/>
                        </a:rPr>
                        <a:t>​</a:t>
                      </a:r>
                      <a:endParaRPr lang="es-CO">
                        <a:effectLst/>
                      </a:endParaRPr>
                    </a:p>
                    <a:p>
                      <a:pPr algn="just" fontAlgn="base"/>
                      <a:r>
                        <a:rPr lang="es-CO" sz="900">
                          <a:effectLst/>
                        </a:rPr>
                        <a:t>Bitácora de Permisos de usuarios. </a:t>
                      </a:r>
                      <a:r>
                        <a:rPr lang="es-CO" sz="1200">
                          <a:effectLst/>
                          <a:latin typeface="Wingdings 2" panose="05020102010507070707" pitchFamily="18" charset="2"/>
                        </a:rPr>
                        <a:t>P</a:t>
                      </a:r>
                      <a:r>
                        <a:rPr lang="es-CO" sz="120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a:effectLst/>
                        </a:rPr>
                        <a:t>Actividad programada a demanda​</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fontAlgn="base"/>
                      <a:r>
                        <a:rPr lang="es-CO" sz="900">
                          <a:effectLst/>
                        </a:rPr>
                        <a:t>​</a:t>
                      </a:r>
                      <a:endParaRPr lang="es-CO">
                        <a:effectLst/>
                      </a:endParaRPr>
                    </a:p>
                    <a:p>
                      <a:pPr algn="just" fontAlgn="base"/>
                      <a:r>
                        <a:rPr lang="es-CO" sz="1200">
                          <a:effectLst/>
                          <a:latin typeface="Wingdings 2" panose="05020102010507070707" pitchFamily="18" charset="2"/>
                        </a:rPr>
                        <a:t>P</a:t>
                      </a:r>
                      <a:r>
                        <a:rPr lang="es-CO" sz="900">
                          <a:effectLst/>
                        </a:rPr>
                        <a:t> Archivo PDF con el número de ticket y/o número de solicitudes a la mesa de ayuda.​</a:t>
                      </a:r>
                      <a:endParaRPr lang="es-CO">
                        <a:effectLst/>
                      </a:endParaRPr>
                    </a:p>
                    <a:p>
                      <a:pPr algn="just" fontAlgn="base"/>
                      <a:r>
                        <a:rPr lang="es-CO" sz="1200">
                          <a:effectLst/>
                          <a:latin typeface="Wingdings 2" panose="05020102010507070707" pitchFamily="18" charset="2"/>
                        </a:rPr>
                        <a:t>P</a:t>
                      </a:r>
                      <a:r>
                        <a:rPr lang="es-CO" sz="900">
                          <a:effectLst/>
                        </a:rPr>
                        <a:t> Archivo PDF que contiene la relación de permisos de acceso, concedidos a los usuarios de gestión jurídica.​</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56312313"/>
                  </a:ext>
                </a:extLst>
              </a:tr>
              <a:tr h="1152525">
                <a:tc>
                  <a:txBody>
                    <a:bodyPr/>
                    <a:lstStyle/>
                    <a:p>
                      <a:pPr algn="just" fontAlgn="base"/>
                      <a:r>
                        <a:rPr lang="es-CO" sz="900">
                          <a:effectLst/>
                        </a:rPr>
                        <a:t>2. Pérdida de la Integridad electrónica relacionada con las Resoluciones de Carácter Particular. ​</a:t>
                      </a:r>
                      <a:endParaRPr lang="es-CO">
                        <a:effectLst/>
                      </a:endParaRPr>
                    </a:p>
                    <a:p>
                      <a:pPr fontAlgn="base"/>
                      <a:r>
                        <a:rPr lang="es-CO" sz="900">
                          <a:effectLst/>
                        </a:rPr>
                        <a:t>Nombre del proceso: Gestión Regulatoria​</a:t>
                      </a:r>
                      <a:endParaRPr lang="es-CO">
                        <a:effectLst/>
                      </a:endParaRPr>
                    </a:p>
                  </a:txBody>
                  <a:tcPr anchor="ctr">
                    <a:solidFill>
                      <a:schemeClr val="accent1">
                        <a:lumMod val="20000"/>
                        <a:lumOff val="80000"/>
                      </a:schemeClr>
                    </a:solidFill>
                  </a:tcPr>
                </a:tc>
                <a:tc>
                  <a:txBody>
                    <a:bodyPr/>
                    <a:lstStyle/>
                    <a:p>
                      <a:pPr algn="just" fontAlgn="base"/>
                      <a:r>
                        <a:rPr lang="es-CO" sz="900" dirty="0">
                          <a:effectLst/>
                        </a:rPr>
                        <a:t>1. Verificar el acceso a los activos de información que contienen información de resoluciones particulares de manera periódica. ​</a:t>
                      </a:r>
                      <a:endParaRPr lang="es-CO" dirty="0">
                        <a:effectLst/>
                      </a:endParaRPr>
                    </a:p>
                  </a:txBody>
                  <a:tcPr anchor="ctr">
                    <a:solidFill>
                      <a:schemeClr val="accent1">
                        <a:lumMod val="20000"/>
                        <a:lumOff val="80000"/>
                      </a:schemeClr>
                    </a:solidFill>
                  </a:tcPr>
                </a:tc>
                <a:tc>
                  <a:txBody>
                    <a:bodyPr/>
                    <a:lstStyle/>
                    <a:p>
                      <a:pPr algn="just" fontAlgn="base"/>
                      <a:r>
                        <a:rPr lang="es-ES" sz="900">
                          <a:effectLst/>
                        </a:rPr>
                        <a:t>Documento con el análisis de información sobre estado de los activos  de información relacionados con las resoluciones particulares. </a:t>
                      </a:r>
                      <a:r>
                        <a:rPr lang="es-ES" sz="1200">
                          <a:effectLst/>
                          <a:latin typeface="Wingdings 2" panose="05020102010507070707" pitchFamily="18" charset="2"/>
                        </a:rPr>
                        <a:t>P</a:t>
                      </a:r>
                      <a:r>
                        <a:rPr lang="es-ES" sz="900">
                          <a:effectLst/>
                        </a:rPr>
                        <a:t> ​</a:t>
                      </a:r>
                      <a:endParaRPr lang="es-ES" dirty="0">
                        <a:effectLst/>
                      </a:endParaRPr>
                    </a:p>
                  </a:txBody>
                  <a:tcPr anchor="ctr">
                    <a:solidFill>
                      <a:schemeClr val="accent1">
                        <a:lumMod val="20000"/>
                        <a:lumOff val="80000"/>
                      </a:schemeClr>
                    </a:solidFill>
                  </a:tcPr>
                </a:tc>
                <a:tc>
                  <a:txBody>
                    <a:bodyPr/>
                    <a:lstStyle/>
                    <a:p>
                      <a:pPr algn="ctr" fontAlgn="base"/>
                      <a:r>
                        <a:rPr lang="es-CO" sz="900">
                          <a:effectLst/>
                        </a:rPr>
                        <a:t>Actividad programada semestral</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fontAlgn="base"/>
                      <a:r>
                        <a:rPr lang="es-CO" sz="900">
                          <a:effectLst/>
                        </a:rPr>
                        <a:t>​</a:t>
                      </a:r>
                      <a:endParaRPr lang="es-CO">
                        <a:effectLst/>
                      </a:endParaRPr>
                    </a:p>
                    <a:p>
                      <a:pPr algn="just" fontAlgn="base"/>
                      <a:r>
                        <a:rPr lang="es-CO" sz="1200">
                          <a:effectLst/>
                          <a:latin typeface="Wingdings 2" panose="05020102010507070707" pitchFamily="18" charset="2"/>
                        </a:rPr>
                        <a:t>P</a:t>
                      </a:r>
                      <a:r>
                        <a:rPr lang="es-CO" sz="900">
                          <a:effectLst/>
                        </a:rPr>
                        <a:t> Documento de  Análisis y Seguimiento Maestro de Resoluciones SharePoint sobre la información relacionados con las resoluciones generales y  particulares a primer semestre del 2023.​</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2347174346"/>
                  </a:ext>
                </a:extLst>
              </a:tr>
              <a:tr h="933450">
                <a:tc>
                  <a:txBody>
                    <a:bodyPr/>
                    <a:lstStyle/>
                    <a:p>
                      <a:pPr algn="just" fontAlgn="base"/>
                      <a:r>
                        <a:rPr lang="es-CO" sz="900">
                          <a:effectLst/>
                        </a:rPr>
                        <a:t>3. Escalamiento de privilegios a servidores por Infección de Virus Ingeniería Social.​</a:t>
                      </a:r>
                      <a:endParaRPr lang="es-CO">
                        <a:effectLst/>
                      </a:endParaRPr>
                    </a:p>
                    <a:p>
                      <a:pPr fontAlgn="base"/>
                      <a:r>
                        <a:rPr lang="es-CO" sz="900">
                          <a:effectLst/>
                        </a:rPr>
                        <a:t>Nombre del proceso: Gestión de Tecnologías de Información ​</a:t>
                      </a:r>
                      <a:endParaRPr lang="es-CO">
                        <a:effectLst/>
                      </a:endParaRPr>
                    </a:p>
                  </a:txBody>
                  <a:tcPr anchor="ctr">
                    <a:solidFill>
                      <a:schemeClr val="accent1">
                        <a:lumMod val="20000"/>
                        <a:lumOff val="80000"/>
                      </a:schemeClr>
                    </a:solidFill>
                  </a:tcPr>
                </a:tc>
                <a:tc>
                  <a:txBody>
                    <a:bodyPr/>
                    <a:lstStyle/>
                    <a:p>
                      <a:pPr fontAlgn="base"/>
                      <a:r>
                        <a:rPr lang="es-CO" sz="900">
                          <a:effectLst/>
                        </a:rPr>
                        <a:t>1.Realizar Validación de Usuarios​</a:t>
                      </a:r>
                      <a:endParaRPr lang="es-CO">
                        <a:effectLst/>
                      </a:endParaRPr>
                    </a:p>
                    <a:p>
                      <a:pPr fontAlgn="base"/>
                      <a:r>
                        <a:rPr lang="es-CO" sz="900">
                          <a:effectLst/>
                        </a:rPr>
                        <a:t>2.Aplicar reglas de seguridad en la Infraestructura​</a:t>
                      </a:r>
                      <a:endParaRPr lang="es-CO">
                        <a:effectLst/>
                      </a:endParaRPr>
                    </a:p>
                  </a:txBody>
                  <a:tcPr anchor="ctr">
                    <a:solidFill>
                      <a:schemeClr val="accent1">
                        <a:lumMod val="20000"/>
                        <a:lumOff val="80000"/>
                      </a:schemeClr>
                    </a:solidFill>
                  </a:tcPr>
                </a:tc>
                <a:tc>
                  <a:txBody>
                    <a:bodyPr/>
                    <a:lstStyle/>
                    <a:p>
                      <a:pPr algn="just" fontAlgn="base"/>
                      <a:r>
                        <a:rPr lang="es-CO" sz="900">
                          <a:effectLst/>
                        </a:rPr>
                        <a:t>Formato Registro de Usuarios y Permisos. </a:t>
                      </a:r>
                      <a:r>
                        <a:rPr lang="es-CO" sz="1200">
                          <a:effectLst/>
                          <a:latin typeface="Wingdings 2" panose="05020102010507070707" pitchFamily="18" charset="2"/>
                        </a:rPr>
                        <a:t>P</a:t>
                      </a:r>
                      <a:r>
                        <a:rPr lang="es-CO" sz="1200">
                          <a:effectLst/>
                        </a:rPr>
                        <a:t>​</a:t>
                      </a:r>
                      <a:endParaRPr lang="es-CO">
                        <a:effectLst/>
                      </a:endParaRPr>
                    </a:p>
                    <a:p>
                      <a:pPr algn="just" fontAlgn="base"/>
                      <a:r>
                        <a:rPr lang="es-CO" sz="900">
                          <a:effectLst/>
                        </a:rPr>
                        <a:t>Documento de informe de vulnerabilidades. </a:t>
                      </a:r>
                      <a:r>
                        <a:rPr lang="es-CO" sz="1200">
                          <a:effectLst/>
                          <a:latin typeface="Wingdings 2" panose="05020102010507070707" pitchFamily="18" charset="2"/>
                        </a:rPr>
                        <a:t>P</a:t>
                      </a:r>
                      <a:r>
                        <a:rPr lang="es-CO" sz="120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a:effectLst/>
                        </a:rPr>
                        <a:t>Actividad programada Anual​</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fontAlgn="base"/>
                      <a:r>
                        <a:rPr lang="es-CO" sz="900">
                          <a:effectLst/>
                        </a:rPr>
                        <a:t>​</a:t>
                      </a:r>
                      <a:endParaRPr lang="es-CO">
                        <a:effectLst/>
                      </a:endParaRPr>
                    </a:p>
                    <a:p>
                      <a:pPr algn="just" fontAlgn="base"/>
                      <a:r>
                        <a:rPr lang="es-CO" sz="1200">
                          <a:effectLst/>
                          <a:latin typeface="Wingdings 2" panose="05020102010507070707" pitchFamily="18" charset="2"/>
                        </a:rPr>
                        <a:t>P</a:t>
                      </a:r>
                      <a:r>
                        <a:rPr lang="es-CO" sz="900">
                          <a:effectLst/>
                        </a:rPr>
                        <a:t> Archivo en Word  listado en donde se </a:t>
                      </a:r>
                      <a:r>
                        <a:rPr lang="es-MX" sz="900" b="0" i="0" kern="1200">
                          <a:solidFill>
                            <a:schemeClr val="dk1"/>
                          </a:solidFill>
                          <a:effectLst/>
                          <a:latin typeface="+mn-lt"/>
                          <a:ea typeface="+mn-ea"/>
                          <a:cs typeface="+mn-cs"/>
                        </a:rPr>
                        <a:t>observa los usuarios que contienen permisos de administrador de acceso a la Infraestructura tecnológica que provee diferentes servicios</a:t>
                      </a:r>
                      <a:r>
                        <a:rPr lang="es-CO" sz="900">
                          <a:effectLst/>
                        </a:rPr>
                        <a:t>.​</a:t>
                      </a:r>
                    </a:p>
                    <a:p>
                      <a:pPr algn="just" fontAlgn="base"/>
                      <a:r>
                        <a:rPr lang="es-CO" sz="1200">
                          <a:effectLst/>
                          <a:latin typeface="Wingdings 2" panose="05020102010507070707" pitchFamily="18" charset="2"/>
                        </a:rPr>
                        <a:t>P</a:t>
                      </a:r>
                      <a:r>
                        <a:rPr lang="es-CO" sz="900">
                          <a:effectLst/>
                        </a:rPr>
                        <a:t> </a:t>
                      </a:r>
                      <a:r>
                        <a:rPr lang="es-MX" sz="900">
                          <a:effectLst/>
                        </a:rPr>
                        <a:t>Informe técnico test de vulnerabilidades servidores de la comisión de regulación de agua potable y saneamiento básico,</a:t>
                      </a:r>
                      <a:r>
                        <a:rPr lang="es-CO" sz="900">
                          <a:effectLst/>
                        </a:rPr>
                        <a:t> primer semestre 2023.​</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3858086150"/>
                  </a:ext>
                </a:extLst>
              </a:tr>
              <a:tr h="866775">
                <a:tc>
                  <a:txBody>
                    <a:bodyPr/>
                    <a:lstStyle/>
                    <a:p>
                      <a:pPr algn="just" fontAlgn="base"/>
                      <a:r>
                        <a:rPr lang="es-CO" sz="900">
                          <a:effectLst/>
                        </a:rPr>
                        <a:t>4. Pérdida de disponibilidad de Servicios TIC.​</a:t>
                      </a:r>
                      <a:endParaRPr lang="es-CO">
                        <a:effectLst/>
                      </a:endParaRPr>
                    </a:p>
                    <a:p>
                      <a:pPr algn="just" fontAlgn="base"/>
                      <a:r>
                        <a:rPr lang="es-CO" sz="900">
                          <a:effectLst/>
                        </a:rPr>
                        <a:t>Nombre del proceso: Gestión de Tecnologías de Información ​</a:t>
                      </a:r>
                      <a:endParaRPr lang="es-CO">
                        <a:effectLst/>
                      </a:endParaRPr>
                    </a:p>
                  </a:txBody>
                  <a:tcPr anchor="ctr">
                    <a:solidFill>
                      <a:schemeClr val="accent1">
                        <a:lumMod val="20000"/>
                        <a:lumOff val="80000"/>
                      </a:schemeClr>
                    </a:solidFill>
                  </a:tcPr>
                </a:tc>
                <a:tc>
                  <a:txBody>
                    <a:bodyPr/>
                    <a:lstStyle/>
                    <a:p>
                      <a:pPr algn="just" fontAlgn="base"/>
                      <a:r>
                        <a:rPr lang="es-CO" sz="900" dirty="0">
                          <a:effectLst/>
                        </a:rPr>
                        <a:t>1.</a:t>
                      </a:r>
                      <a:r>
                        <a:rPr lang="es-ES" sz="900" dirty="0">
                          <a:effectLst/>
                        </a:rPr>
                        <a:t> Verificar la ejecución de las actividades del Plan de Continuidad y Disponibilidad de las Tecnologías de la Información y Comunicación y mantenerlo actualizado</a:t>
                      </a:r>
                      <a:r>
                        <a:rPr lang="es-CO" sz="900" dirty="0">
                          <a:effectLst/>
                        </a:rPr>
                        <a:t>.​</a:t>
                      </a:r>
                      <a:endParaRPr lang="es-CO" dirty="0">
                        <a:effectLst/>
                      </a:endParaRPr>
                    </a:p>
                    <a:p>
                      <a:pPr algn="just" fontAlgn="base"/>
                      <a:r>
                        <a:rPr lang="es-CO" sz="900" dirty="0">
                          <a:effectLst/>
                        </a:rPr>
                        <a:t>2. </a:t>
                      </a:r>
                      <a:r>
                        <a:rPr lang="es-ES" sz="900" dirty="0">
                          <a:effectLst/>
                        </a:rPr>
                        <a:t>Verificar la existencia del control de cambios en la mesa de ayuda, con su respectiva aprobación</a:t>
                      </a:r>
                      <a:r>
                        <a:rPr lang="es-CO" sz="900" dirty="0">
                          <a:effectLst/>
                        </a:rPr>
                        <a:t>.​</a:t>
                      </a:r>
                      <a:endParaRPr lang="es-CO" dirty="0">
                        <a:effectLst/>
                      </a:endParaRPr>
                    </a:p>
                  </a:txBody>
                  <a:tcPr anchor="ctr">
                    <a:solidFill>
                      <a:schemeClr val="accent1">
                        <a:lumMod val="20000"/>
                        <a:lumOff val="80000"/>
                      </a:schemeClr>
                    </a:solidFill>
                  </a:tcPr>
                </a:tc>
                <a:tc>
                  <a:txBody>
                    <a:bodyPr/>
                    <a:lstStyle/>
                    <a:p>
                      <a:pPr algn="just" fontAlgn="base"/>
                      <a:r>
                        <a:rPr lang="es-ES" sz="900">
                          <a:effectLst/>
                        </a:rPr>
                        <a:t>Informe de ejecución del Plan de Continuidad y Disponibilidad de las Tecnologías de la Información y Comunicación</a:t>
                      </a:r>
                      <a:r>
                        <a:rPr lang="es-CO" sz="900">
                          <a:effectLst/>
                        </a:rPr>
                        <a:t>. </a:t>
                      </a:r>
                      <a:r>
                        <a:rPr lang="es-CO" sz="1200">
                          <a:effectLst/>
                          <a:latin typeface="Wingdings 2" panose="05020102010507070707" pitchFamily="18" charset="2"/>
                        </a:rPr>
                        <a:t>P</a:t>
                      </a:r>
                      <a:r>
                        <a:rPr lang="es-CO" sz="1200">
                          <a:effectLst/>
                        </a:rPr>
                        <a:t>​</a:t>
                      </a:r>
                      <a:endParaRPr lang="es-CO">
                        <a:effectLst/>
                      </a:endParaRPr>
                    </a:p>
                    <a:p>
                      <a:pPr algn="just" fontAlgn="base"/>
                      <a:r>
                        <a:rPr lang="es-ES" sz="900">
                          <a:effectLst/>
                        </a:rPr>
                        <a:t>Registro de control de cambios en la herramienta de la mesa de ayuda</a:t>
                      </a:r>
                      <a:r>
                        <a:rPr lang="es-CO" sz="900">
                          <a:effectLst/>
                        </a:rPr>
                        <a:t>. </a:t>
                      </a:r>
                      <a:r>
                        <a:rPr lang="es-CO" sz="1200">
                          <a:effectLst/>
                          <a:latin typeface="Wingdings 2" panose="05020102010507070707" pitchFamily="18" charset="2"/>
                        </a:rPr>
                        <a:t>P</a:t>
                      </a:r>
                      <a:r>
                        <a:rPr lang="es-CO" sz="120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a:effectLst/>
                        </a:rPr>
                        <a:t>Actividad programada Anual​</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fontAlgn="base"/>
                      <a:r>
                        <a:rPr lang="es-CO" sz="900">
                          <a:effectLst/>
                        </a:rPr>
                        <a:t>​</a:t>
                      </a:r>
                      <a:endParaRPr lang="es-CO">
                        <a:effectLst/>
                      </a:endParaRPr>
                    </a:p>
                    <a:p>
                      <a:pPr algn="just" fontAlgn="base"/>
                      <a:r>
                        <a:rPr lang="es-CO" sz="1200">
                          <a:effectLst/>
                          <a:latin typeface="Wingdings 2" panose="05020102010507070707" pitchFamily="18" charset="2"/>
                        </a:rPr>
                        <a:t>P</a:t>
                      </a:r>
                      <a:r>
                        <a:rPr lang="es-CO" sz="900">
                          <a:effectLst/>
                        </a:rPr>
                        <a:t> Informe de ejecución del Plan de Continuidad y Disponibilidad de las TIC - I SEMESTRE 2023.​</a:t>
                      </a:r>
                      <a:endParaRPr lang="es-CO">
                        <a:effectLst/>
                      </a:endParaRPr>
                    </a:p>
                    <a:p>
                      <a:pPr algn="just" fontAlgn="base"/>
                      <a:r>
                        <a:rPr lang="es-CO" sz="1200">
                          <a:effectLst/>
                          <a:latin typeface="Wingdings 2" panose="05020102010507070707" pitchFamily="18" charset="2"/>
                        </a:rPr>
                        <a:t>P</a:t>
                      </a:r>
                      <a:r>
                        <a:rPr lang="es-CO" sz="900">
                          <a:effectLst/>
                        </a:rPr>
                        <a:t> Registro control de cambios.​</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3312271673"/>
                  </a:ext>
                </a:extLst>
              </a:tr>
            </a:tbl>
          </a:graphicData>
        </a:graphic>
      </p:graphicFrame>
    </p:spTree>
    <p:extLst>
      <p:ext uri="{BB962C8B-B14F-4D97-AF65-F5344CB8AC3E}">
        <p14:creationId xmlns:p14="http://schemas.microsoft.com/office/powerpoint/2010/main" val="1239479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0306"/>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18</a:t>
            </a:fld>
            <a:endParaRPr lang="es-ES"/>
          </a:p>
        </p:txBody>
      </p:sp>
      <p:sp>
        <p:nvSpPr>
          <p:cNvPr id="3" name="2 CuadroTexto">
            <a:extLst>
              <a:ext uri="{FF2B5EF4-FFF2-40B4-BE49-F238E27FC236}">
                <a16:creationId xmlns:a16="http://schemas.microsoft.com/office/drawing/2014/main" id="{75CD6D58-A423-1C49-8280-A6046B3FF86C}"/>
              </a:ext>
            </a:extLst>
          </p:cNvPr>
          <p:cNvSpPr txBox="1"/>
          <p:nvPr/>
        </p:nvSpPr>
        <p:spPr>
          <a:xfrm>
            <a:off x="85242" y="357774"/>
            <a:ext cx="1197208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Digital</a:t>
            </a:r>
          </a:p>
        </p:txBody>
      </p:sp>
      <p:graphicFrame>
        <p:nvGraphicFramePr>
          <p:cNvPr id="5" name="Tabla 4">
            <a:extLst>
              <a:ext uri="{FF2B5EF4-FFF2-40B4-BE49-F238E27FC236}">
                <a16:creationId xmlns:a16="http://schemas.microsoft.com/office/drawing/2014/main" id="{14F62FB1-99E9-EEAC-D9C4-14703968C257}"/>
              </a:ext>
            </a:extLst>
          </p:cNvPr>
          <p:cNvGraphicFramePr>
            <a:graphicFrameLocks noGrp="1"/>
          </p:cNvGraphicFramePr>
          <p:nvPr>
            <p:extLst>
              <p:ext uri="{D42A27DB-BD31-4B8C-83A1-F6EECF244321}">
                <p14:modId xmlns:p14="http://schemas.microsoft.com/office/powerpoint/2010/main" val="1750485875"/>
              </p:ext>
            </p:extLst>
          </p:nvPr>
        </p:nvGraphicFramePr>
        <p:xfrm>
          <a:off x="99635" y="1061251"/>
          <a:ext cx="11944350" cy="5234940"/>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724292285"/>
                    </a:ext>
                  </a:extLst>
                </a:gridCol>
                <a:gridCol w="2085975">
                  <a:extLst>
                    <a:ext uri="{9D8B030D-6E8A-4147-A177-3AD203B41FA5}">
                      <a16:colId xmlns:a16="http://schemas.microsoft.com/office/drawing/2014/main" val="3498672320"/>
                    </a:ext>
                  </a:extLst>
                </a:gridCol>
                <a:gridCol w="2463745">
                  <a:extLst>
                    <a:ext uri="{9D8B030D-6E8A-4147-A177-3AD203B41FA5}">
                      <a16:colId xmlns:a16="http://schemas.microsoft.com/office/drawing/2014/main" val="2263280586"/>
                    </a:ext>
                  </a:extLst>
                </a:gridCol>
                <a:gridCol w="5375330">
                  <a:extLst>
                    <a:ext uri="{9D8B030D-6E8A-4147-A177-3AD203B41FA5}">
                      <a16:colId xmlns:a16="http://schemas.microsoft.com/office/drawing/2014/main" val="2735809332"/>
                    </a:ext>
                  </a:extLst>
                </a:gridCol>
              </a:tblGrid>
              <a:tr h="219075">
                <a:tc>
                  <a:txBody>
                    <a:bodyPr/>
                    <a:lstStyle/>
                    <a:p>
                      <a:pPr algn="ctr" fontAlgn="base"/>
                      <a:r>
                        <a:rPr lang="es-CO" sz="900">
                          <a:solidFill>
                            <a:schemeClr val="tx1"/>
                          </a:solidFill>
                          <a:effectLst/>
                        </a:rPr>
                        <a:t>Riesgo de Seguridad Digital​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2015909819"/>
                  </a:ext>
                </a:extLst>
              </a:tr>
              <a:tr h="1133475">
                <a:tc>
                  <a:txBody>
                    <a:bodyPr/>
                    <a:lstStyle/>
                    <a:p>
                      <a:pPr algn="just" fontAlgn="base"/>
                      <a:r>
                        <a:rPr lang="es-CO" sz="900">
                          <a:effectLst/>
                        </a:rPr>
                        <a:t>5. Pérdida de confidencialidad de información reservada o pública clasificada de la entidad.​</a:t>
                      </a:r>
                      <a:endParaRPr lang="es-CO">
                        <a:effectLst/>
                      </a:endParaRPr>
                    </a:p>
                    <a:p>
                      <a:pPr algn="just" fontAlgn="base"/>
                      <a:r>
                        <a:rPr lang="es-CO" sz="900">
                          <a:effectLst/>
                        </a:rPr>
                        <a:t>Nombre del proceso: Gestión Documental​</a:t>
                      </a:r>
                      <a:endParaRPr lang="es-CO">
                        <a:effectLst/>
                      </a:endParaRPr>
                    </a:p>
                  </a:txBody>
                  <a:tcPr anchor="ctr">
                    <a:solidFill>
                      <a:schemeClr val="accent1">
                        <a:lumMod val="20000"/>
                        <a:lumOff val="80000"/>
                      </a:schemeClr>
                    </a:solidFill>
                  </a:tcPr>
                </a:tc>
                <a:tc>
                  <a:txBody>
                    <a:bodyPr/>
                    <a:lstStyle/>
                    <a:p>
                      <a:pPr fontAlgn="base"/>
                      <a:r>
                        <a:rPr lang="es-CO" sz="900">
                          <a:effectLst/>
                        </a:rPr>
                        <a:t>1. Realizar socialización del guía GDO-GUI04 Guía Valoración de Activos V01​</a:t>
                      </a:r>
                      <a:endParaRPr lang="es-CO">
                        <a:effectLst/>
                      </a:endParaRPr>
                    </a:p>
                    <a:p>
                      <a:pPr fontAlgn="base"/>
                      <a:r>
                        <a:rPr lang="es-CO" sz="900">
                          <a:effectLst/>
                        </a:rPr>
                        <a:t>2. Realizar Registro de la matriz de activos de información​</a:t>
                      </a:r>
                      <a:endParaRPr lang="es-CO">
                        <a:effectLst/>
                      </a:endParaRPr>
                    </a:p>
                  </a:txBody>
                  <a:tcPr anchor="ctr">
                    <a:solidFill>
                      <a:schemeClr val="accent1">
                        <a:lumMod val="20000"/>
                        <a:lumOff val="80000"/>
                      </a:schemeClr>
                    </a:solidFill>
                  </a:tcPr>
                </a:tc>
                <a:tc>
                  <a:txBody>
                    <a:bodyPr/>
                    <a:lstStyle/>
                    <a:p>
                      <a:pPr algn="just" fontAlgn="base"/>
                      <a:r>
                        <a:rPr lang="es-ES" sz="900" dirty="0">
                          <a:effectLst/>
                        </a:rPr>
                        <a:t>Registro de socialización de Guía Valoración de Activos. (Correo Electrónico o Reporte de Plataforma Comunicaciones Unificadas o Asistencia). </a:t>
                      </a:r>
                      <a:endParaRPr lang="es-ES" dirty="0">
                        <a:effectLst/>
                      </a:endParaRPr>
                    </a:p>
                    <a:p>
                      <a:pPr algn="just" fontAlgn="base"/>
                      <a:r>
                        <a:rPr lang="es-ES" sz="900" dirty="0">
                          <a:effectLst/>
                        </a:rPr>
                        <a:t>Matriz de activos de información. </a:t>
                      </a:r>
                      <a:r>
                        <a:rPr lang="es-ES" sz="1200" dirty="0">
                          <a:effectLst/>
                          <a:latin typeface="Wingdings 2" panose="05020102010507070707" pitchFamily="18" charset="2"/>
                        </a:rPr>
                        <a:t>P</a:t>
                      </a:r>
                      <a:r>
                        <a:rPr lang="es-ES" sz="1200" dirty="0">
                          <a:effectLst/>
                        </a:rPr>
                        <a:t>​</a:t>
                      </a:r>
                      <a:endParaRPr lang="es-ES"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algn="ctr" fontAlgn="base"/>
                      <a:r>
                        <a:rPr lang="es-CO" sz="900" b="1" dirty="0">
                          <a:effectLst/>
                        </a:rPr>
                        <a:t>En plazo</a:t>
                      </a:r>
                      <a:endParaRPr lang="es-CO" b="1" dirty="0">
                        <a:effectLst/>
                      </a:endParaRPr>
                    </a:p>
                    <a:p>
                      <a:pPr lvl="0" algn="just">
                        <a:lnSpc>
                          <a:spcPct val="100000"/>
                        </a:lnSpc>
                        <a:spcBef>
                          <a:spcPts val="0"/>
                        </a:spcBef>
                        <a:spcAft>
                          <a:spcPts val="0"/>
                        </a:spcAft>
                        <a:buNone/>
                      </a:pPr>
                      <a:r>
                        <a:rPr lang="es-CO" sz="900" b="0" i="0" u="none" strike="noStrike" noProof="0" dirty="0">
                          <a:solidFill>
                            <a:srgbClr val="000000"/>
                          </a:solidFill>
                          <a:effectLst/>
                          <a:latin typeface="Calibri"/>
                        </a:rPr>
                        <a:t>A través de la dirección </a:t>
                      </a:r>
                      <a:r>
                        <a:rPr lang="es-MX" sz="900" b="0" i="0" u="none" strike="noStrike" noProof="0" dirty="0">
                          <a:solidFill>
                            <a:srgbClr val="000000"/>
                          </a:solidFill>
                          <a:effectLst/>
                          <a:latin typeface="Calibri"/>
                        </a:rPr>
                        <a:t>https://acortar.link/zpTWRG</a:t>
                      </a:r>
                      <a:r>
                        <a:rPr lang="es-CO" sz="900" b="0" i="0" u="none" strike="noStrike" noProof="0" dirty="0">
                          <a:solidFill>
                            <a:srgbClr val="000000"/>
                          </a:solidFill>
                          <a:effectLst/>
                          <a:latin typeface="Calibri"/>
                        </a:rPr>
                        <a:t> que contiene los soportes de los riesgos de gestión y de seguridad digital se evidenció: </a:t>
                      </a:r>
                    </a:p>
                    <a:p>
                      <a:pPr algn="just" fontAlgn="base"/>
                      <a:r>
                        <a:rPr lang="es-CO" sz="900" dirty="0">
                          <a:effectLst/>
                        </a:rPr>
                        <a:t>​</a:t>
                      </a:r>
                      <a:endParaRPr lang="es-CO" dirty="0">
                        <a:effectLst/>
                      </a:endParaRPr>
                    </a:p>
                    <a:p>
                      <a:pPr algn="just" fontAlgn="base"/>
                      <a:r>
                        <a:rPr lang="es-CO" sz="1200" dirty="0">
                          <a:effectLst/>
                          <a:latin typeface="Wingdings 2" panose="05020102010507070707" pitchFamily="18" charset="2"/>
                        </a:rPr>
                        <a:t>P</a:t>
                      </a:r>
                      <a:r>
                        <a:rPr lang="es-CO" sz="900" dirty="0">
                          <a:effectLst/>
                        </a:rPr>
                        <a:t> La matriz de activos de información en archivo Excel.​</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1368668295"/>
                  </a:ext>
                </a:extLst>
              </a:tr>
              <a:tr h="800100">
                <a:tc>
                  <a:txBody>
                    <a:bodyPr/>
                    <a:lstStyle/>
                    <a:p>
                      <a:pPr algn="just" fontAlgn="base"/>
                      <a:r>
                        <a:rPr lang="es-CO" sz="900">
                          <a:effectLst/>
                        </a:rPr>
                        <a:t>6. Pérdida de confidencialidad de información reservada o pública clasificada de talento humano.​</a:t>
                      </a:r>
                      <a:endParaRPr lang="es-CO">
                        <a:effectLst/>
                      </a:endParaRPr>
                    </a:p>
                    <a:p>
                      <a:pPr fontAlgn="base"/>
                      <a:r>
                        <a:rPr lang="es-CO" sz="900">
                          <a:effectLst/>
                        </a:rPr>
                        <a:t>Nombre del proceso: Gestión de Talento Humano​</a:t>
                      </a:r>
                      <a:endParaRPr lang="es-CO">
                        <a:effectLst/>
                      </a:endParaRPr>
                    </a:p>
                  </a:txBody>
                  <a:tcPr anchor="ctr">
                    <a:solidFill>
                      <a:schemeClr val="accent1">
                        <a:lumMod val="20000"/>
                        <a:lumOff val="80000"/>
                      </a:schemeClr>
                    </a:solidFill>
                  </a:tcPr>
                </a:tc>
                <a:tc>
                  <a:txBody>
                    <a:bodyPr/>
                    <a:lstStyle/>
                    <a:p>
                      <a:pPr algn="just" fontAlgn="base"/>
                      <a:r>
                        <a:rPr lang="es-CO" sz="900" dirty="0">
                          <a:effectLst/>
                        </a:rPr>
                        <a:t>1. Realizar la clasificación de la carpeta física de cada funcionario​</a:t>
                      </a:r>
                      <a:endParaRPr lang="es-CO" dirty="0">
                        <a:effectLst/>
                      </a:endParaRPr>
                    </a:p>
                    <a:p>
                      <a:pPr algn="just" fontAlgn="base"/>
                      <a:r>
                        <a:rPr lang="es-CO" sz="900" dirty="0">
                          <a:effectLst/>
                        </a:rPr>
                        <a:t>2. Validar y solicitar la clasificación de documentación frente a la privacidad e intimidad dentro del SGD Orfeo ​</a:t>
                      </a:r>
                      <a:endParaRPr lang="es-CO" dirty="0">
                        <a:effectLst/>
                      </a:endParaRPr>
                    </a:p>
                  </a:txBody>
                  <a:tcPr anchor="ctr">
                    <a:solidFill>
                      <a:schemeClr val="accent1">
                        <a:lumMod val="20000"/>
                        <a:lumOff val="80000"/>
                      </a:schemeClr>
                    </a:solidFill>
                  </a:tcPr>
                </a:tc>
                <a:tc>
                  <a:txBody>
                    <a:bodyPr/>
                    <a:lstStyle/>
                    <a:p>
                      <a:pPr algn="just" fontAlgn="base"/>
                      <a:r>
                        <a:rPr lang="es-ES" sz="900">
                          <a:effectLst/>
                        </a:rPr>
                        <a:t>Reporte creación del expediente de historia laboral con la clasificación de documentos reservados</a:t>
                      </a:r>
                      <a:r>
                        <a:rPr lang="es-CO" sz="900">
                          <a:effectLst/>
                        </a:rPr>
                        <a:t>. </a:t>
                      </a:r>
                      <a:r>
                        <a:rPr lang="es-CO" sz="1200">
                          <a:effectLst/>
                          <a:latin typeface="Wingdings 2" panose="05020102010507070707" pitchFamily="18" charset="2"/>
                        </a:rPr>
                        <a:t>P</a:t>
                      </a:r>
                      <a:r>
                        <a:rPr lang="es-CO" sz="1200">
                          <a:effectLst/>
                        </a:rPr>
                        <a:t>​</a:t>
                      </a:r>
                      <a:endParaRPr lang="es-CO">
                        <a:effectLst/>
                      </a:endParaRPr>
                    </a:p>
                    <a:p>
                      <a:pPr algn="just" fontAlgn="base"/>
                      <a:r>
                        <a:rPr lang="es-ES" sz="900">
                          <a:effectLst/>
                        </a:rPr>
                        <a:t>Reporte de Clasificación correcta de los documentos que conforman la historia laboral</a:t>
                      </a:r>
                      <a:r>
                        <a:rPr lang="es-CO" sz="900">
                          <a:effectLst/>
                        </a:rPr>
                        <a:t>. </a:t>
                      </a:r>
                      <a:r>
                        <a:rPr lang="es-CO" sz="1200">
                          <a:effectLst/>
                          <a:latin typeface="Wingdings 2" panose="05020102010507070707" pitchFamily="18" charset="2"/>
                        </a:rPr>
                        <a:t>P</a:t>
                      </a:r>
                      <a:r>
                        <a:rPr lang="es-CO" sz="1200">
                          <a:effectLst/>
                        </a:rPr>
                        <a:t>​</a:t>
                      </a:r>
                      <a:endParaRPr lang="es-CO">
                        <a:effectLst/>
                      </a:endParaRPr>
                    </a:p>
                    <a:p>
                      <a:pPr algn="just" fontAlgn="base"/>
                      <a:r>
                        <a:rPr lang="es-CO" sz="90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a:effectLst/>
                        </a:rPr>
                        <a:t>Actividad programada a demanda​</a:t>
                      </a:r>
                      <a:endParaRPr lang="es-CO">
                        <a:effectLst/>
                      </a:endParaRPr>
                    </a:p>
                    <a:p>
                      <a:pPr lvl="0" algn="just">
                        <a:lnSpc>
                          <a:spcPct val="100000"/>
                        </a:lnSpc>
                        <a:spcBef>
                          <a:spcPts val="0"/>
                        </a:spcBef>
                        <a:spcAft>
                          <a:spcPts val="0"/>
                        </a:spcAft>
                        <a:buNone/>
                      </a:pPr>
                      <a:r>
                        <a:rPr lang="es-CO" sz="900" b="0" i="0" u="none" strike="noStrike" noProof="0">
                          <a:solidFill>
                            <a:srgbClr val="000000"/>
                          </a:solidFill>
                          <a:effectLst/>
                          <a:latin typeface="Calibri"/>
                        </a:rPr>
                        <a:t>A través de la dirección </a:t>
                      </a:r>
                      <a:r>
                        <a:rPr lang="es-MX" sz="900" b="0" i="0" u="none" strike="noStrike" noProof="0">
                          <a:solidFill>
                            <a:srgbClr val="000000"/>
                          </a:solidFill>
                          <a:effectLst/>
                          <a:latin typeface="Calibri"/>
                        </a:rPr>
                        <a:t>https://acortar.link/zpTWRG</a:t>
                      </a:r>
                      <a:r>
                        <a:rPr lang="es-CO" sz="900" b="0" i="0" u="none" strike="noStrike" noProof="0">
                          <a:solidFill>
                            <a:srgbClr val="000000"/>
                          </a:solidFill>
                          <a:effectLst/>
                          <a:latin typeface="Calibri"/>
                        </a:rPr>
                        <a:t> que contiene los soportes de los riesgos de gestión y de seguridad digital se evidenció: </a:t>
                      </a:r>
                    </a:p>
                    <a:p>
                      <a:pPr lvl="0" algn="just">
                        <a:buNone/>
                      </a:pPr>
                      <a:endParaRPr lang="es-CO" sz="900">
                        <a:effectLst/>
                      </a:endParaRPr>
                    </a:p>
                    <a:p>
                      <a:pPr algn="just" fontAlgn="base"/>
                      <a:r>
                        <a:rPr lang="es-CO" sz="1200">
                          <a:effectLst/>
                          <a:latin typeface="Wingdings 2"/>
                          <a:sym typeface="Wingdings 2"/>
                        </a:rPr>
                        <a:t>P</a:t>
                      </a:r>
                      <a:r>
                        <a:rPr lang="es-CO" sz="900">
                          <a:effectLst/>
                        </a:rPr>
                        <a:t> Creación del expediente de la historia laboral de un funcionario de la UAE-CRA.</a:t>
                      </a:r>
                      <a:endParaRPr lang="es-CO">
                        <a:effectLst/>
                      </a:endParaRPr>
                    </a:p>
                    <a:p>
                      <a:pPr algn="just" fontAlgn="base"/>
                      <a:r>
                        <a:rPr lang="es-CO" sz="1400">
                          <a:effectLst/>
                          <a:latin typeface="Wingdings 2"/>
                          <a:sym typeface="Wingdings 2"/>
                        </a:rPr>
                        <a:t>P</a:t>
                      </a:r>
                      <a:r>
                        <a:rPr lang="es-CO" sz="900">
                          <a:effectLst/>
                        </a:rPr>
                        <a:t> Clasificación correcta de un documento dentro del expediente que hace parte de la historia laboral de un funcionario de la UAE-CRA.​</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1051673851"/>
                  </a:ext>
                </a:extLst>
              </a:tr>
              <a:tr h="1419225">
                <a:tc>
                  <a:txBody>
                    <a:bodyPr/>
                    <a:lstStyle/>
                    <a:p>
                      <a:pPr algn="just" fontAlgn="base"/>
                      <a:r>
                        <a:rPr lang="es-CO" sz="900">
                          <a:effectLst/>
                        </a:rPr>
                        <a:t>7. Falta de oportunidad para localizar información de la entidad en medios electrónicos.​</a:t>
                      </a:r>
                      <a:endParaRPr lang="es-CO">
                        <a:effectLst/>
                      </a:endParaRPr>
                    </a:p>
                    <a:p>
                      <a:pPr fontAlgn="base"/>
                      <a:r>
                        <a:rPr lang="es-CO" sz="900">
                          <a:effectLst/>
                        </a:rPr>
                        <a:t>Nombre del proceso: Gestión Documental​</a:t>
                      </a:r>
                      <a:endParaRPr lang="es-CO">
                        <a:effectLst/>
                      </a:endParaRPr>
                    </a:p>
                  </a:txBody>
                  <a:tcPr anchor="ctr">
                    <a:solidFill>
                      <a:schemeClr val="accent1">
                        <a:lumMod val="20000"/>
                        <a:lumOff val="80000"/>
                      </a:schemeClr>
                    </a:solidFill>
                  </a:tcPr>
                </a:tc>
                <a:tc>
                  <a:txBody>
                    <a:bodyPr/>
                    <a:lstStyle/>
                    <a:p>
                      <a:pPr algn="just" fontAlgn="base"/>
                      <a:r>
                        <a:rPr lang="es-CO" sz="900" dirty="0">
                          <a:effectLst/>
                        </a:rPr>
                        <a:t>1.Realizar la clasificación de documentos electrónicos en la matriz de activos de información​.</a:t>
                      </a:r>
                      <a:endParaRPr lang="es-CO" dirty="0">
                        <a:effectLst/>
                      </a:endParaRPr>
                    </a:p>
                    <a:p>
                      <a:pPr algn="just" fontAlgn="base"/>
                      <a:r>
                        <a:rPr lang="es-CO" sz="900" dirty="0">
                          <a:effectLst/>
                        </a:rPr>
                        <a:t>2. Socializar el procedimiento de información compartida o enviada electrónicamente por terceros​</a:t>
                      </a:r>
                      <a:endParaRPr lang="es-CO" dirty="0">
                        <a:effectLst/>
                      </a:endParaRPr>
                    </a:p>
                  </a:txBody>
                  <a:tcPr anchor="ctr">
                    <a:solidFill>
                      <a:schemeClr val="accent1">
                        <a:lumMod val="20000"/>
                        <a:lumOff val="80000"/>
                      </a:schemeClr>
                    </a:solidFill>
                  </a:tcPr>
                </a:tc>
                <a:tc>
                  <a:txBody>
                    <a:bodyPr/>
                    <a:lstStyle/>
                    <a:p>
                      <a:pPr algn="just" fontAlgn="base"/>
                      <a:r>
                        <a:rPr lang="es-CO" sz="900" dirty="0">
                          <a:effectLst/>
                        </a:rPr>
                        <a:t>Matriz de activos información. </a:t>
                      </a:r>
                      <a:r>
                        <a:rPr lang="es-CO" sz="1200" dirty="0">
                          <a:effectLst/>
                          <a:latin typeface="Wingdings 2" panose="05020102010507070707" pitchFamily="18" charset="2"/>
                        </a:rPr>
                        <a:t>P</a:t>
                      </a:r>
                      <a:r>
                        <a:rPr lang="es-CO" sz="1200" dirty="0">
                          <a:effectLst/>
                        </a:rPr>
                        <a:t>​</a:t>
                      </a:r>
                      <a:endParaRPr lang="es-CO" dirty="0">
                        <a:effectLst/>
                      </a:endParaRPr>
                    </a:p>
                    <a:p>
                      <a:pPr algn="just" fontAlgn="base"/>
                      <a:r>
                        <a:rPr lang="es-ES" sz="900" dirty="0">
                          <a:effectLst/>
                        </a:rPr>
                        <a:t>Registro de socialización protocolo de recepción de documentos digitales compartidos, en  el numeral específico relacionado con  información compartida o enviada electrónicamente por terceros</a:t>
                      </a:r>
                      <a:r>
                        <a:rPr lang="es-CO" sz="900" dirty="0">
                          <a:effectLst/>
                        </a:rPr>
                        <a:t>. </a:t>
                      </a:r>
                      <a:r>
                        <a:rPr lang="es-CO" sz="1200" dirty="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algn="ctr" fontAlgn="base"/>
                      <a:r>
                        <a:rPr lang="es-CO" sz="900" b="1" dirty="0">
                          <a:effectLst/>
                        </a:rPr>
                        <a:t>En plazo</a:t>
                      </a:r>
                      <a:endParaRPr lang="es-CO" b="1" dirty="0">
                        <a:effectLst/>
                      </a:endParaRPr>
                    </a:p>
                    <a:p>
                      <a:pPr algn="just" fontAlgn="base"/>
                      <a:r>
                        <a:rPr lang="es-CO" sz="900" dirty="0">
                          <a:effectLst/>
                        </a:rPr>
                        <a:t>A través de la dirección </a:t>
                      </a:r>
                      <a:r>
                        <a:rPr lang="es-MX" sz="900" b="0" i="0" u="none" strike="noStrike" noProof="0" dirty="0">
                          <a:solidFill>
                            <a:srgbClr val="000000"/>
                          </a:solidFill>
                          <a:effectLst/>
                          <a:latin typeface="Calibri"/>
                        </a:rPr>
                        <a:t>https://acortar.link/zpTWRG</a:t>
                      </a:r>
                      <a:r>
                        <a:rPr lang="es-CO" sz="900" dirty="0">
                          <a:effectLst/>
                        </a:rPr>
                        <a:t> que contiene los soportes de los riesgos de gestión y de seguridad digital se evidenció:​</a:t>
                      </a:r>
                      <a:endParaRPr lang="es-CO" dirty="0">
                        <a:effectLst/>
                      </a:endParaRPr>
                    </a:p>
                    <a:p>
                      <a:pPr fontAlgn="base"/>
                      <a:r>
                        <a:rPr lang="es-CO" sz="900" dirty="0">
                          <a:effectLst/>
                        </a:rPr>
                        <a:t>​</a:t>
                      </a:r>
                      <a:endParaRPr lang="es-CO" dirty="0">
                        <a:effectLst/>
                      </a:endParaRPr>
                    </a:p>
                    <a:p>
                      <a:pPr algn="just" fontAlgn="base"/>
                      <a:r>
                        <a:rPr lang="es-CO" sz="1200" dirty="0">
                          <a:effectLst/>
                          <a:latin typeface="Wingdings 2" panose="05020102010507070707" pitchFamily="18" charset="2"/>
                        </a:rPr>
                        <a:t>P</a:t>
                      </a:r>
                      <a:r>
                        <a:rPr lang="es-CO" sz="900" dirty="0">
                          <a:effectLst/>
                        </a:rPr>
                        <a:t> La matriz de activos de información en archivo Excel.</a:t>
                      </a:r>
                    </a:p>
                  </a:txBody>
                  <a:tcPr>
                    <a:solidFill>
                      <a:schemeClr val="accent1">
                        <a:lumMod val="20000"/>
                        <a:lumOff val="80000"/>
                      </a:schemeClr>
                    </a:solidFill>
                  </a:tcPr>
                </a:tc>
                <a:extLst>
                  <a:ext uri="{0D108BD9-81ED-4DB2-BD59-A6C34878D82A}">
                    <a16:rowId xmlns:a16="http://schemas.microsoft.com/office/drawing/2014/main" val="27078469"/>
                  </a:ext>
                </a:extLst>
              </a:tr>
              <a:tr h="933450">
                <a:tc>
                  <a:txBody>
                    <a:bodyPr/>
                    <a:lstStyle/>
                    <a:p>
                      <a:pPr algn="just" fontAlgn="base"/>
                      <a:r>
                        <a:rPr lang="es-CO" sz="900" dirty="0">
                          <a:effectLst/>
                        </a:rPr>
                        <a:t>8. Pérdida de confidencialidad de información reservada o pública clasificada relacionada con servicio al ciudadano.​</a:t>
                      </a:r>
                      <a:endParaRPr lang="es-CO" dirty="0">
                        <a:effectLst/>
                      </a:endParaRPr>
                    </a:p>
                    <a:p>
                      <a:pPr fontAlgn="base"/>
                      <a:r>
                        <a:rPr lang="es-CO" sz="900" dirty="0">
                          <a:effectLst/>
                        </a:rPr>
                        <a:t>Nombre del proceso: Servicio al Ciudadano​</a:t>
                      </a:r>
                      <a:endParaRPr lang="es-CO" dirty="0">
                        <a:effectLst/>
                      </a:endParaRPr>
                    </a:p>
                  </a:txBody>
                  <a:tcPr anchor="ctr">
                    <a:solidFill>
                      <a:schemeClr val="accent1">
                        <a:lumMod val="20000"/>
                        <a:lumOff val="80000"/>
                      </a:schemeClr>
                    </a:solidFill>
                  </a:tcPr>
                </a:tc>
                <a:tc>
                  <a:txBody>
                    <a:bodyPr/>
                    <a:lstStyle/>
                    <a:p>
                      <a:pPr algn="just" fontAlgn="base"/>
                      <a:r>
                        <a:rPr lang="es-CO" sz="900" dirty="0">
                          <a:effectLst/>
                        </a:rPr>
                        <a:t>1. Realizar el registro de la matriz de activos de información​.</a:t>
                      </a:r>
                      <a:endParaRPr lang="es-CO" dirty="0">
                        <a:effectLst/>
                      </a:endParaRPr>
                    </a:p>
                    <a:p>
                      <a:pPr algn="just" fontAlgn="base"/>
                      <a:r>
                        <a:rPr lang="es-CO" sz="900" dirty="0">
                          <a:effectLst/>
                        </a:rPr>
                        <a:t>2. Realizar sensibilización de datos personales​.</a:t>
                      </a:r>
                      <a:endParaRPr lang="es-CO" dirty="0">
                        <a:effectLst/>
                      </a:endParaRPr>
                    </a:p>
                  </a:txBody>
                  <a:tcPr anchor="ctr">
                    <a:solidFill>
                      <a:schemeClr val="accent1">
                        <a:lumMod val="20000"/>
                        <a:lumOff val="80000"/>
                      </a:schemeClr>
                    </a:solidFill>
                  </a:tcPr>
                </a:tc>
                <a:tc>
                  <a:txBody>
                    <a:bodyPr/>
                    <a:lstStyle/>
                    <a:p>
                      <a:pPr algn="just" fontAlgn="base"/>
                      <a:r>
                        <a:rPr lang="es-CO" sz="900">
                          <a:effectLst/>
                        </a:rPr>
                        <a:t>Matriz de activos de información. </a:t>
                      </a:r>
                      <a:r>
                        <a:rPr lang="es-CO" sz="1200">
                          <a:effectLst/>
                          <a:latin typeface="Wingdings 2" panose="05020102010507070707" pitchFamily="18" charset="2"/>
                        </a:rPr>
                        <a:t>P</a:t>
                      </a:r>
                      <a:r>
                        <a:rPr lang="es-CO" sz="1200">
                          <a:effectLst/>
                        </a:rPr>
                        <a:t>​</a:t>
                      </a:r>
                      <a:endParaRPr lang="es-CO">
                        <a:effectLst/>
                      </a:endParaRPr>
                    </a:p>
                    <a:p>
                      <a:pPr algn="just" fontAlgn="base"/>
                      <a:r>
                        <a:rPr lang="es-ES" sz="900">
                          <a:effectLst/>
                        </a:rPr>
                        <a:t>Registro de asistencia de sensibilización de datos personales(Correo, Teams u otro)</a:t>
                      </a:r>
                      <a:r>
                        <a:rPr lang="es-CO" sz="900">
                          <a:effectLst/>
                        </a:rPr>
                        <a:t>. </a:t>
                      </a:r>
                      <a:r>
                        <a:rPr lang="es-CO" sz="1200">
                          <a:effectLst/>
                          <a:latin typeface="Wingdings 2" panose="05020102010507070707" pitchFamily="18" charset="2"/>
                        </a:rPr>
                        <a:t>P</a:t>
                      </a:r>
                      <a:r>
                        <a:rPr lang="es-CO" sz="120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endParaRPr lang="es-CO" dirty="0">
                        <a:effectLst/>
                      </a:endParaRPr>
                    </a:p>
                    <a:p>
                      <a:pPr algn="just" fontAlgn="base"/>
                      <a:r>
                        <a:rPr lang="es-CO" sz="900" dirty="0">
                          <a:effectLst/>
                        </a:rPr>
                        <a:t>A través de la dirección </a:t>
                      </a:r>
                      <a:r>
                        <a:rPr lang="es-MX" sz="900" b="0" i="0" u="none" strike="noStrike" noProof="0" dirty="0">
                          <a:solidFill>
                            <a:srgbClr val="000000"/>
                          </a:solidFill>
                          <a:effectLst/>
                          <a:latin typeface="Calibri"/>
                        </a:rPr>
                        <a:t>https://acortar.link/zpTWRG</a:t>
                      </a:r>
                      <a:r>
                        <a:rPr lang="es-CO" sz="900" dirty="0">
                          <a:effectLst/>
                        </a:rPr>
                        <a:t> que contiene los soportes de los riesgos de gestión y de seguridad digital se evidenció:​</a:t>
                      </a:r>
                      <a:endParaRPr lang="es-CO" dirty="0">
                        <a:effectLst/>
                      </a:endParaRPr>
                    </a:p>
                    <a:p>
                      <a:pPr fontAlgn="base"/>
                      <a:r>
                        <a:rPr lang="es-CO" sz="900" dirty="0">
                          <a:effectLst/>
                        </a:rPr>
                        <a:t>​</a:t>
                      </a:r>
                      <a:endParaRPr lang="es-CO" dirty="0">
                        <a:effectLst/>
                      </a:endParaRPr>
                    </a:p>
                    <a:p>
                      <a:pPr algn="just" fontAlgn="base"/>
                      <a:r>
                        <a:rPr lang="es-CO" sz="1200" dirty="0">
                          <a:effectLst/>
                          <a:latin typeface="Wingdings 2" panose="05020102010507070707" pitchFamily="18" charset="2"/>
                        </a:rPr>
                        <a:t>P</a:t>
                      </a:r>
                      <a:r>
                        <a:rPr lang="es-CO" sz="900" dirty="0">
                          <a:effectLst/>
                        </a:rPr>
                        <a:t> La matriz de activos de información en archivo Excel.​</a:t>
                      </a:r>
                      <a:endParaRPr lang="es-CO" dirty="0">
                        <a:effectLst/>
                      </a:endParaRPr>
                    </a:p>
                    <a:p>
                      <a:pPr algn="just" fontAlgn="base"/>
                      <a:r>
                        <a:rPr lang="es-CO" sz="1200" dirty="0">
                          <a:effectLst/>
                          <a:latin typeface="Wingdings 2" panose="05020102010507070707" pitchFamily="18" charset="2"/>
                        </a:rPr>
                        <a:t>P</a:t>
                      </a:r>
                      <a:r>
                        <a:rPr lang="es-CO" sz="900" dirty="0">
                          <a:effectLst/>
                        </a:rPr>
                        <a:t> Socialización política de tratamiento de datos personales, enviada a través de correo electrónico el 7 de febrero del 2022 a todos los funcionarios de la UAE-CRA.​ “</a:t>
                      </a:r>
                      <a:r>
                        <a:rPr lang="es-MX" sz="900" b="0" i="1" kern="1200" dirty="0">
                          <a:solidFill>
                            <a:schemeClr val="dk1"/>
                          </a:solidFill>
                          <a:effectLst/>
                          <a:latin typeface="+mn-lt"/>
                          <a:ea typeface="+mn-ea"/>
                          <a:cs typeface="+mn-cs"/>
                        </a:rPr>
                        <a:t>Ya conoces el Formato y la Política de autorización para el tratamiento de Datos Personales”</a:t>
                      </a:r>
                      <a:endParaRPr lang="es-CO" sz="900" i="1" dirty="0">
                        <a:effectLst/>
                      </a:endParaRPr>
                    </a:p>
                  </a:txBody>
                  <a:tcPr>
                    <a:solidFill>
                      <a:schemeClr val="accent1">
                        <a:lumMod val="20000"/>
                        <a:lumOff val="80000"/>
                      </a:schemeClr>
                    </a:solidFill>
                  </a:tcPr>
                </a:tc>
                <a:extLst>
                  <a:ext uri="{0D108BD9-81ED-4DB2-BD59-A6C34878D82A}">
                    <a16:rowId xmlns:a16="http://schemas.microsoft.com/office/drawing/2014/main" val="1021305088"/>
                  </a:ext>
                </a:extLst>
              </a:tr>
            </a:tbl>
          </a:graphicData>
        </a:graphic>
      </p:graphicFrame>
    </p:spTree>
    <p:extLst>
      <p:ext uri="{BB962C8B-B14F-4D97-AF65-F5344CB8AC3E}">
        <p14:creationId xmlns:p14="http://schemas.microsoft.com/office/powerpoint/2010/main" val="2205096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19</a:t>
            </a:fld>
            <a:endParaRPr lang="es-ES"/>
          </a:p>
        </p:txBody>
      </p:sp>
      <p:sp>
        <p:nvSpPr>
          <p:cNvPr id="3" name="2 CuadroTexto">
            <a:extLst>
              <a:ext uri="{FF2B5EF4-FFF2-40B4-BE49-F238E27FC236}">
                <a16:creationId xmlns:a16="http://schemas.microsoft.com/office/drawing/2014/main" id="{9067C9C8-1124-29D4-656E-961234C77A89}"/>
              </a:ext>
            </a:extLst>
          </p:cNvPr>
          <p:cNvSpPr txBox="1"/>
          <p:nvPr/>
        </p:nvSpPr>
        <p:spPr>
          <a:xfrm>
            <a:off x="88605" y="357774"/>
            <a:ext cx="1201478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Digital</a:t>
            </a:r>
          </a:p>
        </p:txBody>
      </p:sp>
      <p:graphicFrame>
        <p:nvGraphicFramePr>
          <p:cNvPr id="5" name="Tabla 4">
            <a:extLst>
              <a:ext uri="{FF2B5EF4-FFF2-40B4-BE49-F238E27FC236}">
                <a16:creationId xmlns:a16="http://schemas.microsoft.com/office/drawing/2014/main" id="{C0FD2D70-04BB-098E-B708-9F821FA32EFC}"/>
              </a:ext>
            </a:extLst>
          </p:cNvPr>
          <p:cNvGraphicFramePr>
            <a:graphicFrameLocks noGrp="1"/>
          </p:cNvGraphicFramePr>
          <p:nvPr>
            <p:extLst>
              <p:ext uri="{D42A27DB-BD31-4B8C-83A1-F6EECF244321}">
                <p14:modId xmlns:p14="http://schemas.microsoft.com/office/powerpoint/2010/main" val="2093744736"/>
              </p:ext>
            </p:extLst>
          </p:nvPr>
        </p:nvGraphicFramePr>
        <p:xfrm>
          <a:off x="100012" y="937260"/>
          <a:ext cx="11991975" cy="493776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164017802"/>
                    </a:ext>
                  </a:extLst>
                </a:gridCol>
                <a:gridCol w="2524125">
                  <a:extLst>
                    <a:ext uri="{9D8B030D-6E8A-4147-A177-3AD203B41FA5}">
                      <a16:colId xmlns:a16="http://schemas.microsoft.com/office/drawing/2014/main" val="3134641485"/>
                    </a:ext>
                  </a:extLst>
                </a:gridCol>
                <a:gridCol w="1962150">
                  <a:extLst>
                    <a:ext uri="{9D8B030D-6E8A-4147-A177-3AD203B41FA5}">
                      <a16:colId xmlns:a16="http://schemas.microsoft.com/office/drawing/2014/main" val="3759993326"/>
                    </a:ext>
                  </a:extLst>
                </a:gridCol>
                <a:gridCol w="4991100">
                  <a:extLst>
                    <a:ext uri="{9D8B030D-6E8A-4147-A177-3AD203B41FA5}">
                      <a16:colId xmlns:a16="http://schemas.microsoft.com/office/drawing/2014/main" val="745974714"/>
                    </a:ext>
                  </a:extLst>
                </a:gridCol>
              </a:tblGrid>
              <a:tr h="190500">
                <a:tc>
                  <a:txBody>
                    <a:bodyPr/>
                    <a:lstStyle/>
                    <a:p>
                      <a:pPr algn="ctr" fontAlgn="base"/>
                      <a:r>
                        <a:rPr lang="es-CO" sz="900">
                          <a:solidFill>
                            <a:schemeClr val="tx1"/>
                          </a:solidFill>
                          <a:effectLst/>
                        </a:rPr>
                        <a:t>Riesgo de Seguridad Digital​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b="1">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3685254848"/>
                  </a:ext>
                </a:extLst>
              </a:tr>
              <a:tr h="857250">
                <a:tc>
                  <a:txBody>
                    <a:bodyPr/>
                    <a:lstStyle/>
                    <a:p>
                      <a:pPr algn="just" fontAlgn="base"/>
                      <a:r>
                        <a:rPr lang="es-CO" sz="900">
                          <a:effectLst/>
                        </a:rPr>
                        <a:t>9. Pérdida de información electrónica relacionada con las actividades de la Agenda Regulatoria Indicativa. ​</a:t>
                      </a:r>
                      <a:endParaRPr lang="es-CO">
                        <a:effectLst/>
                      </a:endParaRPr>
                    </a:p>
                    <a:p>
                      <a:pPr algn="just" fontAlgn="base"/>
                      <a:r>
                        <a:rPr lang="es-CO" sz="900">
                          <a:effectLst/>
                        </a:rPr>
                        <a:t>Nombre del proceso: Gestión Jurídica​</a:t>
                      </a:r>
                      <a:endParaRPr lang="es-CO">
                        <a:effectLst/>
                      </a:endParaRPr>
                    </a:p>
                  </a:txBody>
                  <a:tcPr anchor="ctr">
                    <a:solidFill>
                      <a:schemeClr val="accent1">
                        <a:lumMod val="20000"/>
                        <a:lumOff val="80000"/>
                      </a:schemeClr>
                    </a:solidFill>
                  </a:tcPr>
                </a:tc>
                <a:tc>
                  <a:txBody>
                    <a:bodyPr/>
                    <a:lstStyle/>
                    <a:p>
                      <a:pPr algn="just" fontAlgn="base"/>
                      <a:r>
                        <a:rPr lang="es-CO" sz="900" dirty="0">
                          <a:effectLst/>
                        </a:rPr>
                        <a:t>1. </a:t>
                      </a:r>
                      <a:r>
                        <a:rPr lang="es-ES" sz="900" dirty="0">
                          <a:effectLst/>
                        </a:rPr>
                        <a:t>Realizar inspección de solitudes de la mesa de ayuda</a:t>
                      </a:r>
                      <a:r>
                        <a:rPr lang="es-CO" sz="900" dirty="0">
                          <a:effectLst/>
                        </a:rPr>
                        <a:t>. 2. Verificar accesos de usuarios en los directorios o activos donde se realiza el almacenamiento.​</a:t>
                      </a:r>
                      <a:endParaRPr lang="es-CO" dirty="0">
                        <a:effectLst/>
                      </a:endParaRPr>
                    </a:p>
                  </a:txBody>
                  <a:tcPr anchor="ctr">
                    <a:solidFill>
                      <a:schemeClr val="accent1">
                        <a:lumMod val="20000"/>
                        <a:lumOff val="80000"/>
                      </a:schemeClr>
                    </a:solidFill>
                  </a:tcPr>
                </a:tc>
                <a:tc>
                  <a:txBody>
                    <a:bodyPr/>
                    <a:lstStyle/>
                    <a:p>
                      <a:pPr algn="just" fontAlgn="base"/>
                      <a:r>
                        <a:rPr lang="es-ES" sz="900">
                          <a:effectLst/>
                        </a:rPr>
                        <a:t>Numero de ticket o solicitud de la mesa de ayuda</a:t>
                      </a:r>
                      <a:r>
                        <a:rPr lang="es-CO" sz="900">
                          <a:effectLst/>
                        </a:rPr>
                        <a:t>. </a:t>
                      </a:r>
                      <a:r>
                        <a:rPr lang="es-CO" sz="1200">
                          <a:effectLst/>
                          <a:latin typeface="Wingdings 2" panose="05020102010507070707" pitchFamily="18" charset="2"/>
                        </a:rPr>
                        <a:t>P</a:t>
                      </a:r>
                      <a:r>
                        <a:rPr lang="es-CO" sz="1200">
                          <a:effectLst/>
                        </a:rPr>
                        <a:t>​</a:t>
                      </a:r>
                      <a:endParaRPr lang="es-CO">
                        <a:effectLst/>
                      </a:endParaRPr>
                    </a:p>
                    <a:p>
                      <a:pPr algn="just" fontAlgn="base"/>
                      <a:r>
                        <a:rPr lang="es-ES" sz="900">
                          <a:effectLst/>
                        </a:rPr>
                        <a:t>Bitácora de permisos de usuarios a directorios o activos donde se realiza el almacenamiento</a:t>
                      </a:r>
                      <a:r>
                        <a:rPr lang="es-CO" sz="900">
                          <a:effectLst/>
                        </a:rPr>
                        <a:t>. </a:t>
                      </a:r>
                      <a:r>
                        <a:rPr lang="es-CO" sz="1200">
                          <a:effectLst/>
                          <a:latin typeface="Wingdings 2" panose="05020102010507070707" pitchFamily="18" charset="2"/>
                        </a:rPr>
                        <a:t>P</a:t>
                      </a:r>
                      <a:r>
                        <a:rPr lang="es-CO" sz="120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a:effectLst/>
                        </a:rPr>
                        <a:t>Actividad programada a demanda​</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algn="just" fontAlgn="base"/>
                      <a:r>
                        <a:rPr lang="es-CO" sz="1200">
                          <a:effectLst/>
                          <a:latin typeface="Wingdings 2" panose="05020102010507070707" pitchFamily="18" charset="2"/>
                        </a:rPr>
                        <a:t>P</a:t>
                      </a:r>
                      <a:r>
                        <a:rPr lang="es-CO" sz="900">
                          <a:effectLst/>
                        </a:rPr>
                        <a:t> Archivo PDF con el número de ticket y/o número de solicitudes a la mesa de ayuda.​</a:t>
                      </a:r>
                      <a:endParaRPr lang="es-CO">
                        <a:effectLst/>
                      </a:endParaRPr>
                    </a:p>
                    <a:p>
                      <a:pPr algn="just" fontAlgn="base"/>
                      <a:r>
                        <a:rPr lang="es-CO" sz="1200">
                          <a:effectLst/>
                          <a:latin typeface="Wingdings 2" panose="05020102010507070707" pitchFamily="18" charset="2"/>
                        </a:rPr>
                        <a:t>P</a:t>
                      </a:r>
                      <a:r>
                        <a:rPr lang="es-CO" sz="900">
                          <a:effectLst/>
                        </a:rPr>
                        <a:t> Archivo PDF que contiene la Bitácora de permisos de acceso, concedidos a los usuarios de gestión jurídica.​</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3500723447"/>
                  </a:ext>
                </a:extLst>
              </a:tr>
              <a:tr h="790575">
                <a:tc>
                  <a:txBody>
                    <a:bodyPr/>
                    <a:lstStyle/>
                    <a:p>
                      <a:pPr algn="just" fontAlgn="base"/>
                      <a:r>
                        <a:rPr lang="es-CO" sz="900">
                          <a:effectLst/>
                        </a:rPr>
                        <a:t>10. Pérdida de disponibilidad de Información electrónica relacionada con el proceso de gestión de seguimiento y mejora.​</a:t>
                      </a:r>
                      <a:endParaRPr lang="es-CO">
                        <a:effectLst/>
                      </a:endParaRPr>
                    </a:p>
                    <a:p>
                      <a:pPr algn="just" fontAlgn="base"/>
                      <a:r>
                        <a:rPr lang="es-CO" sz="900">
                          <a:effectLst/>
                        </a:rPr>
                        <a:t>Nombre del proceso: Gestión de Seguimiento y Mejora​</a:t>
                      </a:r>
                      <a:endParaRPr lang="es-CO">
                        <a:effectLst/>
                      </a:endParaRPr>
                    </a:p>
                  </a:txBody>
                  <a:tcPr anchor="ctr">
                    <a:solidFill>
                      <a:schemeClr val="accent1">
                        <a:lumMod val="20000"/>
                        <a:lumOff val="80000"/>
                      </a:schemeClr>
                    </a:solidFill>
                  </a:tcPr>
                </a:tc>
                <a:tc>
                  <a:txBody>
                    <a:bodyPr/>
                    <a:lstStyle/>
                    <a:p>
                      <a:pPr algn="just" fontAlgn="base"/>
                      <a:r>
                        <a:rPr lang="es-CO" sz="900" dirty="0">
                          <a:effectLst/>
                        </a:rPr>
                        <a:t>1.</a:t>
                      </a:r>
                      <a:r>
                        <a:rPr lang="es-ES" sz="900" dirty="0">
                          <a:effectLst/>
                        </a:rPr>
                        <a:t> Informar al equipo de infraestructura tecnológica los permisos y/o revocación de usuarios a las carpetas o directorios de calidad</a:t>
                      </a:r>
                      <a:r>
                        <a:rPr lang="es-CO" sz="900" dirty="0">
                          <a:effectLst/>
                        </a:rPr>
                        <a:t>.​</a:t>
                      </a:r>
                      <a:endParaRPr lang="es-CO" dirty="0">
                        <a:effectLst/>
                      </a:endParaRPr>
                    </a:p>
                    <a:p>
                      <a:pPr algn="just" fontAlgn="base"/>
                      <a:r>
                        <a:rPr lang="es-CO" sz="900" dirty="0">
                          <a:effectLst/>
                        </a:rPr>
                        <a:t>2. </a:t>
                      </a:r>
                      <a:r>
                        <a:rPr lang="es-ES" sz="900" dirty="0">
                          <a:effectLst/>
                        </a:rPr>
                        <a:t>Realizar </a:t>
                      </a:r>
                      <a:r>
                        <a:rPr lang="es-ES" sz="900" dirty="0" err="1">
                          <a:effectLst/>
                        </a:rPr>
                        <a:t>backup</a:t>
                      </a:r>
                      <a:r>
                        <a:rPr lang="es-ES" sz="900" dirty="0">
                          <a:effectLst/>
                        </a:rPr>
                        <a:t> de la carpeta de calidad según las directrices del procedimiento de </a:t>
                      </a:r>
                      <a:r>
                        <a:rPr lang="es-ES" sz="900" dirty="0" err="1">
                          <a:effectLst/>
                        </a:rPr>
                        <a:t>backup</a:t>
                      </a:r>
                      <a:endParaRPr lang="es-ES" sz="900" dirty="0">
                        <a:effectLst/>
                      </a:endParaRPr>
                    </a:p>
                  </a:txBody>
                  <a:tcPr anchor="ctr">
                    <a:solidFill>
                      <a:schemeClr val="accent1">
                        <a:lumMod val="20000"/>
                        <a:lumOff val="80000"/>
                      </a:schemeClr>
                    </a:solidFill>
                  </a:tcPr>
                </a:tc>
                <a:tc>
                  <a:txBody>
                    <a:bodyPr/>
                    <a:lstStyle/>
                    <a:p>
                      <a:pPr fontAlgn="base"/>
                      <a:r>
                        <a:rPr lang="es-ES" sz="900">
                          <a:effectLst/>
                        </a:rPr>
                        <a:t>Numero de Ticket o solicitud de mesa de ayuda</a:t>
                      </a:r>
                      <a:r>
                        <a:rPr lang="es-CO" sz="900">
                          <a:effectLst/>
                        </a:rPr>
                        <a:t>. </a:t>
                      </a:r>
                      <a:r>
                        <a:rPr lang="es-CO" sz="1200">
                          <a:effectLst/>
                          <a:latin typeface="Wingdings 2" panose="05020102010507070707" pitchFamily="18" charset="2"/>
                        </a:rPr>
                        <a:t>P</a:t>
                      </a:r>
                      <a:endParaRPr lang="es-CO">
                        <a:effectLst/>
                        <a:latin typeface="Wingdings 2" panose="05020102010507070707" pitchFamily="18" charset="2"/>
                      </a:endParaRPr>
                    </a:p>
                    <a:p>
                      <a:pPr fontAlgn="base"/>
                      <a:r>
                        <a:rPr lang="es-CO" sz="900">
                          <a:effectLst/>
                        </a:rPr>
                        <a:t>Logs de backup. </a:t>
                      </a:r>
                      <a:r>
                        <a:rPr lang="es-CO" sz="1200">
                          <a:effectLst/>
                          <a:latin typeface="Wingdings 2" panose="05020102010507070707" pitchFamily="18" charset="2"/>
                        </a:rPr>
                        <a:t>P</a:t>
                      </a:r>
                      <a:r>
                        <a:rPr lang="es-CO" sz="120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a:effectLst/>
                        </a:rPr>
                        <a:t>Actividad programada a demanda​</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algn="just" fontAlgn="base"/>
                      <a:r>
                        <a:rPr lang="es-CO" sz="1200">
                          <a:effectLst/>
                          <a:latin typeface="Wingdings 2" panose="05020102010507070707" pitchFamily="18" charset="2"/>
                        </a:rPr>
                        <a:t>P</a:t>
                      </a:r>
                      <a:r>
                        <a:rPr lang="es-CO" sz="900">
                          <a:effectLst/>
                        </a:rPr>
                        <a:t> Archivo PDF, con el número de ticket y/o número de solicitudes a la mesa de ayuda.​</a:t>
                      </a:r>
                      <a:endParaRPr lang="es-CO">
                        <a:effectLst/>
                      </a:endParaRPr>
                    </a:p>
                    <a:p>
                      <a:pPr algn="just" fontAlgn="base"/>
                      <a:r>
                        <a:rPr lang="es-CO" sz="1200">
                          <a:effectLst/>
                          <a:latin typeface="Wingdings 2" panose="05020102010507070707" pitchFamily="18" charset="2"/>
                        </a:rPr>
                        <a:t>P</a:t>
                      </a:r>
                      <a:r>
                        <a:rPr lang="es-CO" sz="900">
                          <a:effectLst/>
                        </a:rPr>
                        <a:t> Backup realizado el 10 de julio de 2023.​</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3116497209"/>
                  </a:ext>
                </a:extLst>
              </a:tr>
              <a:tr h="628650">
                <a:tc>
                  <a:txBody>
                    <a:bodyPr/>
                    <a:lstStyle/>
                    <a:p>
                      <a:pPr algn="just" fontAlgn="base"/>
                      <a:r>
                        <a:rPr lang="es-CO" sz="900">
                          <a:effectLst/>
                        </a:rPr>
                        <a:t>11. Pérdida de Información electrónica relacionada con la planeación institucional.​</a:t>
                      </a:r>
                      <a:endParaRPr lang="es-CO">
                        <a:effectLst/>
                      </a:endParaRPr>
                    </a:p>
                    <a:p>
                      <a:pPr fontAlgn="base"/>
                      <a:r>
                        <a:rPr lang="es-CO" sz="900">
                          <a:effectLst/>
                        </a:rPr>
                        <a:t>Nombre del proceso: Dirección Estratégica​</a:t>
                      </a:r>
                      <a:endParaRPr lang="es-CO">
                        <a:effectLst/>
                      </a:endParaRPr>
                    </a:p>
                  </a:txBody>
                  <a:tcPr anchor="ctr">
                    <a:solidFill>
                      <a:schemeClr val="accent1">
                        <a:lumMod val="20000"/>
                        <a:lumOff val="80000"/>
                      </a:schemeClr>
                    </a:solidFill>
                  </a:tcPr>
                </a:tc>
                <a:tc>
                  <a:txBody>
                    <a:bodyPr/>
                    <a:lstStyle/>
                    <a:p>
                      <a:pPr algn="just" fontAlgn="base"/>
                      <a:r>
                        <a:rPr lang="es-CO" sz="900" dirty="0">
                          <a:effectLst/>
                        </a:rPr>
                        <a:t>1.</a:t>
                      </a:r>
                      <a:r>
                        <a:rPr lang="es-ES" sz="900" dirty="0">
                          <a:effectLst/>
                        </a:rPr>
                        <a:t> Informar al equipo de infraestructura tecnológica los permisos y/o revocación de usuarios a las carpetas o directorios de calidad</a:t>
                      </a:r>
                      <a:r>
                        <a:rPr lang="es-CO" sz="900" dirty="0">
                          <a:effectLst/>
                        </a:rPr>
                        <a:t>.​</a:t>
                      </a:r>
                      <a:endParaRPr lang="es-CO" dirty="0">
                        <a:effectLst/>
                      </a:endParaRPr>
                    </a:p>
                    <a:p>
                      <a:pPr algn="just" fontAlgn="base"/>
                      <a:r>
                        <a:rPr lang="es-CO" sz="900" dirty="0">
                          <a:effectLst/>
                        </a:rPr>
                        <a:t>2. </a:t>
                      </a:r>
                      <a:r>
                        <a:rPr lang="es-ES" sz="900" dirty="0">
                          <a:effectLst/>
                        </a:rPr>
                        <a:t>Realizar </a:t>
                      </a:r>
                      <a:r>
                        <a:rPr lang="es-ES" sz="900" dirty="0" err="1">
                          <a:effectLst/>
                        </a:rPr>
                        <a:t>backup</a:t>
                      </a:r>
                      <a:r>
                        <a:rPr lang="es-ES" sz="900" dirty="0">
                          <a:effectLst/>
                        </a:rPr>
                        <a:t> de la carpeta de calidad según las directrices del procedimiento de </a:t>
                      </a:r>
                      <a:r>
                        <a:rPr lang="es-ES" sz="900" dirty="0" err="1">
                          <a:effectLst/>
                        </a:rPr>
                        <a:t>backup</a:t>
                      </a:r>
                      <a:endParaRPr lang="es-ES" sz="900" dirty="0">
                        <a:effectLst/>
                      </a:endParaRPr>
                    </a:p>
                  </a:txBody>
                  <a:tcPr anchor="ctr">
                    <a:solidFill>
                      <a:schemeClr val="accent1">
                        <a:lumMod val="20000"/>
                        <a:lumOff val="80000"/>
                      </a:schemeClr>
                    </a:solidFill>
                  </a:tcPr>
                </a:tc>
                <a:tc>
                  <a:txBody>
                    <a:bodyPr/>
                    <a:lstStyle/>
                    <a:p>
                      <a:pPr algn="just" fontAlgn="base"/>
                      <a:r>
                        <a:rPr lang="es-CO" sz="900">
                          <a:effectLst/>
                        </a:rPr>
                        <a:t>Numero de Ticket o solicitud de mesa de ayuda.  </a:t>
                      </a:r>
                      <a:r>
                        <a:rPr lang="es-CO" sz="1200">
                          <a:effectLst/>
                          <a:latin typeface="Wingdings 2" panose="05020102010507070707" pitchFamily="18" charset="2"/>
                        </a:rPr>
                        <a:t>P</a:t>
                      </a:r>
                      <a:r>
                        <a:rPr lang="es-CO" sz="1200">
                          <a:effectLst/>
                        </a:rPr>
                        <a:t>​</a:t>
                      </a:r>
                      <a:endParaRPr lang="es-CO">
                        <a:effectLst/>
                      </a:endParaRPr>
                    </a:p>
                    <a:p>
                      <a:pPr algn="just" fontAlgn="base"/>
                      <a:r>
                        <a:rPr lang="es-CO" sz="900">
                          <a:effectLst/>
                        </a:rPr>
                        <a:t>Logs de backup </a:t>
                      </a:r>
                      <a:r>
                        <a:rPr lang="es-CO" sz="1200">
                          <a:effectLst/>
                          <a:latin typeface="Wingdings 2" panose="05020102010507070707" pitchFamily="18" charset="2"/>
                        </a:rPr>
                        <a:t>P</a:t>
                      </a:r>
                      <a:endParaRPr lang="es-CO" dirty="0">
                        <a:effectLst/>
                        <a:latin typeface="Wingdings 2" panose="05020102010507070707" pitchFamily="18" charset="2"/>
                      </a:endParaRPr>
                    </a:p>
                  </a:txBody>
                  <a:tcPr anchor="ctr">
                    <a:solidFill>
                      <a:schemeClr val="accent1">
                        <a:lumMod val="20000"/>
                        <a:lumOff val="80000"/>
                      </a:schemeClr>
                    </a:solidFill>
                  </a:tcPr>
                </a:tc>
                <a:tc>
                  <a:txBody>
                    <a:bodyPr/>
                    <a:lstStyle/>
                    <a:p>
                      <a:pPr algn="ctr" fontAlgn="base"/>
                      <a:r>
                        <a:rPr lang="es-CO" sz="900">
                          <a:effectLst/>
                        </a:rPr>
                        <a:t>Actividad programada a demanda​</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algn="just" fontAlgn="base"/>
                      <a:r>
                        <a:rPr lang="es-CO" sz="1200">
                          <a:effectLst/>
                          <a:latin typeface="Wingdings 2" panose="05020102010507070707" pitchFamily="18" charset="2"/>
                        </a:rPr>
                        <a:t>P</a:t>
                      </a:r>
                      <a:r>
                        <a:rPr lang="es-CO" sz="900">
                          <a:effectLst/>
                        </a:rPr>
                        <a:t> Archivo PDF, con el número de ticket y/o número de solicitudes a la mesa de ayuda.​</a:t>
                      </a:r>
                    </a:p>
                    <a:p>
                      <a:pPr algn="just" fontAlgn="base"/>
                      <a:r>
                        <a:rPr lang="es-CO" sz="1200">
                          <a:effectLst/>
                          <a:latin typeface="Wingdings 2" panose="05020102010507070707" pitchFamily="18" charset="2"/>
                        </a:rPr>
                        <a:t>P</a:t>
                      </a:r>
                      <a:r>
                        <a:rPr lang="es-CO" sz="900">
                          <a:effectLst/>
                        </a:rPr>
                        <a:t> Backup realizado el 10 de julio de 2023.​</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3188845492"/>
                  </a:ext>
                </a:extLst>
              </a:tr>
              <a:tr h="790575">
                <a:tc>
                  <a:txBody>
                    <a:bodyPr/>
                    <a:lstStyle/>
                    <a:p>
                      <a:pPr algn="just" fontAlgn="base"/>
                      <a:r>
                        <a:rPr lang="es-CO" sz="900">
                          <a:effectLst/>
                        </a:rPr>
                        <a:t>12. Pérdida de confidencialidad de información reservada o pública clasificada relacionada con el proceso de evaluación y control.​</a:t>
                      </a:r>
                      <a:endParaRPr lang="es-CO">
                        <a:effectLst/>
                      </a:endParaRPr>
                    </a:p>
                    <a:p>
                      <a:pPr fontAlgn="base"/>
                      <a:r>
                        <a:rPr lang="es-CO" sz="900">
                          <a:effectLst/>
                        </a:rPr>
                        <a:t>Nombre del proceso: Evaluación y Control​</a:t>
                      </a:r>
                      <a:endParaRPr lang="es-CO">
                        <a:effectLst/>
                      </a:endParaRPr>
                    </a:p>
                  </a:txBody>
                  <a:tcPr anchor="ctr">
                    <a:solidFill>
                      <a:schemeClr val="accent1">
                        <a:lumMod val="20000"/>
                        <a:lumOff val="80000"/>
                      </a:schemeClr>
                    </a:solidFill>
                  </a:tcPr>
                </a:tc>
                <a:tc>
                  <a:txBody>
                    <a:bodyPr/>
                    <a:lstStyle/>
                    <a:p>
                      <a:pPr algn="just" fontAlgn="base"/>
                      <a:r>
                        <a:rPr lang="es-CO" sz="900">
                          <a:effectLst/>
                        </a:rPr>
                        <a:t>1. Aplicar GPO de bloqueo de PC​</a:t>
                      </a:r>
                      <a:endParaRPr lang="es-CO">
                        <a:effectLst/>
                      </a:endParaRPr>
                    </a:p>
                    <a:p>
                      <a:pPr algn="just" fontAlgn="base"/>
                      <a:r>
                        <a:rPr lang="es-CO" sz="900">
                          <a:effectLst/>
                        </a:rPr>
                        <a:t>2. Realizar backup de equipos de control Interno​</a:t>
                      </a:r>
                      <a:endParaRPr lang="es-CO">
                        <a:effectLst/>
                      </a:endParaRPr>
                    </a:p>
                    <a:p>
                      <a:pPr algn="just" fontAlgn="base"/>
                      <a:r>
                        <a:rPr lang="es-CO" sz="900">
                          <a:effectLst/>
                        </a:rPr>
                        <a:t>3. Aplicar GPO para cambio de contraseña cada 60 días, de mínimo 8 caracteres​</a:t>
                      </a:r>
                      <a:endParaRPr lang="es-CO" dirty="0">
                        <a:effectLst/>
                      </a:endParaRPr>
                    </a:p>
                  </a:txBody>
                  <a:tcPr anchor="ctr">
                    <a:solidFill>
                      <a:schemeClr val="accent1">
                        <a:lumMod val="20000"/>
                        <a:lumOff val="80000"/>
                      </a:schemeClr>
                    </a:solidFill>
                  </a:tcPr>
                </a:tc>
                <a:tc>
                  <a:txBody>
                    <a:bodyPr/>
                    <a:lstStyle/>
                    <a:p>
                      <a:pPr algn="just" fontAlgn="base"/>
                      <a:r>
                        <a:rPr lang="es-ES" sz="900">
                          <a:effectLst/>
                        </a:rPr>
                        <a:t>Validación de la Política Directorio activo de cambio de claves y bloqueo de estación de trabajo. </a:t>
                      </a:r>
                      <a:r>
                        <a:rPr lang="es-ES" sz="1200">
                          <a:effectLst/>
                          <a:latin typeface="Wingdings 2" panose="05020102010507070707" pitchFamily="18" charset="2"/>
                        </a:rPr>
                        <a:t>P</a:t>
                      </a:r>
                      <a:r>
                        <a:rPr lang="es-ES" sz="1200">
                          <a:effectLst/>
                        </a:rPr>
                        <a:t>​</a:t>
                      </a:r>
                      <a:endParaRPr lang="es-ES">
                        <a:effectLst/>
                      </a:endParaRPr>
                    </a:p>
                    <a:p>
                      <a:pPr algn="just" fontAlgn="base"/>
                      <a:r>
                        <a:rPr lang="es-ES" sz="900">
                          <a:effectLst/>
                        </a:rPr>
                        <a:t>Logs de ejecución de backups </a:t>
                      </a:r>
                      <a:r>
                        <a:rPr lang="es-ES" sz="1200">
                          <a:effectLst/>
                          <a:latin typeface="Wingdings 2" panose="05020102010507070707" pitchFamily="18" charset="2"/>
                        </a:rPr>
                        <a:t>P</a:t>
                      </a:r>
                      <a:r>
                        <a:rPr lang="es-ES" sz="1200">
                          <a:effectLst/>
                        </a:rPr>
                        <a:t>​</a:t>
                      </a:r>
                      <a:endParaRPr lang="es-ES" dirty="0">
                        <a:effectLst/>
                      </a:endParaRPr>
                    </a:p>
                  </a:txBody>
                  <a:tcPr anchor="ctr">
                    <a:solidFill>
                      <a:schemeClr val="accent1">
                        <a:lumMod val="20000"/>
                        <a:lumOff val="80000"/>
                      </a:schemeClr>
                    </a:solidFill>
                  </a:tcPr>
                </a:tc>
                <a:tc>
                  <a:txBody>
                    <a:bodyPr/>
                    <a:lstStyle/>
                    <a:p>
                      <a:pPr algn="ctr" fontAlgn="base"/>
                      <a:r>
                        <a:rPr lang="es-CO" sz="900">
                          <a:effectLst/>
                        </a:rPr>
                        <a:t>Actividad programada semestral​</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algn="just" fontAlgn="base"/>
                      <a:r>
                        <a:rPr lang="es-CO" sz="1200">
                          <a:effectLst/>
                          <a:latin typeface="Wingdings 2" panose="05020102010507070707" pitchFamily="18" charset="2"/>
                        </a:rPr>
                        <a:t>P</a:t>
                      </a:r>
                      <a:r>
                        <a:rPr lang="es-CO" sz="900">
                          <a:effectLst/>
                        </a:rPr>
                        <a:t> Aplicar GPO de bloqueo de Pantalla​</a:t>
                      </a:r>
                      <a:endParaRPr lang="es-CO">
                        <a:effectLst/>
                      </a:endParaRPr>
                    </a:p>
                    <a:p>
                      <a:pPr algn="just" fontAlgn="base"/>
                      <a:r>
                        <a:rPr lang="es-CO" sz="1200">
                          <a:effectLst/>
                          <a:latin typeface="Wingdings 2" panose="05020102010507070707" pitchFamily="18" charset="2"/>
                        </a:rPr>
                        <a:t>P</a:t>
                      </a:r>
                      <a:r>
                        <a:rPr lang="es-CO" sz="900">
                          <a:effectLst/>
                        </a:rPr>
                        <a:t> GPO de Directivas de bloqueo de cuentas y contraseñas.​</a:t>
                      </a:r>
                      <a:endParaRPr lang="es-CO">
                        <a:effectLst/>
                      </a:endParaRPr>
                    </a:p>
                    <a:p>
                      <a:pPr algn="just" fontAlgn="base"/>
                      <a:r>
                        <a:rPr lang="es-CO" sz="1200">
                          <a:effectLst/>
                          <a:latin typeface="Wingdings 2" panose="05020102010507070707" pitchFamily="18" charset="2"/>
                        </a:rPr>
                        <a:t>P</a:t>
                      </a:r>
                      <a:r>
                        <a:rPr lang="es-CO" sz="900">
                          <a:effectLst/>
                        </a:rPr>
                        <a:t> Logs de backup realizados.​</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3685423739"/>
                  </a:ext>
                </a:extLst>
              </a:tr>
              <a:tr h="819150">
                <a:tc>
                  <a:txBody>
                    <a:bodyPr/>
                    <a:lstStyle/>
                    <a:p>
                      <a:pPr algn="just" fontAlgn="base"/>
                      <a:r>
                        <a:rPr lang="es-CO" sz="900">
                          <a:effectLst/>
                        </a:rPr>
                        <a:t>13. Pérdida de confidencialidad de información reservada o pública clasificada relacionada con las actividades de contratación y/o supervisión.​</a:t>
                      </a:r>
                      <a:endParaRPr lang="es-CO">
                        <a:effectLst/>
                      </a:endParaRPr>
                    </a:p>
                    <a:p>
                      <a:pPr fontAlgn="base"/>
                      <a:r>
                        <a:rPr lang="es-CO" sz="900">
                          <a:effectLst/>
                        </a:rPr>
                        <a:t>Nombre del proceso: Gestión de Bienes y Servicios​</a:t>
                      </a:r>
                      <a:endParaRPr lang="es-CO">
                        <a:effectLst/>
                      </a:endParaRPr>
                    </a:p>
                  </a:txBody>
                  <a:tcPr anchor="ctr">
                    <a:solidFill>
                      <a:schemeClr val="accent1">
                        <a:lumMod val="20000"/>
                        <a:lumOff val="80000"/>
                      </a:schemeClr>
                    </a:solidFill>
                  </a:tcPr>
                </a:tc>
                <a:tc>
                  <a:txBody>
                    <a:bodyPr/>
                    <a:lstStyle/>
                    <a:p>
                      <a:pPr algn="just" fontAlgn="base"/>
                      <a:r>
                        <a:rPr lang="es-CO" sz="900" dirty="0">
                          <a:effectLst/>
                        </a:rPr>
                        <a:t>1.Informar al equipo de infraestructura tecnológica los permisos y/o revocación de usuarios a las carpetas o directorios de calidad.​</a:t>
                      </a:r>
                      <a:endParaRPr lang="es-CO" dirty="0">
                        <a:effectLst/>
                      </a:endParaRPr>
                    </a:p>
                    <a:p>
                      <a:pPr algn="just" fontAlgn="base"/>
                      <a:r>
                        <a:rPr lang="es-CO" sz="900" dirty="0">
                          <a:effectLst/>
                        </a:rPr>
                        <a:t>2.</a:t>
                      </a:r>
                      <a:r>
                        <a:rPr lang="es-ES" sz="900" dirty="0">
                          <a:effectLst/>
                        </a:rPr>
                        <a:t> Firma de contratos con cláusula de confidencialidad.</a:t>
                      </a:r>
                      <a:endParaRPr lang="es-CO" dirty="0">
                        <a:effectLst/>
                      </a:endParaRPr>
                    </a:p>
                  </a:txBody>
                  <a:tcPr anchor="ctr">
                    <a:solidFill>
                      <a:schemeClr val="accent1">
                        <a:lumMod val="20000"/>
                        <a:lumOff val="80000"/>
                      </a:schemeClr>
                    </a:solidFill>
                  </a:tcPr>
                </a:tc>
                <a:tc>
                  <a:txBody>
                    <a:bodyPr/>
                    <a:lstStyle/>
                    <a:p>
                      <a:pPr algn="just" fontAlgn="base"/>
                      <a:r>
                        <a:rPr lang="es-CO" sz="900" dirty="0">
                          <a:effectLst/>
                        </a:rPr>
                        <a:t>Numero de Ticket o de solicitud y/o Expediente del contrato. </a:t>
                      </a:r>
                      <a:r>
                        <a:rPr lang="es-CO" sz="1200" dirty="0">
                          <a:effectLst/>
                        </a:rPr>
                        <a:t>​</a:t>
                      </a:r>
                      <a:endParaRPr lang="es-CO" dirty="0">
                        <a:effectLst/>
                      </a:endParaRPr>
                    </a:p>
                    <a:p>
                      <a:pPr algn="just" fontAlgn="base"/>
                      <a:r>
                        <a:rPr lang="es-CO" sz="900" dirty="0">
                          <a:effectLst/>
                        </a:rPr>
                        <a:t>Contratos firmados con cláusula de confidencialidad. </a:t>
                      </a:r>
                      <a:r>
                        <a:rPr lang="es-CO" sz="1200" dirty="0">
                          <a:effectLst/>
                          <a:latin typeface="Wingdings 2" panose="05020102010507070707" pitchFamily="18" charset="2"/>
                        </a:rPr>
                        <a:t>P</a:t>
                      </a:r>
                      <a:r>
                        <a:rPr lang="es-CO" sz="1200" dirty="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algn="ctr" fontAlgn="base"/>
                      <a:r>
                        <a:rPr lang="es-CO" sz="900" b="1" dirty="0">
                          <a:effectLst/>
                        </a:rPr>
                        <a:t>En plazo</a:t>
                      </a:r>
                      <a:endParaRPr lang="es-CO" b="1" dirty="0">
                        <a:effectLst/>
                      </a:endParaRPr>
                    </a:p>
                    <a:p>
                      <a:pPr algn="just" fontAlgn="base"/>
                      <a:r>
                        <a:rPr lang="es-CO" sz="900" dirty="0">
                          <a:effectLst/>
                        </a:rPr>
                        <a:t>A través de la dirección </a:t>
                      </a:r>
                      <a:r>
                        <a:rPr lang="es-MX" sz="900" b="0" i="0" u="none" strike="noStrike" noProof="0" dirty="0">
                          <a:solidFill>
                            <a:srgbClr val="000000"/>
                          </a:solidFill>
                          <a:effectLst/>
                          <a:latin typeface="Calibri"/>
                        </a:rPr>
                        <a:t>https://acortar.link/zpTWRG</a:t>
                      </a:r>
                      <a:r>
                        <a:rPr lang="es-CO" sz="900" dirty="0">
                          <a:effectLst/>
                        </a:rPr>
                        <a:t> que contiene los soportes de los riesgos de gestión y de seguridad digital se evidenció:​</a:t>
                      </a:r>
                      <a:endParaRPr lang="es-CO" dirty="0">
                        <a:effectLst/>
                      </a:endParaRPr>
                    </a:p>
                    <a:p>
                      <a:pPr algn="just" fontAlgn="base"/>
                      <a:r>
                        <a:rPr lang="es-CO" sz="1200" dirty="0">
                          <a:effectLst/>
                          <a:latin typeface="Wingdings 2" panose="05020102010507070707" pitchFamily="18" charset="2"/>
                        </a:rPr>
                        <a:t>P</a:t>
                      </a:r>
                      <a:r>
                        <a:rPr lang="es-CO" sz="900" dirty="0">
                          <a:effectLst/>
                        </a:rPr>
                        <a:t> Se evidenció 9 acuerdos de confidencialidad de contratistas de la UAE-CRA.​</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2077210428"/>
                  </a:ext>
                </a:extLst>
              </a:tr>
            </a:tbl>
          </a:graphicData>
        </a:graphic>
      </p:graphicFrame>
    </p:spTree>
    <p:extLst>
      <p:ext uri="{BB962C8B-B14F-4D97-AF65-F5344CB8AC3E}">
        <p14:creationId xmlns:p14="http://schemas.microsoft.com/office/powerpoint/2010/main" val="286566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737BE82-3C71-2E7E-2108-C5F04193EACA}"/>
              </a:ext>
            </a:extLst>
          </p:cNvPr>
          <p:cNvSpPr txBox="1"/>
          <p:nvPr/>
        </p:nvSpPr>
        <p:spPr>
          <a:xfrm>
            <a:off x="78377" y="204962"/>
            <a:ext cx="12000412" cy="553998"/>
          </a:xfrm>
          <a:prstGeom prst="rect">
            <a:avLst/>
          </a:prstGeom>
          <a:noFill/>
        </p:spPr>
        <p:txBody>
          <a:bodyPr wrap="square" lIns="91440" tIns="45720" rIns="91440" bIns="45720" rtlCol="0" anchor="t">
            <a:spAutoFit/>
          </a:bodyPr>
          <a:lstStyle/>
          <a:p>
            <a:pPr algn="ctr"/>
            <a:r>
              <a:rPr lang="es-419" sz="3000" b="1" dirty="0"/>
              <a:t>OBJETIVO</a:t>
            </a:r>
          </a:p>
        </p:txBody>
      </p:sp>
      <p:sp>
        <p:nvSpPr>
          <p:cNvPr id="6" name="CuadroTexto 5">
            <a:extLst>
              <a:ext uri="{FF2B5EF4-FFF2-40B4-BE49-F238E27FC236}">
                <a16:creationId xmlns:a16="http://schemas.microsoft.com/office/drawing/2014/main" id="{085F6C21-22C6-56F6-32E6-F9030F12AB2B}"/>
              </a:ext>
            </a:extLst>
          </p:cNvPr>
          <p:cNvSpPr txBox="1"/>
          <p:nvPr/>
        </p:nvSpPr>
        <p:spPr>
          <a:xfrm>
            <a:off x="371302" y="1217643"/>
            <a:ext cx="11405062" cy="2246769"/>
          </a:xfrm>
          <a:prstGeom prst="rect">
            <a:avLst/>
          </a:prstGeom>
          <a:noFill/>
        </p:spPr>
        <p:txBody>
          <a:bodyPr wrap="square" lIns="91440" tIns="45720" rIns="91440" bIns="45720" rtlCol="0" anchor="t">
            <a:spAutoFit/>
          </a:bodyPr>
          <a:lstStyle/>
          <a:p>
            <a:pPr algn="ctr"/>
            <a:endParaRPr lang="x-none" sz="2000" b="1">
              <a:latin typeface="Arial" panose="020B0604020202020204" pitchFamily="34" charset="0"/>
              <a:cs typeface="Arial" panose="020B0604020202020204" pitchFamily="34" charset="0"/>
            </a:endParaRPr>
          </a:p>
          <a:p>
            <a:pPr algn="just"/>
            <a:r>
              <a:rPr lang="es-CO" sz="2000" dirty="0">
                <a:latin typeface="Calibri"/>
                <a:cs typeface="Calibri"/>
              </a:rPr>
              <a:t>Verificar la gestión de la UAE CRA respecto al tratamiento de los riesgos de gestión, seguridad digital y </a:t>
            </a:r>
            <a:r>
              <a:rPr lang="es-CO" sz="2000">
                <a:latin typeface="Calibri"/>
                <a:cs typeface="Calibri"/>
              </a:rPr>
              <a:t>de seguridad y salud en el trabajo, identificados para la vigencia 2023 en desarrollo del Objetivo </a:t>
            </a:r>
            <a:r>
              <a:rPr lang="es-CO" sz="2000" dirty="0">
                <a:latin typeface="Calibri"/>
                <a:cs typeface="Calibri"/>
              </a:rPr>
              <a:t>Estratégico Quinquenal 2020-2024 </a:t>
            </a:r>
            <a:r>
              <a:rPr lang="es-CO" sz="2000" i="1" dirty="0">
                <a:latin typeface="Calibri"/>
                <a:cs typeface="Calibri"/>
              </a:rPr>
              <a:t>"</a:t>
            </a:r>
            <a:r>
              <a:rPr lang="es-ES" sz="2000" i="1" dirty="0">
                <a:latin typeface="Calibri"/>
                <a:cs typeface="Calibri"/>
              </a:rPr>
              <a:t>Fortalecer la gestión institucional con base en su independencia y capacidad técnica y así los agentes del sector reconozcan a la entidad, como eficiente, moderna y con un capital humano valioso.</a:t>
            </a:r>
            <a:r>
              <a:rPr lang="es-CO" sz="2000" i="1" dirty="0">
                <a:latin typeface="Calibri"/>
                <a:cs typeface="Calibri"/>
              </a:rPr>
              <a:t>”</a:t>
            </a:r>
            <a:r>
              <a:rPr lang="es-CO" sz="2000" dirty="0">
                <a:latin typeface="Calibri"/>
                <a:cs typeface="Calibri"/>
              </a:rPr>
              <a:t>, y al Proyecto Estratégico </a:t>
            </a:r>
            <a:r>
              <a:rPr lang="es-CO" sz="2000" i="1" dirty="0">
                <a:latin typeface="Calibri"/>
                <a:cs typeface="Calibri"/>
              </a:rPr>
              <a:t>“</a:t>
            </a:r>
            <a:r>
              <a:rPr lang="es-ES" sz="2000" i="1" dirty="0">
                <a:latin typeface="Calibri"/>
                <a:cs typeface="Calibri"/>
              </a:rPr>
              <a:t>Fortalecer la gestión institucional para mejorar el desempeño de la UAE CRA</a:t>
            </a:r>
            <a:r>
              <a:rPr lang="es-CO" sz="2000" i="1" dirty="0">
                <a:latin typeface="Calibri"/>
                <a:cs typeface="Calibri"/>
              </a:rPr>
              <a:t>”.</a:t>
            </a:r>
            <a:endParaRPr lang="es-CO" dirty="0">
              <a:latin typeface="Calibri"/>
              <a:cs typeface="Calibri"/>
            </a:endParaRPr>
          </a:p>
        </p:txBody>
      </p:sp>
      <p:sp>
        <p:nvSpPr>
          <p:cNvPr id="2" name="Marcador de número de diapositiva 1">
            <a:extLst>
              <a:ext uri="{FF2B5EF4-FFF2-40B4-BE49-F238E27FC236}">
                <a16:creationId xmlns:a16="http://schemas.microsoft.com/office/drawing/2014/main" id="{AC79E39B-2BD5-88EF-461F-30420CDA86F8}"/>
              </a:ext>
            </a:extLst>
          </p:cNvPr>
          <p:cNvSpPr txBox="1">
            <a:spLocks/>
          </p:cNvSpPr>
          <p:nvPr/>
        </p:nvSpPr>
        <p:spPr>
          <a:xfrm>
            <a:off x="8610600" y="655954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2</a:t>
            </a:fld>
            <a:endParaRPr lang="es-ES"/>
          </a:p>
        </p:txBody>
      </p:sp>
    </p:spTree>
    <p:extLst>
      <p:ext uri="{BB962C8B-B14F-4D97-AF65-F5344CB8AC3E}">
        <p14:creationId xmlns:p14="http://schemas.microsoft.com/office/powerpoint/2010/main" val="486492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22598"/>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20</a:t>
            </a:fld>
            <a:endParaRPr lang="es-ES"/>
          </a:p>
        </p:txBody>
      </p:sp>
      <p:sp>
        <p:nvSpPr>
          <p:cNvPr id="3" name="2 CuadroTexto">
            <a:extLst>
              <a:ext uri="{FF2B5EF4-FFF2-40B4-BE49-F238E27FC236}">
                <a16:creationId xmlns:a16="http://schemas.microsoft.com/office/drawing/2014/main" id="{A24AEA41-6CF2-4628-4608-4255B8EA8B11}"/>
              </a:ext>
            </a:extLst>
          </p:cNvPr>
          <p:cNvSpPr txBox="1"/>
          <p:nvPr/>
        </p:nvSpPr>
        <p:spPr>
          <a:xfrm>
            <a:off x="124692" y="368407"/>
            <a:ext cx="1194326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Digital</a:t>
            </a:r>
          </a:p>
        </p:txBody>
      </p:sp>
      <p:graphicFrame>
        <p:nvGraphicFramePr>
          <p:cNvPr id="5" name="Tabla 4">
            <a:extLst>
              <a:ext uri="{FF2B5EF4-FFF2-40B4-BE49-F238E27FC236}">
                <a16:creationId xmlns:a16="http://schemas.microsoft.com/office/drawing/2014/main" id="{19B4785E-3579-2FD5-4E7A-8284D338056A}"/>
              </a:ext>
            </a:extLst>
          </p:cNvPr>
          <p:cNvGraphicFramePr>
            <a:graphicFrameLocks noGrp="1"/>
          </p:cNvGraphicFramePr>
          <p:nvPr>
            <p:extLst>
              <p:ext uri="{D42A27DB-BD31-4B8C-83A1-F6EECF244321}">
                <p14:modId xmlns:p14="http://schemas.microsoft.com/office/powerpoint/2010/main" val="2934859324"/>
              </p:ext>
            </p:extLst>
          </p:nvPr>
        </p:nvGraphicFramePr>
        <p:xfrm>
          <a:off x="124692" y="950316"/>
          <a:ext cx="11943262" cy="5652624"/>
        </p:xfrm>
        <a:graphic>
          <a:graphicData uri="http://schemas.openxmlformats.org/drawingml/2006/table">
            <a:tbl>
              <a:tblPr firstRow="1" bandRow="1">
                <a:tableStyleId>{5C22544A-7EE6-4342-B048-85BDC9FD1C3A}</a:tableStyleId>
              </a:tblPr>
              <a:tblGrid>
                <a:gridCol w="2058764">
                  <a:extLst>
                    <a:ext uri="{9D8B030D-6E8A-4147-A177-3AD203B41FA5}">
                      <a16:colId xmlns:a16="http://schemas.microsoft.com/office/drawing/2014/main" val="3280668778"/>
                    </a:ext>
                  </a:extLst>
                </a:gridCol>
                <a:gridCol w="2423572">
                  <a:extLst>
                    <a:ext uri="{9D8B030D-6E8A-4147-A177-3AD203B41FA5}">
                      <a16:colId xmlns:a16="http://schemas.microsoft.com/office/drawing/2014/main" val="2232732415"/>
                    </a:ext>
                  </a:extLst>
                </a:gridCol>
                <a:gridCol w="2450744">
                  <a:extLst>
                    <a:ext uri="{9D8B030D-6E8A-4147-A177-3AD203B41FA5}">
                      <a16:colId xmlns:a16="http://schemas.microsoft.com/office/drawing/2014/main" val="181442074"/>
                    </a:ext>
                  </a:extLst>
                </a:gridCol>
                <a:gridCol w="5010182">
                  <a:extLst>
                    <a:ext uri="{9D8B030D-6E8A-4147-A177-3AD203B41FA5}">
                      <a16:colId xmlns:a16="http://schemas.microsoft.com/office/drawing/2014/main" val="1215810551"/>
                    </a:ext>
                  </a:extLst>
                </a:gridCol>
              </a:tblGrid>
              <a:tr h="335669">
                <a:tc>
                  <a:txBody>
                    <a:bodyPr/>
                    <a:lstStyle/>
                    <a:p>
                      <a:pPr algn="ctr" fontAlgn="base"/>
                      <a:r>
                        <a:rPr lang="es-CO" sz="900">
                          <a:solidFill>
                            <a:schemeClr val="tx1"/>
                          </a:solidFill>
                          <a:effectLst/>
                        </a:rPr>
                        <a:t>Riesgo de Seguridad Digital​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2911949495"/>
                  </a:ext>
                </a:extLst>
              </a:tr>
              <a:tr h="984629">
                <a:tc>
                  <a:txBody>
                    <a:bodyPr/>
                    <a:lstStyle/>
                    <a:p>
                      <a:pPr algn="just" fontAlgn="base"/>
                      <a:r>
                        <a:rPr lang="es-CO" sz="900">
                          <a:effectLst/>
                        </a:rPr>
                        <a:t>14. Dificultad y/o falta de oportunidad para localizar información en medios físicos o electrónicos relacionados con contabilidad.​</a:t>
                      </a:r>
                      <a:endParaRPr lang="es-CO">
                        <a:effectLst/>
                      </a:endParaRPr>
                    </a:p>
                    <a:p>
                      <a:pPr fontAlgn="base"/>
                      <a:r>
                        <a:rPr lang="es-CO" sz="900">
                          <a:effectLst/>
                        </a:rPr>
                        <a:t>Nombre del proceso: Gestión Contable ​</a:t>
                      </a:r>
                      <a:endParaRPr lang="es-CO">
                        <a:effectLst/>
                      </a:endParaRPr>
                    </a:p>
                    <a:p>
                      <a:pPr fontAlgn="base"/>
                      <a:r>
                        <a:rPr lang="es-CO" sz="900">
                          <a:effectLst/>
                        </a:rPr>
                        <a:t>y Financiera​</a:t>
                      </a:r>
                      <a:endParaRPr lang="es-CO">
                        <a:effectLst/>
                      </a:endParaRPr>
                    </a:p>
                  </a:txBody>
                  <a:tcPr anchor="ctr">
                    <a:solidFill>
                      <a:schemeClr val="accent1">
                        <a:lumMod val="20000"/>
                        <a:lumOff val="80000"/>
                      </a:schemeClr>
                    </a:solidFill>
                  </a:tcPr>
                </a:tc>
                <a:tc>
                  <a:txBody>
                    <a:bodyPr/>
                    <a:lstStyle/>
                    <a:p>
                      <a:pPr algn="just" fontAlgn="base"/>
                      <a:r>
                        <a:rPr lang="es-CO" sz="900">
                          <a:effectLst/>
                        </a:rPr>
                        <a:t>1.Registrar en la matriz nuevos activos de información tema contable​</a:t>
                      </a:r>
                      <a:endParaRPr lang="es-CO">
                        <a:effectLst/>
                      </a:endParaRPr>
                    </a:p>
                    <a:p>
                      <a:pPr algn="just" fontAlgn="base"/>
                      <a:r>
                        <a:rPr lang="es-CO" sz="900">
                          <a:effectLst/>
                        </a:rPr>
                        <a:t>2. Realizar seguimiento a la información compartida o enviada electrónicamente por terceros​</a:t>
                      </a:r>
                      <a:endParaRPr lang="es-CO">
                        <a:effectLst/>
                      </a:endParaRPr>
                    </a:p>
                  </a:txBody>
                  <a:tcPr anchor="ctr">
                    <a:solidFill>
                      <a:schemeClr val="accent1">
                        <a:lumMod val="20000"/>
                        <a:lumOff val="80000"/>
                      </a:schemeClr>
                    </a:solidFill>
                  </a:tcPr>
                </a:tc>
                <a:tc>
                  <a:txBody>
                    <a:bodyPr/>
                    <a:lstStyle/>
                    <a:p>
                      <a:pPr algn="just" fontAlgn="base"/>
                      <a:r>
                        <a:rPr lang="es-CO" sz="900">
                          <a:effectLst/>
                        </a:rPr>
                        <a:t>Matriz de activos de Información. </a:t>
                      </a:r>
                      <a:r>
                        <a:rPr lang="es-CO" sz="1200">
                          <a:effectLst/>
                          <a:latin typeface="Wingdings 2" panose="05020102010507070707" pitchFamily="18" charset="2"/>
                        </a:rPr>
                        <a:t>P</a:t>
                      </a:r>
                    </a:p>
                    <a:p>
                      <a:pPr algn="just" fontAlgn="base"/>
                      <a:r>
                        <a:rPr lang="es-CO" sz="900">
                          <a:effectLst/>
                        </a:rPr>
                        <a:t>Registro de actividades de contratistas. </a:t>
                      </a:r>
                      <a:r>
                        <a:rPr lang="es-CO" sz="1200">
                          <a:effectLst/>
                          <a:latin typeface="Wingdings 2" panose="05020102010507070707" pitchFamily="18" charset="2"/>
                        </a:rPr>
                        <a:t>P</a:t>
                      </a:r>
                      <a:r>
                        <a:rPr lang="es-CO" sz="120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a:effectLst/>
                        </a:rPr>
                        <a:t>Actividad programada anual​</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algn="just" fontAlgn="base"/>
                      <a:r>
                        <a:rPr lang="es-CO" sz="1200">
                          <a:effectLst/>
                          <a:latin typeface="Wingdings 2" panose="05020102010507070707" pitchFamily="18" charset="2"/>
                        </a:rPr>
                        <a:t>P</a:t>
                      </a:r>
                      <a:r>
                        <a:rPr lang="es-CO" sz="900">
                          <a:effectLst/>
                        </a:rPr>
                        <a:t> Matriz de activos de la información de la UAE-CRA.​</a:t>
                      </a:r>
                      <a:endParaRPr lang="es-CO">
                        <a:effectLst/>
                      </a:endParaRPr>
                    </a:p>
                    <a:p>
                      <a:pPr algn="just" fontAlgn="base"/>
                      <a:r>
                        <a:rPr lang="es-CO" sz="1200">
                          <a:effectLst/>
                          <a:latin typeface="Wingdings 2" panose="05020102010507070707" pitchFamily="18" charset="2"/>
                        </a:rPr>
                        <a:t>P</a:t>
                      </a:r>
                      <a:r>
                        <a:rPr lang="es-CO" sz="900">
                          <a:effectLst/>
                        </a:rPr>
                        <a:t> Archivo en Excel en donde se evidencia los números de radicados de Orfeo de las actividades entregadas por los contratistas de la UEA-CRA.​</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3160536558"/>
                  </a:ext>
                </a:extLst>
              </a:tr>
              <a:tr h="1029385">
                <a:tc>
                  <a:txBody>
                    <a:bodyPr/>
                    <a:lstStyle/>
                    <a:p>
                      <a:pPr algn="just" fontAlgn="base"/>
                      <a:r>
                        <a:rPr lang="es-CO" sz="900" dirty="0">
                          <a:effectLst/>
                        </a:rPr>
                        <a:t>15. </a:t>
                      </a:r>
                      <a:r>
                        <a:rPr lang="es-ES" sz="900" dirty="0">
                          <a:effectLst/>
                        </a:rPr>
                        <a:t>Pérdida e integridad y Disponibilidad de la información electrónica relacionada con las actividades de la Agenda Regulatoria Indicativa</a:t>
                      </a:r>
                      <a:r>
                        <a:rPr lang="es-CO" sz="900" dirty="0">
                          <a:effectLst/>
                        </a:rPr>
                        <a:t>. ​</a:t>
                      </a:r>
                      <a:endParaRPr lang="es-CO" dirty="0">
                        <a:effectLst/>
                      </a:endParaRPr>
                    </a:p>
                    <a:p>
                      <a:pPr fontAlgn="base"/>
                      <a:r>
                        <a:rPr lang="es-CO" sz="900" dirty="0">
                          <a:effectLst/>
                        </a:rPr>
                        <a:t>Nombre del proceso: Regulación General​</a:t>
                      </a:r>
                      <a:endParaRPr lang="es-CO" dirty="0">
                        <a:effectLst/>
                      </a:endParaRPr>
                    </a:p>
                  </a:txBody>
                  <a:tcPr anchor="ctr">
                    <a:solidFill>
                      <a:schemeClr val="accent1">
                        <a:lumMod val="20000"/>
                        <a:lumOff val="80000"/>
                      </a:schemeClr>
                    </a:solidFill>
                  </a:tcPr>
                </a:tc>
                <a:tc>
                  <a:txBody>
                    <a:bodyPr/>
                    <a:lstStyle/>
                    <a:p>
                      <a:pPr algn="just" fontAlgn="base"/>
                      <a:r>
                        <a:rPr lang="es-CO" sz="900" dirty="0">
                          <a:effectLst/>
                        </a:rPr>
                        <a:t>1. Registrar nuevos activos en la matriz activos de información​</a:t>
                      </a:r>
                      <a:endParaRPr lang="es-CO" dirty="0">
                        <a:effectLst/>
                      </a:endParaRPr>
                    </a:p>
                    <a:p>
                      <a:pPr algn="just" fontAlgn="base"/>
                      <a:r>
                        <a:rPr lang="es-CO" sz="900" dirty="0">
                          <a:effectLst/>
                        </a:rPr>
                        <a:t>2. </a:t>
                      </a:r>
                      <a:r>
                        <a:rPr lang="es-ES" sz="900" dirty="0">
                          <a:effectLst/>
                        </a:rPr>
                        <a:t>Asignar y/o revocar permisos de acceso a directorio y/o archivos de las carpetas de </a:t>
                      </a:r>
                      <a:r>
                        <a:rPr lang="es-ES" sz="900" dirty="0" err="1">
                          <a:effectLst/>
                        </a:rPr>
                        <a:t>Sharepoint</a:t>
                      </a:r>
                      <a:r>
                        <a:rPr lang="es-ES" sz="900" dirty="0">
                          <a:effectLst/>
                        </a:rPr>
                        <a:t> del proceso de regulación general</a:t>
                      </a:r>
                      <a:r>
                        <a:rPr lang="es-CO" sz="900" dirty="0">
                          <a:effectLst/>
                        </a:rPr>
                        <a:t>.</a:t>
                      </a:r>
                    </a:p>
                    <a:p>
                      <a:pPr algn="just" fontAlgn="base"/>
                      <a:r>
                        <a:rPr lang="es-CO" sz="900" dirty="0">
                          <a:effectLst/>
                        </a:rPr>
                        <a:t>3. </a:t>
                      </a:r>
                      <a:r>
                        <a:rPr lang="es-ES" sz="900" dirty="0">
                          <a:effectLst/>
                        </a:rPr>
                        <a:t>Realizar </a:t>
                      </a:r>
                      <a:r>
                        <a:rPr lang="es-ES" sz="900" dirty="0" err="1">
                          <a:effectLst/>
                        </a:rPr>
                        <a:t>Backup</a:t>
                      </a:r>
                      <a:r>
                        <a:rPr lang="es-ES" sz="900" dirty="0">
                          <a:effectLst/>
                        </a:rPr>
                        <a:t> a la carpeta de </a:t>
                      </a:r>
                      <a:r>
                        <a:rPr lang="es-ES" sz="900" dirty="0" err="1">
                          <a:effectLst/>
                        </a:rPr>
                        <a:t>Sharepoint</a:t>
                      </a:r>
                      <a:r>
                        <a:rPr lang="es-ES" sz="900" dirty="0">
                          <a:effectLst/>
                        </a:rPr>
                        <a:t> del proceso de regulación General.</a:t>
                      </a:r>
                      <a:r>
                        <a:rPr lang="es-CO" sz="900" dirty="0">
                          <a:effectLst/>
                        </a:rPr>
                        <a:t>​</a:t>
                      </a:r>
                      <a:endParaRPr lang="es-CO" dirty="0">
                        <a:effectLst/>
                      </a:endParaRPr>
                    </a:p>
                  </a:txBody>
                  <a:tcPr anchor="ctr">
                    <a:solidFill>
                      <a:schemeClr val="accent1">
                        <a:lumMod val="20000"/>
                        <a:lumOff val="80000"/>
                      </a:schemeClr>
                    </a:solidFill>
                  </a:tcPr>
                </a:tc>
                <a:tc>
                  <a:txBody>
                    <a:bodyPr/>
                    <a:lstStyle/>
                    <a:p>
                      <a:pPr algn="just" fontAlgn="base"/>
                      <a:r>
                        <a:rPr lang="es-CO" sz="900">
                          <a:effectLst/>
                        </a:rPr>
                        <a:t>Matriz de activos de información. </a:t>
                      </a:r>
                      <a:r>
                        <a:rPr lang="es-CO" sz="1200">
                          <a:effectLst/>
                          <a:latin typeface="Wingdings 2" panose="05020102010507070707" pitchFamily="18" charset="2"/>
                        </a:rPr>
                        <a:t>P</a:t>
                      </a:r>
                      <a:r>
                        <a:rPr lang="es-CO" sz="1200">
                          <a:effectLst/>
                        </a:rPr>
                        <a:t>​</a:t>
                      </a:r>
                      <a:endParaRPr lang="es-CO">
                        <a:effectLst/>
                      </a:endParaRPr>
                    </a:p>
                    <a:p>
                      <a:pPr algn="just" fontAlgn="base"/>
                      <a:r>
                        <a:rPr lang="es-ES" sz="900">
                          <a:effectLst/>
                        </a:rPr>
                        <a:t>Bitacora de permisos de carpetas o directorios carpetas de Sharepoint del proceso de regulación general</a:t>
                      </a:r>
                      <a:r>
                        <a:rPr lang="es-CO" sz="900">
                          <a:effectLst/>
                        </a:rPr>
                        <a:t>. </a:t>
                      </a:r>
                      <a:r>
                        <a:rPr lang="es-CO" sz="1200">
                          <a:effectLst/>
                          <a:latin typeface="Wingdings 2" panose="05020102010507070707" pitchFamily="18" charset="2"/>
                        </a:rPr>
                        <a:t>P</a:t>
                      </a:r>
                      <a:r>
                        <a:rPr lang="es-CO" sz="1200">
                          <a:effectLst/>
                        </a:rPr>
                        <a:t>​</a:t>
                      </a:r>
                    </a:p>
                    <a:p>
                      <a:pPr algn="just" fontAlgn="base"/>
                      <a:r>
                        <a:rPr lang="es-ES" sz="900" kern="1200">
                          <a:solidFill>
                            <a:schemeClr val="dk1"/>
                          </a:solidFill>
                          <a:effectLst/>
                          <a:latin typeface="+mn-lt"/>
                          <a:ea typeface="+mn-ea"/>
                          <a:cs typeface="+mn-cs"/>
                        </a:rPr>
                        <a:t>Reporte de la realización del Backup de la carpeta de Sharepoint del proceso de regulación general.​ </a:t>
                      </a:r>
                      <a:r>
                        <a:rPr lang="es-CO" sz="1200">
                          <a:effectLst/>
                          <a:latin typeface="Wingdings 2" panose="05020102010507070707" pitchFamily="18" charset="2"/>
                        </a:rPr>
                        <a:t>P</a:t>
                      </a:r>
                      <a:endParaRPr lang="es-CO" sz="1200" kern="1200" dirty="0">
                        <a:solidFill>
                          <a:schemeClr val="dk1"/>
                        </a:solidFill>
                        <a:effectLst/>
                        <a:latin typeface="+mn-lt"/>
                        <a:ea typeface="+mn-ea"/>
                        <a:cs typeface="+mn-cs"/>
                      </a:endParaRPr>
                    </a:p>
                  </a:txBody>
                  <a:tcPr anchor="ctr">
                    <a:solidFill>
                      <a:schemeClr val="accent1">
                        <a:lumMod val="20000"/>
                        <a:lumOff val="80000"/>
                      </a:schemeClr>
                    </a:solidFill>
                  </a:tcPr>
                </a:tc>
                <a:tc>
                  <a:txBody>
                    <a:bodyPr/>
                    <a:lstStyle/>
                    <a:p>
                      <a:pPr algn="ctr" fontAlgn="base"/>
                      <a:r>
                        <a:rPr lang="es-CO" sz="900">
                          <a:effectLst/>
                        </a:rPr>
                        <a:t>Actividad programada anual​</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algn="just" fontAlgn="base"/>
                      <a:r>
                        <a:rPr lang="es-CO" sz="1200">
                          <a:effectLst/>
                          <a:latin typeface="Wingdings 2" panose="05020102010507070707" pitchFamily="18" charset="2"/>
                        </a:rPr>
                        <a:t>P</a:t>
                      </a:r>
                      <a:r>
                        <a:rPr lang="es-CO" sz="900">
                          <a:effectLst/>
                        </a:rPr>
                        <a:t> Matriz de activos de la información de la UAE-CRA.​</a:t>
                      </a:r>
                      <a:endParaRPr lang="es-CO">
                        <a:effectLst/>
                      </a:endParaRPr>
                    </a:p>
                    <a:p>
                      <a:pPr algn="just" fontAlgn="base"/>
                      <a:r>
                        <a:rPr lang="es-CO" sz="1200">
                          <a:effectLst/>
                          <a:latin typeface="Wingdings 2" panose="05020102010507070707" pitchFamily="18" charset="2"/>
                        </a:rPr>
                        <a:t>P</a:t>
                      </a:r>
                      <a:r>
                        <a:rPr lang="es-CO" sz="900">
                          <a:effectLst/>
                        </a:rPr>
                        <a:t> Archivo PDF con la bitácora de permisos de accesos concedidos a los usuarios.​</a:t>
                      </a:r>
                    </a:p>
                    <a:p>
                      <a:pPr algn="just" fontAlgn="base"/>
                      <a:r>
                        <a:rPr lang="es-CO" sz="1200">
                          <a:effectLst/>
                          <a:latin typeface="Wingdings 2" panose="05020102010507070707" pitchFamily="18" charset="2"/>
                        </a:rPr>
                        <a:t>P</a:t>
                      </a:r>
                      <a:r>
                        <a:rPr lang="es-CO" sz="900">
                          <a:effectLst/>
                        </a:rPr>
                        <a:t> Backup realizado el 10 de julio de 2023.</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2807299938"/>
                  </a:ext>
                </a:extLst>
              </a:tr>
              <a:tr h="1064995">
                <a:tc>
                  <a:txBody>
                    <a:bodyPr/>
                    <a:lstStyle/>
                    <a:p>
                      <a:pPr algn="just" fontAlgn="base"/>
                      <a:r>
                        <a:rPr lang="es-CO" sz="900">
                          <a:effectLst/>
                        </a:rPr>
                        <a:t>16. Perdida de la Disponibilidad en Servidores de virtualización ORACLE.​</a:t>
                      </a:r>
                      <a:endParaRPr lang="es-CO">
                        <a:effectLst/>
                      </a:endParaRPr>
                    </a:p>
                    <a:p>
                      <a:pPr fontAlgn="base"/>
                      <a:r>
                        <a:rPr lang="es-CO" sz="900">
                          <a:effectLst/>
                        </a:rPr>
                        <a:t>Nombre del proceso: Gestión de Tecnologías de Información ​</a:t>
                      </a:r>
                      <a:endParaRPr lang="es-CO">
                        <a:effectLst/>
                      </a:endParaRPr>
                    </a:p>
                  </a:txBody>
                  <a:tcPr anchor="ctr">
                    <a:solidFill>
                      <a:schemeClr val="accent1">
                        <a:lumMod val="20000"/>
                        <a:lumOff val="80000"/>
                      </a:schemeClr>
                    </a:solidFill>
                  </a:tcPr>
                </a:tc>
                <a:tc>
                  <a:txBody>
                    <a:bodyPr/>
                    <a:lstStyle/>
                    <a:p>
                      <a:pPr fontAlgn="base"/>
                      <a:r>
                        <a:rPr lang="es-CO" sz="900" dirty="0">
                          <a:effectLst/>
                        </a:rPr>
                        <a:t>1. Generar </a:t>
                      </a:r>
                      <a:r>
                        <a:rPr lang="es-CO" sz="900" dirty="0" err="1">
                          <a:effectLst/>
                        </a:rPr>
                        <a:t>backup</a:t>
                      </a:r>
                      <a:r>
                        <a:rPr lang="es-CO" sz="900" dirty="0">
                          <a:effectLst/>
                        </a:rPr>
                        <a:t> de máquinas virtuales​</a:t>
                      </a:r>
                      <a:endParaRPr lang="es-CO" dirty="0">
                        <a:effectLst/>
                      </a:endParaRPr>
                    </a:p>
                    <a:p>
                      <a:pPr fontAlgn="base"/>
                      <a:r>
                        <a:rPr lang="es-CO" sz="900" dirty="0">
                          <a:effectLst/>
                        </a:rPr>
                        <a:t>2. Registro bitácora de acceso a </a:t>
                      </a:r>
                      <a:r>
                        <a:rPr lang="es-CO" sz="900" dirty="0" err="1">
                          <a:effectLst/>
                        </a:rPr>
                        <a:t>Datacenter</a:t>
                      </a:r>
                      <a:r>
                        <a:rPr lang="es-CO" sz="900" dirty="0">
                          <a:effectLst/>
                        </a:rPr>
                        <a:t>  ​</a:t>
                      </a:r>
                      <a:endParaRPr lang="es-CO" dirty="0">
                        <a:effectLst/>
                      </a:endParaRPr>
                    </a:p>
                    <a:p>
                      <a:pPr fontAlgn="base"/>
                      <a:r>
                        <a:rPr lang="es-CO" sz="900" dirty="0">
                          <a:effectLst/>
                        </a:rPr>
                        <a:t>3. Bitácoras de entrega de medios a tercero contratado.​</a:t>
                      </a:r>
                      <a:endParaRPr lang="es-CO" dirty="0">
                        <a:effectLst/>
                      </a:endParaRPr>
                    </a:p>
                  </a:txBody>
                  <a:tcPr anchor="ctr">
                    <a:solidFill>
                      <a:schemeClr val="accent1">
                        <a:lumMod val="20000"/>
                        <a:lumOff val="80000"/>
                      </a:schemeClr>
                    </a:solidFill>
                  </a:tcPr>
                </a:tc>
                <a:tc>
                  <a:txBody>
                    <a:bodyPr/>
                    <a:lstStyle/>
                    <a:p>
                      <a:pPr algn="just" fontAlgn="base"/>
                      <a:r>
                        <a:rPr lang="es-CO" sz="900">
                          <a:effectLst/>
                        </a:rPr>
                        <a:t>Log de backup. </a:t>
                      </a:r>
                      <a:r>
                        <a:rPr lang="es-CO" sz="1200">
                          <a:effectLst/>
                          <a:latin typeface="Wingdings 2" panose="05020102010507070707" pitchFamily="18" charset="2"/>
                        </a:rPr>
                        <a:t>P</a:t>
                      </a:r>
                      <a:r>
                        <a:rPr lang="es-CO" sz="1200">
                          <a:effectLst/>
                        </a:rPr>
                        <a:t>​</a:t>
                      </a:r>
                      <a:endParaRPr lang="es-CO">
                        <a:effectLst/>
                      </a:endParaRPr>
                    </a:p>
                    <a:p>
                      <a:pPr algn="just" fontAlgn="base"/>
                      <a:r>
                        <a:rPr lang="es-CO" sz="900">
                          <a:effectLst/>
                        </a:rPr>
                        <a:t>Bitácora de acceso a Datacenter. </a:t>
                      </a:r>
                      <a:r>
                        <a:rPr lang="es-CO" sz="1200">
                          <a:effectLst/>
                          <a:latin typeface="Wingdings 2" panose="05020102010507070707" pitchFamily="18" charset="2"/>
                        </a:rPr>
                        <a:t>P</a:t>
                      </a:r>
                      <a:r>
                        <a:rPr lang="es-CO" sz="1200">
                          <a:effectLst/>
                        </a:rPr>
                        <a:t>​</a:t>
                      </a:r>
                      <a:endParaRPr lang="es-CO">
                        <a:effectLst/>
                      </a:endParaRPr>
                    </a:p>
                    <a:p>
                      <a:pPr algn="just" fontAlgn="base"/>
                      <a:r>
                        <a:rPr lang="es-CO" sz="900">
                          <a:effectLst/>
                        </a:rPr>
                        <a:t>Bitácora entrega medios a terceros contratados. </a:t>
                      </a:r>
                      <a:r>
                        <a:rPr lang="es-CO" sz="1200">
                          <a:effectLst/>
                          <a:latin typeface="Wingdings 2" panose="05020102010507070707" pitchFamily="18" charset="2"/>
                        </a:rPr>
                        <a:t>P</a:t>
                      </a:r>
                      <a:r>
                        <a:rPr lang="es-CO" sz="120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a:effectLst/>
                        </a:rPr>
                        <a:t>Actividad programada a demanda​</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algn="just" fontAlgn="base"/>
                      <a:r>
                        <a:rPr lang="es-CO" sz="1200">
                          <a:effectLst/>
                          <a:latin typeface="Wingdings 2" panose="05020102010507070707" pitchFamily="18" charset="2"/>
                        </a:rPr>
                        <a:t>P</a:t>
                      </a:r>
                      <a:r>
                        <a:rPr lang="es-CO" sz="900">
                          <a:effectLst/>
                        </a:rPr>
                        <a:t> Logs de backup realizados​</a:t>
                      </a:r>
                      <a:endParaRPr lang="es-CO">
                        <a:effectLst/>
                      </a:endParaRPr>
                    </a:p>
                    <a:p>
                      <a:pPr algn="just" fontAlgn="base"/>
                      <a:r>
                        <a:rPr lang="es-CO" sz="1200">
                          <a:effectLst/>
                          <a:latin typeface="Wingdings 2" panose="05020102010507070707" pitchFamily="18" charset="2"/>
                        </a:rPr>
                        <a:t>P</a:t>
                      </a:r>
                      <a:r>
                        <a:rPr lang="es-CO" sz="900">
                          <a:effectLst/>
                        </a:rPr>
                        <a:t> Registro de Bitácora de acceso a Datacenter.​</a:t>
                      </a:r>
                      <a:endParaRPr lang="es-CO">
                        <a:effectLst/>
                      </a:endParaRPr>
                    </a:p>
                    <a:p>
                      <a:pPr algn="just" fontAlgn="base"/>
                      <a:r>
                        <a:rPr lang="es-CO" sz="1200">
                          <a:effectLst/>
                          <a:latin typeface="Wingdings 2" panose="05020102010507070707" pitchFamily="18" charset="2"/>
                        </a:rPr>
                        <a:t>P</a:t>
                      </a:r>
                      <a:r>
                        <a:rPr lang="es-CO" sz="900">
                          <a:effectLst/>
                        </a:rPr>
                        <a:t> Planillas diligenciadas de entrega y recepción de medios a terceros contratados Formato GTI-FOR03.​</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3027873956"/>
                  </a:ext>
                </a:extLst>
              </a:tr>
              <a:tr h="1078521">
                <a:tc>
                  <a:txBody>
                    <a:bodyPr/>
                    <a:lstStyle/>
                    <a:p>
                      <a:pPr algn="just" fontAlgn="base"/>
                      <a:r>
                        <a:rPr lang="es-CO" sz="900" dirty="0">
                          <a:effectLst/>
                        </a:rPr>
                        <a:t>17. Pérdida de la Disponibilidad en la RED​</a:t>
                      </a:r>
                      <a:endParaRPr lang="es-CO" dirty="0">
                        <a:effectLst/>
                      </a:endParaRPr>
                    </a:p>
                    <a:p>
                      <a:pPr algn="just" fontAlgn="base"/>
                      <a:r>
                        <a:rPr lang="es-CO" sz="900" dirty="0">
                          <a:effectLst/>
                        </a:rPr>
                        <a:t>Nombre del proceso: Gestión de Tecnologías de Información ​</a:t>
                      </a:r>
                      <a:endParaRPr lang="es-CO" dirty="0">
                        <a:effectLst/>
                      </a:endParaRPr>
                    </a:p>
                  </a:txBody>
                  <a:tcPr anchor="ctr">
                    <a:solidFill>
                      <a:schemeClr val="accent1">
                        <a:lumMod val="20000"/>
                        <a:lumOff val="80000"/>
                      </a:schemeClr>
                    </a:solidFill>
                  </a:tcPr>
                </a:tc>
                <a:tc>
                  <a:txBody>
                    <a:bodyPr/>
                    <a:lstStyle/>
                    <a:p>
                      <a:pPr fontAlgn="base"/>
                      <a:r>
                        <a:rPr lang="es-CO" sz="900" dirty="0">
                          <a:effectLst/>
                        </a:rPr>
                        <a:t>1. </a:t>
                      </a:r>
                      <a:r>
                        <a:rPr lang="es-ES" sz="900" dirty="0">
                          <a:effectLst/>
                        </a:rPr>
                        <a:t>Implementar controles de detección, de prevención y de recuperación.</a:t>
                      </a:r>
                      <a:r>
                        <a:rPr lang="es-CO" sz="900" dirty="0">
                          <a:effectLst/>
                        </a:rPr>
                        <a:t>​</a:t>
                      </a:r>
                      <a:endParaRPr lang="es-CO" dirty="0">
                        <a:effectLst/>
                      </a:endParaRPr>
                    </a:p>
                  </a:txBody>
                  <a:tcPr anchor="ctr">
                    <a:solidFill>
                      <a:schemeClr val="accent1">
                        <a:lumMod val="20000"/>
                        <a:lumOff val="80000"/>
                      </a:schemeClr>
                    </a:solidFill>
                  </a:tcPr>
                </a:tc>
                <a:tc>
                  <a:txBody>
                    <a:bodyPr/>
                    <a:lstStyle/>
                    <a:p>
                      <a:pPr algn="just" fontAlgn="base"/>
                      <a:r>
                        <a:rPr lang="es-CO" sz="900">
                          <a:effectLst/>
                        </a:rPr>
                        <a:t>Contrato de servicios de Firewall </a:t>
                      </a:r>
                      <a:r>
                        <a:rPr lang="es-CO" sz="1200">
                          <a:effectLst/>
                          <a:latin typeface="Wingdings 2" panose="05020102010507070707" pitchFamily="18" charset="2"/>
                        </a:rPr>
                        <a:t>P</a:t>
                      </a:r>
                      <a:r>
                        <a:rPr lang="es-CO" sz="1200">
                          <a:effectLst/>
                        </a:rPr>
                        <a:t>​</a:t>
                      </a:r>
                      <a:endParaRPr lang="es-CO">
                        <a:effectLst/>
                      </a:endParaRPr>
                    </a:p>
                    <a:p>
                      <a:pPr algn="just" fontAlgn="base"/>
                      <a:r>
                        <a:rPr lang="es-CO" sz="900">
                          <a:effectLst/>
                        </a:rPr>
                        <a:t>Pantallazos actualización del firewall y Upgrade del Firmware si aplica. </a:t>
                      </a:r>
                      <a:r>
                        <a:rPr lang="es-CO" sz="1200">
                          <a:effectLst/>
                          <a:latin typeface="Wingdings 2" panose="05020102010507070707" pitchFamily="18" charset="2"/>
                        </a:rPr>
                        <a:t>P</a:t>
                      </a:r>
                      <a:r>
                        <a:rPr lang="es-CO" sz="1200">
                          <a:effectLst/>
                        </a:rPr>
                        <a:t>​</a:t>
                      </a:r>
                      <a:endParaRPr lang="es-CO">
                        <a:effectLst/>
                      </a:endParaRPr>
                    </a:p>
                    <a:p>
                      <a:pPr algn="just" fontAlgn="base"/>
                      <a:r>
                        <a:rPr lang="es-CO" sz="900">
                          <a:effectLst/>
                        </a:rPr>
                        <a:t>Reglas de Firewall </a:t>
                      </a:r>
                      <a:r>
                        <a:rPr lang="es-CO" sz="1200">
                          <a:effectLst/>
                          <a:latin typeface="Wingdings 2" panose="05020102010507070707" pitchFamily="18" charset="2"/>
                        </a:rPr>
                        <a:t>P</a:t>
                      </a:r>
                      <a:r>
                        <a:rPr lang="es-CO" sz="120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a:effectLst/>
                        </a:rPr>
                        <a:t>Actividad programada Mensual​</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algn="just" fontAlgn="base"/>
                      <a:r>
                        <a:rPr lang="es-CO" sz="1200">
                          <a:effectLst/>
                          <a:latin typeface="Wingdings 2" panose="05020102010507070707" pitchFamily="18" charset="2"/>
                        </a:rPr>
                        <a:t>P</a:t>
                      </a:r>
                      <a:r>
                        <a:rPr lang="es-CO" sz="900">
                          <a:effectLst/>
                        </a:rPr>
                        <a:t> Contrato N° 145 del 2022 correspondiente a servicios de Firewall.​</a:t>
                      </a:r>
                      <a:endParaRPr lang="es-CO">
                        <a:effectLst/>
                      </a:endParaRPr>
                    </a:p>
                    <a:p>
                      <a:pPr algn="just" fontAlgn="base"/>
                      <a:r>
                        <a:rPr lang="es-CO" sz="1200">
                          <a:effectLst/>
                          <a:latin typeface="Wingdings 2" panose="05020102010507070707" pitchFamily="18" charset="2"/>
                        </a:rPr>
                        <a:t>P</a:t>
                      </a:r>
                      <a:r>
                        <a:rPr lang="es-CO" sz="900">
                          <a:effectLst/>
                        </a:rPr>
                        <a:t> Políticas de Firewall; pantallazos de la actualización de  Firewall; Plan de actualización Firewall a Firmware.​</a:t>
                      </a:r>
                      <a:endParaRPr lang="es-CO">
                        <a:effectLst/>
                      </a:endParaRPr>
                    </a:p>
                    <a:p>
                      <a:pPr algn="just" fontAlgn="base"/>
                      <a:r>
                        <a:rPr lang="es-CO" sz="1200">
                          <a:effectLst/>
                          <a:latin typeface="Wingdings 2" panose="05020102010507070707" pitchFamily="18" charset="2"/>
                        </a:rPr>
                        <a:t>P</a:t>
                      </a:r>
                      <a:r>
                        <a:rPr lang="es-CO" sz="900">
                          <a:effectLst/>
                        </a:rPr>
                        <a:t> Reglas Firewall.​</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1593333061"/>
                  </a:ext>
                </a:extLst>
              </a:tr>
              <a:tr h="686067">
                <a:tc>
                  <a:txBody>
                    <a:bodyPr/>
                    <a:lstStyle/>
                    <a:p>
                      <a:pPr algn="just" fontAlgn="base"/>
                      <a:r>
                        <a:rPr lang="es-CO" sz="900">
                          <a:effectLst/>
                        </a:rPr>
                        <a:t>18. Pérdida de la Confidencialidad, Integridad frente a la conectividad remota.​</a:t>
                      </a:r>
                      <a:endParaRPr lang="es-CO">
                        <a:effectLst/>
                      </a:endParaRPr>
                    </a:p>
                    <a:p>
                      <a:pPr algn="just" fontAlgn="base"/>
                      <a:r>
                        <a:rPr lang="es-CO" sz="900">
                          <a:effectLst/>
                        </a:rPr>
                        <a:t>Nombre del proceso: Gestión de Tecnologías de Información ​</a:t>
                      </a:r>
                      <a:endParaRPr lang="es-CO">
                        <a:effectLst/>
                      </a:endParaRPr>
                    </a:p>
                  </a:txBody>
                  <a:tcPr anchor="ctr">
                    <a:solidFill>
                      <a:schemeClr val="accent1">
                        <a:lumMod val="20000"/>
                        <a:lumOff val="80000"/>
                      </a:schemeClr>
                    </a:solidFill>
                  </a:tcPr>
                </a:tc>
                <a:tc>
                  <a:txBody>
                    <a:bodyPr/>
                    <a:lstStyle/>
                    <a:p>
                      <a:pPr fontAlgn="base"/>
                      <a:r>
                        <a:rPr lang="es-CO" sz="900" dirty="0">
                          <a:effectLst/>
                        </a:rPr>
                        <a:t>1.Realizar validación de usuarios VPN activos en el firewall ​</a:t>
                      </a:r>
                      <a:endParaRPr lang="es-CO" dirty="0">
                        <a:effectLst/>
                      </a:endParaRPr>
                    </a:p>
                    <a:p>
                      <a:pPr fontAlgn="base"/>
                      <a:r>
                        <a:rPr lang="es-CO" sz="900" dirty="0">
                          <a:effectLst/>
                        </a:rPr>
                        <a:t>2. Registro solicitudes en el GPLI de la activación o desactivación de la VPN​</a:t>
                      </a:r>
                      <a:endParaRPr lang="es-CO" dirty="0">
                        <a:effectLst/>
                      </a:endParaRPr>
                    </a:p>
                  </a:txBody>
                  <a:tcPr anchor="ctr">
                    <a:solidFill>
                      <a:schemeClr val="accent1">
                        <a:lumMod val="20000"/>
                        <a:lumOff val="80000"/>
                      </a:schemeClr>
                    </a:solidFill>
                  </a:tcPr>
                </a:tc>
                <a:tc>
                  <a:txBody>
                    <a:bodyPr/>
                    <a:lstStyle/>
                    <a:p>
                      <a:pPr fontAlgn="base"/>
                      <a:r>
                        <a:rPr lang="es-CO" sz="900">
                          <a:effectLst/>
                        </a:rPr>
                        <a:t>Bitácora de usuarios VPN </a:t>
                      </a:r>
                      <a:r>
                        <a:rPr lang="es-CO" sz="1200">
                          <a:effectLst/>
                          <a:latin typeface="Wingdings 2" panose="05020102010507070707" pitchFamily="18" charset="2"/>
                        </a:rPr>
                        <a:t>P</a:t>
                      </a:r>
                      <a:r>
                        <a:rPr lang="es-CO" sz="1200">
                          <a:effectLst/>
                        </a:rPr>
                        <a:t>​</a:t>
                      </a:r>
                      <a:endParaRPr lang="es-CO">
                        <a:effectLst/>
                      </a:endParaRPr>
                    </a:p>
                    <a:p>
                      <a:pPr algn="just" fontAlgn="base"/>
                      <a:r>
                        <a:rPr lang="es-CO" sz="900">
                          <a:effectLst/>
                        </a:rPr>
                        <a:t>Respuesta de ticket de activación o desactivación de VPN. </a:t>
                      </a:r>
                      <a:r>
                        <a:rPr lang="es-CO" sz="1200">
                          <a:effectLst/>
                          <a:latin typeface="Wingdings 2" panose="05020102010507070707" pitchFamily="18" charset="2"/>
                          <a:cs typeface="Arial" panose="020B0604020202020204" pitchFamily="34" charset="0"/>
                        </a:rPr>
                        <a:t>P</a:t>
                      </a:r>
                      <a:r>
                        <a:rPr lang="es-CO" sz="1200">
                          <a:effectLst/>
                        </a:rPr>
                        <a:t>​</a:t>
                      </a:r>
                      <a:endParaRPr lang="es-CO" dirty="0">
                        <a:effectLst/>
                      </a:endParaRPr>
                    </a:p>
                  </a:txBody>
                  <a:tcPr anchor="ctr">
                    <a:solidFill>
                      <a:schemeClr val="accent1">
                        <a:lumMod val="20000"/>
                        <a:lumOff val="80000"/>
                      </a:schemeClr>
                    </a:solidFill>
                  </a:tcPr>
                </a:tc>
                <a:tc>
                  <a:txBody>
                    <a:bodyPr/>
                    <a:lstStyle/>
                    <a:p>
                      <a:pPr algn="ctr" fontAlgn="base"/>
                      <a:r>
                        <a:rPr lang="es-CO" sz="900">
                          <a:effectLst/>
                        </a:rPr>
                        <a:t>Actividad programada Semestral​</a:t>
                      </a:r>
                      <a:endParaRPr lang="es-CO">
                        <a:effectLst/>
                      </a:endParaRPr>
                    </a:p>
                    <a:p>
                      <a:pPr algn="just" fontAlgn="base"/>
                      <a:r>
                        <a:rPr lang="es-CO" sz="900">
                          <a:effectLst/>
                        </a:rPr>
                        <a:t>A través de la dirección </a:t>
                      </a:r>
                      <a:r>
                        <a:rPr lang="es-MX" sz="900" b="0" i="0" u="none" strike="noStrike" noProof="0">
                          <a:solidFill>
                            <a:srgbClr val="000000"/>
                          </a:solidFill>
                          <a:effectLst/>
                          <a:latin typeface="Calibri"/>
                        </a:rPr>
                        <a:t>https://acortar.link/zpTWRG</a:t>
                      </a:r>
                      <a:r>
                        <a:rPr lang="es-CO" sz="900">
                          <a:effectLst/>
                        </a:rPr>
                        <a:t> que contiene los soportes de los riesgos de gestión y de seguridad digital se evidenció:​</a:t>
                      </a:r>
                      <a:endParaRPr lang="es-CO">
                        <a:effectLst/>
                      </a:endParaRPr>
                    </a:p>
                    <a:p>
                      <a:pPr algn="just" fontAlgn="base"/>
                      <a:r>
                        <a:rPr lang="es-CO" sz="1200">
                          <a:effectLst/>
                          <a:latin typeface="Wingdings 2" panose="05020102010507070707" pitchFamily="18" charset="2"/>
                        </a:rPr>
                        <a:t>P</a:t>
                      </a:r>
                      <a:r>
                        <a:rPr lang="es-CO" sz="900">
                          <a:effectLst/>
                        </a:rPr>
                        <a:t> Bitácora de usuarios de la VPN.​</a:t>
                      </a:r>
                      <a:endParaRPr lang="es-CO">
                        <a:effectLst/>
                      </a:endParaRPr>
                    </a:p>
                    <a:p>
                      <a:pPr algn="just" fontAlgn="base"/>
                      <a:r>
                        <a:rPr lang="es-CO" sz="1200">
                          <a:effectLst/>
                          <a:latin typeface="Wingdings 2" panose="05020102010507070707" pitchFamily="18" charset="2"/>
                        </a:rPr>
                        <a:t>P</a:t>
                      </a:r>
                      <a:r>
                        <a:rPr lang="es-CO" sz="900">
                          <a:effectLst/>
                        </a:rPr>
                        <a:t> Validación de ticket de activación o desactivación de VPN.​</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200600010"/>
                  </a:ext>
                </a:extLst>
              </a:tr>
            </a:tbl>
          </a:graphicData>
        </a:graphic>
      </p:graphicFrame>
    </p:spTree>
    <p:extLst>
      <p:ext uri="{BB962C8B-B14F-4D97-AF65-F5344CB8AC3E}">
        <p14:creationId xmlns:p14="http://schemas.microsoft.com/office/powerpoint/2010/main" val="3657340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4107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21</a:t>
            </a:fld>
            <a:endParaRPr lang="es-ES"/>
          </a:p>
        </p:txBody>
      </p:sp>
      <p:sp>
        <p:nvSpPr>
          <p:cNvPr id="3" name="2 CuadroTexto">
            <a:extLst>
              <a:ext uri="{FF2B5EF4-FFF2-40B4-BE49-F238E27FC236}">
                <a16:creationId xmlns:a16="http://schemas.microsoft.com/office/drawing/2014/main" id="{5EA2BBCF-92BB-3C72-9354-9C24D3615099}"/>
              </a:ext>
            </a:extLst>
          </p:cNvPr>
          <p:cNvSpPr txBox="1"/>
          <p:nvPr/>
        </p:nvSpPr>
        <p:spPr>
          <a:xfrm>
            <a:off x="124690" y="357774"/>
            <a:ext cx="1192199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Digital</a:t>
            </a:r>
          </a:p>
        </p:txBody>
      </p:sp>
      <p:graphicFrame>
        <p:nvGraphicFramePr>
          <p:cNvPr id="5" name="Tabla 4">
            <a:extLst>
              <a:ext uri="{FF2B5EF4-FFF2-40B4-BE49-F238E27FC236}">
                <a16:creationId xmlns:a16="http://schemas.microsoft.com/office/drawing/2014/main" id="{A263DD60-4458-4A0E-A435-0151083F3D1E}"/>
              </a:ext>
            </a:extLst>
          </p:cNvPr>
          <p:cNvGraphicFramePr>
            <a:graphicFrameLocks noGrp="1"/>
          </p:cNvGraphicFramePr>
          <p:nvPr>
            <p:extLst>
              <p:ext uri="{D42A27DB-BD31-4B8C-83A1-F6EECF244321}">
                <p14:modId xmlns:p14="http://schemas.microsoft.com/office/powerpoint/2010/main" val="2128564778"/>
              </p:ext>
            </p:extLst>
          </p:nvPr>
        </p:nvGraphicFramePr>
        <p:xfrm>
          <a:off x="124690" y="1189811"/>
          <a:ext cx="11896725" cy="3899535"/>
        </p:xfrm>
        <a:graphic>
          <a:graphicData uri="http://schemas.openxmlformats.org/drawingml/2006/table">
            <a:tbl>
              <a:tblPr firstRow="1" bandRow="1">
                <a:tableStyleId>{5C22544A-7EE6-4342-B048-85BDC9FD1C3A}</a:tableStyleId>
              </a:tblPr>
              <a:tblGrid>
                <a:gridCol w="2124075">
                  <a:extLst>
                    <a:ext uri="{9D8B030D-6E8A-4147-A177-3AD203B41FA5}">
                      <a16:colId xmlns:a16="http://schemas.microsoft.com/office/drawing/2014/main" val="1881183190"/>
                    </a:ext>
                  </a:extLst>
                </a:gridCol>
                <a:gridCol w="2362200">
                  <a:extLst>
                    <a:ext uri="{9D8B030D-6E8A-4147-A177-3AD203B41FA5}">
                      <a16:colId xmlns:a16="http://schemas.microsoft.com/office/drawing/2014/main" val="3864271671"/>
                    </a:ext>
                  </a:extLst>
                </a:gridCol>
                <a:gridCol w="2419350">
                  <a:extLst>
                    <a:ext uri="{9D8B030D-6E8A-4147-A177-3AD203B41FA5}">
                      <a16:colId xmlns:a16="http://schemas.microsoft.com/office/drawing/2014/main" val="4101891550"/>
                    </a:ext>
                  </a:extLst>
                </a:gridCol>
                <a:gridCol w="4991100">
                  <a:extLst>
                    <a:ext uri="{9D8B030D-6E8A-4147-A177-3AD203B41FA5}">
                      <a16:colId xmlns:a16="http://schemas.microsoft.com/office/drawing/2014/main" val="499269866"/>
                    </a:ext>
                  </a:extLst>
                </a:gridCol>
              </a:tblGrid>
              <a:tr h="161925">
                <a:tc>
                  <a:txBody>
                    <a:bodyPr/>
                    <a:lstStyle/>
                    <a:p>
                      <a:pPr algn="ctr" fontAlgn="base"/>
                      <a:r>
                        <a:rPr lang="es-CO" sz="900">
                          <a:solidFill>
                            <a:schemeClr val="tx1"/>
                          </a:solidFill>
                          <a:effectLst/>
                        </a:rPr>
                        <a:t>Riesgo de Seguridad Digital​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4276499410"/>
                  </a:ext>
                </a:extLst>
              </a:tr>
              <a:tr h="781050">
                <a:tc>
                  <a:txBody>
                    <a:bodyPr/>
                    <a:lstStyle/>
                    <a:p>
                      <a:pPr algn="just" fontAlgn="base"/>
                      <a:r>
                        <a:rPr lang="es-CO" sz="900">
                          <a:effectLst/>
                        </a:rPr>
                        <a:t>19. Perdida de la Disponibilidad a información alojada en almacenamiento NAS/SAN.​</a:t>
                      </a:r>
                      <a:endParaRPr lang="es-CO">
                        <a:effectLst/>
                      </a:endParaRPr>
                    </a:p>
                    <a:p>
                      <a:pPr fontAlgn="base"/>
                      <a:r>
                        <a:rPr lang="es-CO" sz="900">
                          <a:effectLst/>
                        </a:rPr>
                        <a:t>Nombre del proceso: Gestión de Tecnologías de Información ​</a:t>
                      </a:r>
                      <a:endParaRPr lang="es-CO">
                        <a:effectLst/>
                      </a:endParaRPr>
                    </a:p>
                  </a:txBody>
                  <a:tcPr anchor="ctr">
                    <a:solidFill>
                      <a:schemeClr val="accent1">
                        <a:lumMod val="20000"/>
                        <a:lumOff val="80000"/>
                      </a:schemeClr>
                    </a:solidFill>
                  </a:tcPr>
                </a:tc>
                <a:tc>
                  <a:txBody>
                    <a:bodyPr/>
                    <a:lstStyle/>
                    <a:p>
                      <a:pPr algn="just" fontAlgn="base"/>
                      <a:r>
                        <a:rPr lang="es-CO" sz="900">
                          <a:effectLst/>
                        </a:rPr>
                        <a:t>1. Realizar borrado seguro de almacenamiento de servidores y equipos de computo​</a:t>
                      </a:r>
                      <a:endParaRPr lang="es-CO">
                        <a:effectLst/>
                      </a:endParaRPr>
                    </a:p>
                    <a:p>
                      <a:pPr algn="just" fontAlgn="base"/>
                      <a:r>
                        <a:rPr lang="es-CO" sz="900">
                          <a:effectLst/>
                        </a:rPr>
                        <a:t>2. Realizar Mantenimiento o garantía de UPS​</a:t>
                      </a:r>
                      <a:endParaRPr lang="es-CO">
                        <a:effectLst/>
                      </a:endParaRPr>
                    </a:p>
                    <a:p>
                      <a:pPr algn="just" fontAlgn="base"/>
                      <a:r>
                        <a:rPr lang="es-CO" sz="900">
                          <a:effectLst/>
                        </a:rPr>
                        <a:t>3. Realizar cambio de cableado a infraestructura y equipos de usuarios local​</a:t>
                      </a:r>
                      <a:endParaRPr lang="es-CO">
                        <a:effectLst/>
                      </a:endParaRPr>
                    </a:p>
                  </a:txBody>
                  <a:tcPr anchor="ctr">
                    <a:solidFill>
                      <a:schemeClr val="accent1">
                        <a:lumMod val="20000"/>
                        <a:lumOff val="80000"/>
                      </a:schemeClr>
                    </a:solidFill>
                  </a:tcPr>
                </a:tc>
                <a:tc>
                  <a:txBody>
                    <a:bodyPr/>
                    <a:lstStyle/>
                    <a:p>
                      <a:pPr algn="just" fontAlgn="base"/>
                      <a:r>
                        <a:rPr lang="es-CO" sz="900" dirty="0">
                          <a:effectLst/>
                        </a:rPr>
                        <a:t>Bitácora borrado seguro de almacenamiento de servidores y equipos de cómputo. </a:t>
                      </a:r>
                      <a:endParaRPr lang="es-CO" dirty="0">
                        <a:effectLst/>
                        <a:latin typeface="Wingdings 2" panose="05020102010507070707" pitchFamily="18" charset="2"/>
                      </a:endParaRPr>
                    </a:p>
                    <a:p>
                      <a:pPr algn="just" fontAlgn="base"/>
                      <a:r>
                        <a:rPr lang="es-CO" sz="900" dirty="0">
                          <a:effectLst/>
                        </a:rPr>
                        <a:t>Contratos de Mantenimiento y/o Garantía de UPS.</a:t>
                      </a:r>
                      <a:r>
                        <a:rPr lang="es-CO" sz="1200" dirty="0">
                          <a:effectLst/>
                        </a:rPr>
                        <a:t>​</a:t>
                      </a:r>
                      <a:endParaRPr lang="es-CO" dirty="0">
                        <a:effectLst/>
                      </a:endParaRPr>
                    </a:p>
                    <a:p>
                      <a:pPr algn="just" fontAlgn="base"/>
                      <a:r>
                        <a:rPr lang="es-CO" sz="900" dirty="0">
                          <a:effectLst/>
                        </a:rPr>
                        <a:t>Bitácora de cambio de cableado de </a:t>
                      </a:r>
                      <a:r>
                        <a:rPr lang="es-CO" sz="900" dirty="0" err="1">
                          <a:effectLst/>
                        </a:rPr>
                        <a:t>datacenter</a:t>
                      </a:r>
                      <a:r>
                        <a:rPr lang="es-CO" sz="900" dirty="0">
                          <a:effectLst/>
                        </a:rPr>
                        <a:t> y/ de equipos de usuarios locales. </a:t>
                      </a:r>
                      <a:endParaRPr lang="es-CO"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algn="ctr" fontAlgn="base"/>
                      <a:r>
                        <a:rPr lang="es-CO" sz="900" b="1" dirty="0">
                          <a:effectLst/>
                        </a:rPr>
                        <a:t>En plazo</a:t>
                      </a:r>
                      <a:endParaRPr lang="es-CO" b="1" dirty="0">
                        <a:effectLst/>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dirty="0">
                          <a:effectLst/>
                        </a:rPr>
                        <a:t>A través de la dirección </a:t>
                      </a:r>
                      <a:r>
                        <a:rPr lang="es-MX" sz="900" b="0" i="0" u="none" strike="noStrike" noProof="0" dirty="0">
                          <a:solidFill>
                            <a:srgbClr val="000000"/>
                          </a:solidFill>
                          <a:effectLst/>
                          <a:latin typeface="+mn-lt"/>
                        </a:rPr>
                        <a:t>https://acortar.link/zpTWRG</a:t>
                      </a:r>
                      <a:r>
                        <a:rPr lang="es-CO" sz="900" dirty="0">
                          <a:effectLst/>
                        </a:rPr>
                        <a:t> que contiene los soportes de los riesgos de gestión y de seguridad digital se evidenció:​</a:t>
                      </a:r>
                    </a:p>
                    <a:p>
                      <a:pPr algn="just" fontAlgn="base"/>
                      <a:endParaRPr lang="es-CO" sz="900" dirty="0">
                        <a:effectLst/>
                      </a:endParaRPr>
                    </a:p>
                    <a:p>
                      <a:pPr algn="just" fontAlgn="base"/>
                      <a:r>
                        <a:rPr lang="es-CO" sz="900" dirty="0">
                          <a:effectLst/>
                        </a:rPr>
                        <a:t>Contrato N°207 del 2023</a:t>
                      </a:r>
                      <a:r>
                        <a:rPr lang="es-ES" sz="900" dirty="0">
                          <a:effectLst/>
                        </a:rPr>
                        <a:t> adquisición de una UPS </a:t>
                      </a:r>
                      <a:r>
                        <a:rPr lang="es-ES" sz="900" dirty="0" err="1">
                          <a:effectLst/>
                        </a:rPr>
                        <a:t>rackeable</a:t>
                      </a:r>
                      <a:r>
                        <a:rPr lang="es-ES" sz="900" dirty="0">
                          <a:effectLst/>
                        </a:rPr>
                        <a:t> 40 </a:t>
                      </a:r>
                      <a:r>
                        <a:rPr lang="es-ES" sz="900" dirty="0" err="1">
                          <a:effectLst/>
                        </a:rPr>
                        <a:t>kva</a:t>
                      </a:r>
                      <a:r>
                        <a:rPr lang="es-ES" sz="900" dirty="0">
                          <a:effectLst/>
                        </a:rPr>
                        <a:t> o superior para la Comisión de Regulación de Agua Potable y Saneamiento Básico CRA, de acuerdo con las condiciones técnicas exigidas.</a:t>
                      </a:r>
                    </a:p>
                    <a:p>
                      <a:pPr algn="just" fontAlgn="base"/>
                      <a:endParaRPr lang="es-ES" sz="900" dirty="0">
                        <a:effectLst/>
                      </a:endParaRPr>
                    </a:p>
                    <a:p>
                      <a:pPr algn="just" fontAlgn="base"/>
                      <a:r>
                        <a:rPr lang="es-ES" sz="900" dirty="0">
                          <a:effectLst/>
                        </a:rPr>
                        <a:t>Correo electrónico de estudios previos contrato adquisición de UPS.</a:t>
                      </a:r>
                      <a:endParaRPr lang="es-MX" sz="900" dirty="0">
                        <a:effectLst/>
                      </a:endParaRPr>
                    </a:p>
                  </a:txBody>
                  <a:tcPr>
                    <a:solidFill>
                      <a:schemeClr val="accent1">
                        <a:lumMod val="20000"/>
                        <a:lumOff val="80000"/>
                      </a:schemeClr>
                    </a:solidFill>
                  </a:tcPr>
                </a:tc>
                <a:extLst>
                  <a:ext uri="{0D108BD9-81ED-4DB2-BD59-A6C34878D82A}">
                    <a16:rowId xmlns:a16="http://schemas.microsoft.com/office/drawing/2014/main" val="1848032918"/>
                  </a:ext>
                </a:extLst>
              </a:tr>
              <a:tr h="1171575">
                <a:tc>
                  <a:txBody>
                    <a:bodyPr/>
                    <a:lstStyle/>
                    <a:p>
                      <a:pPr algn="just" fontAlgn="base"/>
                      <a:r>
                        <a:rPr lang="es-CO" sz="900" dirty="0">
                          <a:effectLst/>
                        </a:rPr>
                        <a:t>20. Perdida de la Integridad de Aplicaciones Web.​</a:t>
                      </a:r>
                      <a:endParaRPr lang="es-CO" dirty="0">
                        <a:effectLst/>
                      </a:endParaRPr>
                    </a:p>
                    <a:p>
                      <a:pPr fontAlgn="base"/>
                      <a:r>
                        <a:rPr lang="es-CO" sz="900" dirty="0">
                          <a:effectLst/>
                        </a:rPr>
                        <a:t>Nombre del proceso: Gestión de Tecnologías de Información ​</a:t>
                      </a:r>
                      <a:endParaRPr lang="es-CO" dirty="0">
                        <a:effectLst/>
                      </a:endParaRPr>
                    </a:p>
                  </a:txBody>
                  <a:tcPr anchor="ctr">
                    <a:solidFill>
                      <a:schemeClr val="accent1">
                        <a:lumMod val="20000"/>
                        <a:lumOff val="80000"/>
                      </a:schemeClr>
                    </a:solidFill>
                  </a:tcPr>
                </a:tc>
                <a:tc>
                  <a:txBody>
                    <a:bodyPr/>
                    <a:lstStyle/>
                    <a:p>
                      <a:pPr algn="just" fontAlgn="base"/>
                      <a:r>
                        <a:rPr lang="es-CO" sz="900" dirty="0">
                          <a:effectLst/>
                        </a:rPr>
                        <a:t>1. Realizar Test de código frente a la evaluación de código seguro establecidos por la CRA  y/o Control de Cambios​</a:t>
                      </a:r>
                      <a:endParaRPr lang="es-CO" dirty="0">
                        <a:effectLst/>
                      </a:endParaRPr>
                    </a:p>
                  </a:txBody>
                  <a:tcPr anchor="ctr">
                    <a:solidFill>
                      <a:schemeClr val="accent1">
                        <a:lumMod val="20000"/>
                        <a:lumOff val="80000"/>
                      </a:schemeClr>
                    </a:solidFill>
                  </a:tcPr>
                </a:tc>
                <a:tc>
                  <a:txBody>
                    <a:bodyPr/>
                    <a:lstStyle/>
                    <a:p>
                      <a:pPr algn="just" fontAlgn="base"/>
                      <a:r>
                        <a:rPr lang="es-ES" sz="900" dirty="0">
                          <a:effectLst/>
                        </a:rPr>
                        <a:t>Test realizados frente a la evaluación de código seguro establecidos por la CRA y/o control de cambios. </a:t>
                      </a:r>
                      <a:r>
                        <a:rPr lang="es-ES" sz="1200" dirty="0">
                          <a:effectLst/>
                          <a:latin typeface="Wingdings 2" panose="05020102010507070707" pitchFamily="18" charset="2"/>
                        </a:rPr>
                        <a:t>P</a:t>
                      </a:r>
                      <a:r>
                        <a:rPr lang="es-ES" sz="1200" dirty="0">
                          <a:effectLst/>
                        </a:rPr>
                        <a:t>​</a:t>
                      </a:r>
                      <a:endParaRPr lang="es-ES" dirty="0">
                        <a:effectLst/>
                      </a:endParaRPr>
                    </a:p>
                    <a:p>
                      <a:pPr algn="just" fontAlgn="base"/>
                      <a:r>
                        <a:rPr lang="es-ES" sz="900" dirty="0">
                          <a:effectLst/>
                        </a:rPr>
                        <a:t> ​</a:t>
                      </a:r>
                      <a:endParaRPr lang="es-ES"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Semestralmente​</a:t>
                      </a:r>
                      <a:endParaRPr lang="es-CO" dirty="0">
                        <a:effectLst/>
                      </a:endParaRPr>
                    </a:p>
                    <a:p>
                      <a:pPr algn="just" fontAlgn="base"/>
                      <a:r>
                        <a:rPr lang="es-CO" sz="900" dirty="0">
                          <a:effectLst/>
                        </a:rPr>
                        <a:t>A través de la dirección </a:t>
                      </a:r>
                      <a:r>
                        <a:rPr lang="es-MX" sz="900" b="0" i="0" u="none" strike="noStrike" noProof="0" dirty="0">
                          <a:solidFill>
                            <a:srgbClr val="000000"/>
                          </a:solidFill>
                          <a:effectLst/>
                          <a:latin typeface="Calibri"/>
                        </a:rPr>
                        <a:t>https://acortar.link/zpTWRG</a:t>
                      </a:r>
                      <a:r>
                        <a:rPr lang="es-CO" sz="900" dirty="0">
                          <a:effectLst/>
                        </a:rPr>
                        <a:t> que contiene los soportes de los riesgos de gestión y de seguridad digital se evidenció:​</a:t>
                      </a:r>
                      <a:endParaRPr lang="es-CO" dirty="0">
                        <a:effectLst/>
                      </a:endParaRPr>
                    </a:p>
                    <a:p>
                      <a:pPr fontAlgn="base"/>
                      <a:r>
                        <a:rPr lang="es-CO" sz="900" dirty="0">
                          <a:effectLst/>
                        </a:rPr>
                        <a:t>​</a:t>
                      </a:r>
                      <a:endParaRPr lang="es-CO" dirty="0">
                        <a:effectLst/>
                      </a:endParaRPr>
                    </a:p>
                    <a:p>
                      <a:pPr algn="just" fontAlgn="base"/>
                      <a:r>
                        <a:rPr lang="es-CO" sz="1200" dirty="0">
                          <a:effectLst/>
                          <a:latin typeface="Wingdings 2" panose="05020102010507070707" pitchFamily="18" charset="2"/>
                        </a:rPr>
                        <a:t>P</a:t>
                      </a:r>
                      <a:r>
                        <a:rPr lang="es-CO" sz="900" dirty="0">
                          <a:effectLst/>
                        </a:rPr>
                        <a:t> Se evidenció archivo en PDF relacionado Informe de Inspección de Código Fuente – Orfeo al mes de junio del 2023.​</a:t>
                      </a:r>
                      <a:endParaRPr lang="es-CO" dirty="0">
                        <a:effectLst/>
                      </a:endParaRPr>
                    </a:p>
                  </a:txBody>
                  <a:tcPr>
                    <a:solidFill>
                      <a:schemeClr val="accent1">
                        <a:lumMod val="20000"/>
                        <a:lumOff val="80000"/>
                      </a:schemeClr>
                    </a:solidFill>
                  </a:tcPr>
                </a:tc>
                <a:extLst>
                  <a:ext uri="{0D108BD9-81ED-4DB2-BD59-A6C34878D82A}">
                    <a16:rowId xmlns:a16="http://schemas.microsoft.com/office/drawing/2014/main" val="863212799"/>
                  </a:ext>
                </a:extLst>
              </a:tr>
              <a:tr h="891084">
                <a:tc>
                  <a:txBody>
                    <a:bodyPr/>
                    <a:lstStyle/>
                    <a:p>
                      <a:pPr fontAlgn="base"/>
                      <a:r>
                        <a:rPr lang="es-ES" sz="900" dirty="0">
                          <a:effectLst/>
                        </a:rPr>
                        <a:t>21. Acceso no autorizado a documentos ubicados en la solución de nube ( OneDrive - SharePoint)</a:t>
                      </a:r>
                    </a:p>
                    <a:p>
                      <a:pPr marL="0" marR="0" lvl="0" indent="0" algn="l" defTabSz="914400" rtl="0" eaLnBrk="1" fontAlgn="base" latinLnBrk="0" hangingPunct="1">
                        <a:lnSpc>
                          <a:spcPct val="100000"/>
                        </a:lnSpc>
                        <a:spcBef>
                          <a:spcPts val="0"/>
                        </a:spcBef>
                        <a:spcAft>
                          <a:spcPts val="0"/>
                        </a:spcAft>
                        <a:buClrTx/>
                        <a:buSzTx/>
                        <a:buFontTx/>
                        <a:buNone/>
                        <a:tabLst/>
                        <a:defRPr/>
                      </a:pPr>
                      <a:r>
                        <a:rPr lang="es-CO" sz="900" dirty="0">
                          <a:effectLst/>
                        </a:rPr>
                        <a:t>Nombre del proceso: Gestión de Tecnologías de Información ​</a:t>
                      </a:r>
                    </a:p>
                    <a:p>
                      <a:pPr fontAlgn="base"/>
                      <a:endParaRPr lang="es-CO" sz="900" dirty="0">
                        <a:effectLst/>
                      </a:endParaRPr>
                    </a:p>
                  </a:txBody>
                  <a:tcPr anchor="ctr">
                    <a:solidFill>
                      <a:schemeClr val="accent1">
                        <a:lumMod val="20000"/>
                        <a:lumOff val="80000"/>
                      </a:schemeClr>
                    </a:solidFill>
                  </a:tcPr>
                </a:tc>
                <a:tc>
                  <a:txBody>
                    <a:bodyPr/>
                    <a:lstStyle/>
                    <a:p>
                      <a:pPr algn="just" fontAlgn="base"/>
                      <a:r>
                        <a:rPr lang="es-ES" sz="900" dirty="0">
                          <a:effectLst/>
                        </a:rPr>
                        <a:t>1. Realizar el despliegue del doble factor de autenticación a todo proceso de OAP Y TIC</a:t>
                      </a:r>
                    </a:p>
                    <a:p>
                      <a:pPr algn="just" fontAlgn="base"/>
                      <a:r>
                        <a:rPr lang="es-ES" sz="900" dirty="0">
                          <a:effectLst/>
                        </a:rPr>
                        <a:t>2. Realizar el manual de usuario final múltiple factor de autenticación</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1. Reporte de Office365 para los usuarios que aplicaron el doble factor de autenticación. </a:t>
                      </a:r>
                      <a:r>
                        <a:rPr lang="es-ES" sz="1200">
                          <a:effectLst/>
                          <a:latin typeface="Wingdings 2" panose="05020102010507070707" pitchFamily="18" charset="2"/>
                        </a:rPr>
                        <a:t>P</a:t>
                      </a:r>
                      <a:endParaRPr lang="es-ES" sz="1200">
                        <a:effectLst/>
                      </a:endParaRPr>
                    </a:p>
                    <a:p>
                      <a:pPr algn="just" fontAlgn="base"/>
                      <a:r>
                        <a:rPr lang="es-ES" sz="900">
                          <a:effectLst/>
                        </a:rPr>
                        <a:t>2. Manual de usuario final múltiple factor de autenticación integrado al SIGC. </a:t>
                      </a:r>
                      <a:r>
                        <a:rPr lang="es-ES" sz="1200">
                          <a:effectLst/>
                          <a:latin typeface="Wingdings 2" panose="05020102010507070707" pitchFamily="18" charset="2"/>
                        </a:rPr>
                        <a:t>P</a:t>
                      </a:r>
                      <a:endParaRPr lang="es-ES" sz="1200" dirty="0">
                        <a:effectLst/>
                      </a:endParaRPr>
                    </a:p>
                  </a:txBody>
                  <a:tcPr anchor="c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s-CO" sz="900" dirty="0">
                          <a:effectLst/>
                        </a:rPr>
                        <a:t>Actividad programada Semestralmente​</a:t>
                      </a:r>
                    </a:p>
                    <a:p>
                      <a:pPr marL="0" marR="0" lvl="0" indent="0" algn="l">
                        <a:lnSpc>
                          <a:spcPct val="100000"/>
                        </a:lnSpc>
                        <a:spcBef>
                          <a:spcPts val="0"/>
                        </a:spcBef>
                        <a:spcAft>
                          <a:spcPts val="0"/>
                        </a:spcAft>
                        <a:buNone/>
                      </a:pPr>
                      <a:r>
                        <a:rPr lang="es-CO" sz="900" b="0" i="0" u="none" strike="noStrike" noProof="0" dirty="0">
                          <a:solidFill>
                            <a:srgbClr val="000000"/>
                          </a:solidFill>
                          <a:effectLst/>
                          <a:latin typeface="Calibri"/>
                        </a:rPr>
                        <a:t>A través de la dirección </a:t>
                      </a:r>
                      <a:r>
                        <a:rPr lang="es-MX" sz="900" b="0" i="0" u="none" strike="noStrike" noProof="0" dirty="0">
                          <a:solidFill>
                            <a:srgbClr val="000000"/>
                          </a:solidFill>
                          <a:effectLst/>
                          <a:latin typeface="Calibri"/>
                        </a:rPr>
                        <a:t>https://acortar.link/zpTWRG</a:t>
                      </a:r>
                      <a:r>
                        <a:rPr lang="es-CO" sz="900" b="0" i="0" u="none" strike="noStrike" noProof="0" dirty="0">
                          <a:solidFill>
                            <a:srgbClr val="000000"/>
                          </a:solidFill>
                          <a:effectLst/>
                          <a:latin typeface="Calibri"/>
                        </a:rPr>
                        <a:t> que contiene los soportes de los riesgos de gestión y de seguridad digital se evidenció: </a:t>
                      </a:r>
                    </a:p>
                    <a:p>
                      <a:pPr marL="0" marR="0" lvl="0" indent="0" algn="l">
                        <a:lnSpc>
                          <a:spcPct val="100000"/>
                        </a:lnSpc>
                        <a:spcBef>
                          <a:spcPts val="0"/>
                        </a:spcBef>
                        <a:spcAft>
                          <a:spcPts val="0"/>
                        </a:spcAft>
                        <a:buNone/>
                      </a:pPr>
                      <a:endParaRPr lang="es-CO" sz="500" dirty="0"/>
                    </a:p>
                    <a:p>
                      <a:pPr marL="171450" indent="-171450" algn="just" fontAlgn="base">
                        <a:buFont typeface="Wingdings 2" panose="05020102010507070707" pitchFamily="18" charset="2"/>
                        <a:buChar char="P"/>
                      </a:pPr>
                      <a:r>
                        <a:rPr lang="es-ES" sz="900" dirty="0">
                          <a:effectLst/>
                        </a:rPr>
                        <a:t>Reporte de usuarios que aplicaron doble factor de autenticación.</a:t>
                      </a:r>
                    </a:p>
                    <a:p>
                      <a:pPr marL="171450" indent="-171450" algn="just" fontAlgn="base">
                        <a:buFont typeface="Wingdings 2" panose="05020102010507070707" pitchFamily="18" charset="2"/>
                        <a:buChar char="P"/>
                      </a:pPr>
                      <a:endParaRPr lang="es-ES" sz="900" dirty="0">
                        <a:effectLst/>
                      </a:endParaRPr>
                    </a:p>
                    <a:p>
                      <a:pPr algn="just" fontAlgn="base"/>
                      <a:r>
                        <a:rPr lang="es-ES" sz="1200" dirty="0">
                          <a:effectLst/>
                          <a:latin typeface="Wingdings 2" panose="05020102010507070707" pitchFamily="18" charset="2"/>
                        </a:rPr>
                        <a:t>P</a:t>
                      </a:r>
                      <a:r>
                        <a:rPr lang="es-MX" sz="900" b="0" i="0" kern="1200" dirty="0">
                          <a:solidFill>
                            <a:schemeClr val="dk1"/>
                          </a:solidFill>
                          <a:effectLst/>
                          <a:latin typeface="+mn-lt"/>
                          <a:ea typeface="+mn-ea"/>
                          <a:cs typeface="+mn-cs"/>
                        </a:rPr>
                        <a:t> Manual de usuario final múltiple factor de autenticación.</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2320443100"/>
                  </a:ext>
                </a:extLst>
              </a:tr>
            </a:tbl>
          </a:graphicData>
        </a:graphic>
      </p:graphicFrame>
    </p:spTree>
    <p:extLst>
      <p:ext uri="{BB962C8B-B14F-4D97-AF65-F5344CB8AC3E}">
        <p14:creationId xmlns:p14="http://schemas.microsoft.com/office/powerpoint/2010/main" val="1015699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4107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22</a:t>
            </a:fld>
            <a:endParaRPr lang="es-ES"/>
          </a:p>
        </p:txBody>
      </p:sp>
      <p:sp>
        <p:nvSpPr>
          <p:cNvPr id="3" name="2 CuadroTexto">
            <a:extLst>
              <a:ext uri="{FF2B5EF4-FFF2-40B4-BE49-F238E27FC236}">
                <a16:creationId xmlns:a16="http://schemas.microsoft.com/office/drawing/2014/main" id="{5EA2BBCF-92BB-3C72-9354-9C24D3615099}"/>
              </a:ext>
            </a:extLst>
          </p:cNvPr>
          <p:cNvSpPr txBox="1"/>
          <p:nvPr/>
        </p:nvSpPr>
        <p:spPr>
          <a:xfrm>
            <a:off x="124690" y="357774"/>
            <a:ext cx="1192199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Digital</a:t>
            </a:r>
          </a:p>
        </p:txBody>
      </p:sp>
      <p:graphicFrame>
        <p:nvGraphicFramePr>
          <p:cNvPr id="5" name="Tabla 4">
            <a:extLst>
              <a:ext uri="{FF2B5EF4-FFF2-40B4-BE49-F238E27FC236}">
                <a16:creationId xmlns:a16="http://schemas.microsoft.com/office/drawing/2014/main" id="{A263DD60-4458-4A0E-A435-0151083F3D1E}"/>
              </a:ext>
            </a:extLst>
          </p:cNvPr>
          <p:cNvGraphicFramePr>
            <a:graphicFrameLocks noGrp="1"/>
          </p:cNvGraphicFramePr>
          <p:nvPr>
            <p:extLst>
              <p:ext uri="{D42A27DB-BD31-4B8C-83A1-F6EECF244321}">
                <p14:modId xmlns:p14="http://schemas.microsoft.com/office/powerpoint/2010/main" val="4170262248"/>
              </p:ext>
            </p:extLst>
          </p:nvPr>
        </p:nvGraphicFramePr>
        <p:xfrm>
          <a:off x="147637" y="1088211"/>
          <a:ext cx="11896725" cy="5471160"/>
        </p:xfrm>
        <a:graphic>
          <a:graphicData uri="http://schemas.openxmlformats.org/drawingml/2006/table">
            <a:tbl>
              <a:tblPr firstRow="1" bandRow="1">
                <a:tableStyleId>{5C22544A-7EE6-4342-B048-85BDC9FD1C3A}</a:tableStyleId>
              </a:tblPr>
              <a:tblGrid>
                <a:gridCol w="1856654">
                  <a:extLst>
                    <a:ext uri="{9D8B030D-6E8A-4147-A177-3AD203B41FA5}">
                      <a16:colId xmlns:a16="http://schemas.microsoft.com/office/drawing/2014/main" val="1881183190"/>
                    </a:ext>
                  </a:extLst>
                </a:gridCol>
                <a:gridCol w="1976582">
                  <a:extLst>
                    <a:ext uri="{9D8B030D-6E8A-4147-A177-3AD203B41FA5}">
                      <a16:colId xmlns:a16="http://schemas.microsoft.com/office/drawing/2014/main" val="3864271671"/>
                    </a:ext>
                  </a:extLst>
                </a:gridCol>
                <a:gridCol w="2152072">
                  <a:extLst>
                    <a:ext uri="{9D8B030D-6E8A-4147-A177-3AD203B41FA5}">
                      <a16:colId xmlns:a16="http://schemas.microsoft.com/office/drawing/2014/main" val="4101891550"/>
                    </a:ext>
                  </a:extLst>
                </a:gridCol>
                <a:gridCol w="5911417">
                  <a:extLst>
                    <a:ext uri="{9D8B030D-6E8A-4147-A177-3AD203B41FA5}">
                      <a16:colId xmlns:a16="http://schemas.microsoft.com/office/drawing/2014/main" val="499269866"/>
                    </a:ext>
                  </a:extLst>
                </a:gridCol>
              </a:tblGrid>
              <a:tr h="161925">
                <a:tc>
                  <a:txBody>
                    <a:bodyPr/>
                    <a:lstStyle/>
                    <a:p>
                      <a:pPr algn="ctr" fontAlgn="base"/>
                      <a:r>
                        <a:rPr lang="es-CO" sz="900">
                          <a:solidFill>
                            <a:schemeClr val="tx1"/>
                          </a:solidFill>
                          <a:effectLst/>
                        </a:rPr>
                        <a:t>Riesgo de Seguridad Digital​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4276499410"/>
                  </a:ext>
                </a:extLst>
              </a:tr>
              <a:tr h="986334">
                <a:tc>
                  <a:txBody>
                    <a:bodyPr/>
                    <a:lstStyle/>
                    <a:p>
                      <a:pPr fontAlgn="base"/>
                      <a:r>
                        <a:rPr lang="es-ES" sz="900" dirty="0">
                          <a:effectLst/>
                        </a:rPr>
                        <a:t>22. Hackeo de las cuentas de la entidad en las redes sociales: Facebook, Twitter, LinkedIn y YouTube</a:t>
                      </a: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900" dirty="0">
                          <a:effectLst/>
                        </a:rPr>
                        <a:t>Nombre del proceso: Gestión de Tecnologías de Información ​</a:t>
                      </a:r>
                    </a:p>
                    <a:p>
                      <a:pPr fontAlgn="base"/>
                      <a:endParaRPr lang="es-CO" sz="900" dirty="0">
                        <a:effectLst/>
                      </a:endParaRPr>
                    </a:p>
                  </a:txBody>
                  <a:tcPr anchor="ctr">
                    <a:solidFill>
                      <a:schemeClr val="accent1">
                        <a:lumMod val="20000"/>
                        <a:lumOff val="80000"/>
                      </a:schemeClr>
                    </a:solidFill>
                  </a:tcPr>
                </a:tc>
                <a:tc>
                  <a:txBody>
                    <a:bodyPr/>
                    <a:lstStyle/>
                    <a:p>
                      <a:pPr algn="just" fontAlgn="base"/>
                      <a:r>
                        <a:rPr lang="es-ES" sz="900" dirty="0">
                          <a:effectLst/>
                        </a:rPr>
                        <a:t>1. Ajustar la política de uso de redes sociales donde se indicará el cambio de credenciales de acceso a las redes sociales institucionales cada tres(3) meses  y la utilización de la aplicación del doble factor de autenticación.</a:t>
                      </a:r>
                    </a:p>
                    <a:p>
                      <a:pPr algn="just" fontAlgn="base"/>
                      <a:r>
                        <a:rPr lang="es-ES" sz="900" dirty="0">
                          <a:effectLst/>
                        </a:rPr>
                        <a:t>2. Generación de Formato de registro de cambio de credenciales para las redes sociales integrado al SIGC</a:t>
                      </a:r>
                      <a:endParaRPr lang="es-CO" sz="900" dirty="0">
                        <a:effectLst/>
                      </a:endParaRPr>
                    </a:p>
                  </a:txBody>
                  <a:tcPr anchor="ctr">
                    <a:solidFill>
                      <a:schemeClr val="accent1">
                        <a:lumMod val="20000"/>
                        <a:lumOff val="80000"/>
                      </a:schemeClr>
                    </a:solidFill>
                  </a:tcPr>
                </a:tc>
                <a:tc>
                  <a:txBody>
                    <a:bodyPr/>
                    <a:lstStyle/>
                    <a:p>
                      <a:pPr algn="just" fontAlgn="base"/>
                      <a:r>
                        <a:rPr lang="es-ES" sz="900" dirty="0">
                          <a:effectLst/>
                        </a:rPr>
                        <a:t>1. Política de Uso de las redes sociales </a:t>
                      </a:r>
                      <a:r>
                        <a:rPr lang="es-ES" sz="1200" dirty="0">
                          <a:effectLst/>
                          <a:latin typeface="Wingdings 2" panose="05020102010507070707" pitchFamily="18" charset="2"/>
                        </a:rPr>
                        <a:t>Ñ</a:t>
                      </a:r>
                      <a:endParaRPr lang="es-ES" sz="1200" dirty="0">
                        <a:effectLst/>
                      </a:endParaRPr>
                    </a:p>
                    <a:p>
                      <a:pPr algn="just" fontAlgn="base"/>
                      <a:r>
                        <a:rPr lang="es-ES" sz="900" dirty="0">
                          <a:effectLst/>
                        </a:rPr>
                        <a:t>2. Registros de Cambio de Contraseña de las redes sociales </a:t>
                      </a:r>
                      <a:r>
                        <a:rPr lang="es-ES" sz="1200" dirty="0">
                          <a:effectLst/>
                          <a:latin typeface="Wingdings 2" panose="05020102010507070707" pitchFamily="18" charset="2"/>
                        </a:rPr>
                        <a:t>P</a:t>
                      </a:r>
                      <a:endParaRPr lang="es-ES" sz="1200" dirty="0">
                        <a:effectLst/>
                      </a:endParaRPr>
                    </a:p>
                    <a:p>
                      <a:pPr algn="just" fontAlgn="base"/>
                      <a:r>
                        <a:rPr lang="es-ES" sz="900" dirty="0">
                          <a:effectLst/>
                        </a:rPr>
                        <a:t>3. Formato de registro de cambio de credenciales para las redes sociales </a:t>
                      </a:r>
                      <a:r>
                        <a:rPr lang="es-ES" sz="1200" dirty="0">
                          <a:effectLst/>
                          <a:latin typeface="Wingdings 2" panose="05020102010507070707" pitchFamily="18" charset="2"/>
                        </a:rPr>
                        <a:t>Ñ</a:t>
                      </a:r>
                      <a:endParaRPr lang="es-ES" sz="1200" dirty="0">
                        <a:effectLst/>
                      </a:endParaRPr>
                    </a:p>
                  </a:txBody>
                  <a:tcPr anchor="ctr">
                    <a:solidFill>
                      <a:schemeClr val="accent1">
                        <a:lumMod val="20000"/>
                        <a:lumOff val="80000"/>
                      </a:schemeClr>
                    </a:solidFill>
                  </a:tcPr>
                </a:tc>
                <a:tc>
                  <a:txBody>
                    <a:bodyPr/>
                    <a:lstStyle/>
                    <a:p>
                      <a:pPr lvl="0" algn="ctr">
                        <a:buNone/>
                      </a:pPr>
                      <a:r>
                        <a:rPr lang="es-CO" sz="900" dirty="0">
                          <a:effectLst/>
                        </a:rPr>
                        <a:t>Actividad programada Semestralmente</a:t>
                      </a:r>
                    </a:p>
                    <a:p>
                      <a:pPr lvl="0" algn="ctr">
                        <a:buNone/>
                      </a:pPr>
                      <a:r>
                        <a:rPr lang="es-CO" sz="900" b="1" i="0" u="none" strike="noStrike" noProof="0" dirty="0">
                          <a:solidFill>
                            <a:srgbClr val="000000"/>
                          </a:solidFill>
                          <a:effectLst/>
                          <a:latin typeface="Calibri"/>
                        </a:rPr>
                        <a:t>Incumplida</a:t>
                      </a:r>
                    </a:p>
                    <a:p>
                      <a:pPr lvl="0" algn="just">
                        <a:buNone/>
                      </a:pPr>
                      <a:r>
                        <a:rPr lang="es-CO" sz="900" b="0" i="0" u="none" strike="noStrike" noProof="0" dirty="0">
                          <a:solidFill>
                            <a:srgbClr val="000000"/>
                          </a:solidFill>
                          <a:effectLst/>
                          <a:latin typeface="Calibri"/>
                        </a:rPr>
                        <a:t>A través de la dirección </a:t>
                      </a:r>
                      <a:r>
                        <a:rPr lang="es-MX" sz="900" b="0" i="0" u="none" strike="noStrike" noProof="0" dirty="0">
                          <a:solidFill>
                            <a:srgbClr val="000000"/>
                          </a:solidFill>
                          <a:effectLst/>
                          <a:latin typeface="Calibri"/>
                        </a:rPr>
                        <a:t>https://acortar.link/zpTWRG</a:t>
                      </a:r>
                      <a:r>
                        <a:rPr lang="es-CO" sz="900" b="0" i="0" u="none" strike="noStrike" noProof="0" dirty="0">
                          <a:solidFill>
                            <a:srgbClr val="000000"/>
                          </a:solidFill>
                          <a:effectLst/>
                          <a:latin typeface="Calibri"/>
                        </a:rPr>
                        <a:t> que contiene los soportes de los riesgos de gestión y de seguridad digital se evidenció: </a:t>
                      </a:r>
                      <a:endParaRPr lang="es-ES" dirty="0"/>
                    </a:p>
                    <a:p>
                      <a:pPr marL="0" indent="0" algn="just" fontAlgn="base">
                        <a:buFont typeface="Wingdings 2" panose="05020102010507070707" pitchFamily="18" charset="2"/>
                        <a:buNone/>
                      </a:pPr>
                      <a:r>
                        <a:rPr lang="es-ES" sz="1200" dirty="0">
                          <a:effectLst/>
                          <a:latin typeface="Wingdings 2" panose="05020102010507070707" pitchFamily="18" charset="2"/>
                        </a:rPr>
                        <a:t>Ñ</a:t>
                      </a:r>
                      <a:r>
                        <a:rPr lang="es-ES" sz="900" dirty="0">
                          <a:effectLst/>
                          <a:latin typeface="Wingdings 2" panose="05020102010507070707" pitchFamily="18" charset="2"/>
                        </a:rPr>
                        <a:t> </a:t>
                      </a:r>
                      <a:r>
                        <a:rPr lang="es-CO" sz="900" dirty="0">
                          <a:effectLst/>
                        </a:rPr>
                        <a:t>Política de uso de redes sociales, una vez revisada no se evidenció el ajuste relacionado con el cambio de credenciales cada tres meses y la aplicación del doble factor de autenticación.</a:t>
                      </a:r>
                    </a:p>
                    <a:p>
                      <a:pPr marL="0" indent="0" algn="just" fontAlgn="base">
                        <a:buFont typeface="Wingdings 2" panose="05020102010507070707" pitchFamily="18" charset="2"/>
                        <a:buNone/>
                      </a:pPr>
                      <a:r>
                        <a:rPr lang="es-ES" sz="1200" dirty="0">
                          <a:effectLst/>
                          <a:latin typeface="Wingdings 2" panose="05020102010507070707" pitchFamily="18" charset="2"/>
                        </a:rPr>
                        <a:t>Ñ</a:t>
                      </a:r>
                      <a:r>
                        <a:rPr lang="es-ES" sz="900" dirty="0">
                          <a:effectLst/>
                          <a:latin typeface="Wingdings 2" panose="05020102010507070707" pitchFamily="18" charset="2"/>
                        </a:rPr>
                        <a:t> </a:t>
                      </a:r>
                      <a:r>
                        <a:rPr lang="es-CO" sz="900" dirty="0">
                          <a:effectLst/>
                        </a:rPr>
                        <a:t>No se obtuvo evidencia </a:t>
                      </a:r>
                      <a:r>
                        <a:rPr lang="es-ES" sz="900" dirty="0">
                          <a:effectLst/>
                        </a:rPr>
                        <a:t>de Formato de registro de cambio de credenciales para las redes sociales.</a:t>
                      </a:r>
                      <a:endParaRPr lang="es-CO" sz="900" dirty="0">
                        <a:effectLst/>
                      </a:endParaRPr>
                    </a:p>
                    <a:p>
                      <a:pPr marL="0" indent="0" algn="just" fontAlgn="base">
                        <a:buFont typeface="Wingdings 2" panose="05020102010507070707" pitchFamily="18" charset="2"/>
                        <a:buNone/>
                      </a:pPr>
                      <a:r>
                        <a:rPr lang="es-ES" sz="1200" dirty="0">
                          <a:effectLst/>
                          <a:latin typeface="Wingdings 2" panose="05020102010507070707" pitchFamily="18" charset="2"/>
                        </a:rPr>
                        <a:t>Ñ</a:t>
                      </a:r>
                      <a:r>
                        <a:rPr lang="es-ES" sz="900" dirty="0">
                          <a:effectLst/>
                          <a:latin typeface="Wingdings 2" panose="05020102010507070707" pitchFamily="18" charset="2"/>
                        </a:rPr>
                        <a:t> </a:t>
                      </a:r>
                      <a:r>
                        <a:rPr lang="es-ES" sz="900" dirty="0">
                          <a:effectLst/>
                          <a:latin typeface="+mn-lt"/>
                        </a:rPr>
                        <a:t>Se evidenció el registro denominado</a:t>
                      </a:r>
                      <a:r>
                        <a:rPr lang="es-CO" sz="900" dirty="0">
                          <a:effectLst/>
                        </a:rPr>
                        <a:t> “Cambio de claves redes sociales cada 3 meses”,  de fecha  julio del 2023. Sin embargo, no se tiene en cuenta para el seguimiento al 30 de junio de 2023. toda vez que excede la fecha de corte. De igual manera, en el registro no se obtuvo evidencia de la fecha de cambio de claves indicado.</a:t>
                      </a:r>
                    </a:p>
                    <a:p>
                      <a:pPr marL="171450" indent="-171450" algn="just" fontAlgn="base">
                        <a:buFont typeface="Wingdings 2" panose="05020102010507070707" pitchFamily="18" charset="2"/>
                        <a:buChar char="Ñ"/>
                      </a:pPr>
                      <a:endParaRPr lang="es-CO" sz="900" dirty="0">
                        <a:effectLst/>
                      </a:endParaRPr>
                    </a:p>
                    <a:p>
                      <a:pPr marL="0" marR="0" lvl="0" indent="0" algn="ctr" defTabSz="914400" rtl="0" eaLnBrk="1" fontAlgn="base" latinLnBrk="0" hangingPunct="1">
                        <a:lnSpc>
                          <a:spcPct val="100000"/>
                        </a:lnSpc>
                        <a:spcBef>
                          <a:spcPts val="0"/>
                        </a:spcBef>
                        <a:spcAft>
                          <a:spcPts val="0"/>
                        </a:spcAft>
                        <a:buClrTx/>
                        <a:buSzTx/>
                        <a:buFont typeface="Wingdings 2" panose="05020102010507070707" pitchFamily="18" charset="2"/>
                        <a:buNone/>
                        <a:tabLst/>
                        <a:defRPr/>
                      </a:pPr>
                      <a:r>
                        <a:rPr lang="es-CO" sz="1200" b="1" dirty="0">
                          <a:effectLst/>
                        </a:rPr>
                        <a:t>Comentario Oficina Asesora de Planeación y </a:t>
                      </a:r>
                      <a:r>
                        <a:rPr lang="es-CO" sz="1200" b="1" dirty="0" err="1">
                          <a:effectLst/>
                        </a:rPr>
                        <a:t>Tic’s</a:t>
                      </a:r>
                      <a:endParaRPr lang="es-CO" sz="1200" b="1" dirty="0">
                        <a:effectLst/>
                      </a:endParaRPr>
                    </a:p>
                    <a:p>
                      <a:pPr marL="0" marR="0" lvl="0" indent="0" algn="ctr" defTabSz="914400" rtl="0" eaLnBrk="1" fontAlgn="base" latinLnBrk="0" hangingPunct="1">
                        <a:lnSpc>
                          <a:spcPct val="100000"/>
                        </a:lnSpc>
                        <a:spcBef>
                          <a:spcPts val="0"/>
                        </a:spcBef>
                        <a:spcAft>
                          <a:spcPts val="0"/>
                        </a:spcAft>
                        <a:buClrTx/>
                        <a:buSzTx/>
                        <a:buFont typeface="Wingdings 2" panose="05020102010507070707" pitchFamily="18" charset="2"/>
                        <a:buNone/>
                        <a:tabLst/>
                        <a:defRPr/>
                      </a:pPr>
                      <a:endParaRPr lang="es-CO" sz="1200" b="1" dirty="0">
                        <a:effectLst/>
                      </a:endParaRPr>
                    </a:p>
                    <a:p>
                      <a:pPr marL="0" marR="0" lvl="0" indent="0" algn="just" defTabSz="914400" rtl="0" eaLnBrk="1" fontAlgn="base" latinLnBrk="0" hangingPunct="1">
                        <a:lnSpc>
                          <a:spcPct val="100000"/>
                        </a:lnSpc>
                        <a:spcBef>
                          <a:spcPts val="0"/>
                        </a:spcBef>
                        <a:spcAft>
                          <a:spcPts val="0"/>
                        </a:spcAft>
                        <a:buClrTx/>
                        <a:buSzTx/>
                        <a:buFont typeface="Wingdings 2" panose="05020102010507070707" pitchFamily="18" charset="2"/>
                        <a:buNone/>
                        <a:tabLst/>
                        <a:defRPr/>
                      </a:pPr>
                      <a:r>
                        <a:rPr lang="es-CO" sz="900" b="0" i="0" u="none" strike="noStrike" kern="1200" noProof="0" dirty="0">
                          <a:solidFill>
                            <a:srgbClr val="000000"/>
                          </a:solidFill>
                          <a:effectLst/>
                          <a:latin typeface="+mn-lt"/>
                          <a:ea typeface="+mn-ea"/>
                          <a:cs typeface="+mn-cs"/>
                        </a:rPr>
                        <a:t>Mediante correo electrónico recibido el 15 de septiembre del 2023, la Oficina Asesora de Planeación  y </a:t>
                      </a:r>
                      <a:r>
                        <a:rPr lang="es-CO" sz="900" b="0" i="0" u="none" strike="noStrike" kern="1200" noProof="0" dirty="0" err="1">
                          <a:solidFill>
                            <a:srgbClr val="000000"/>
                          </a:solidFill>
                          <a:effectLst/>
                          <a:latin typeface="+mn-lt"/>
                          <a:ea typeface="+mn-ea"/>
                          <a:cs typeface="+mn-cs"/>
                        </a:rPr>
                        <a:t>Tic’s</a:t>
                      </a:r>
                      <a:r>
                        <a:rPr lang="es-CO" sz="900" b="0" i="0" u="none" strike="noStrike" kern="1200" noProof="0" dirty="0">
                          <a:solidFill>
                            <a:srgbClr val="000000"/>
                          </a:solidFill>
                          <a:effectLst/>
                          <a:latin typeface="+mn-lt"/>
                          <a:ea typeface="+mn-ea"/>
                          <a:cs typeface="+mn-cs"/>
                        </a:rPr>
                        <a:t> manifiesta lo siguiente:</a:t>
                      </a:r>
                    </a:p>
                    <a:p>
                      <a:pPr marL="0" marR="0" lvl="0" indent="0" algn="ctr" defTabSz="914400" rtl="0" eaLnBrk="1" fontAlgn="base" latinLnBrk="0" hangingPunct="1">
                        <a:lnSpc>
                          <a:spcPct val="100000"/>
                        </a:lnSpc>
                        <a:spcBef>
                          <a:spcPts val="0"/>
                        </a:spcBef>
                        <a:spcAft>
                          <a:spcPts val="0"/>
                        </a:spcAft>
                        <a:buClrTx/>
                        <a:buSzTx/>
                        <a:buFont typeface="Wingdings 2" panose="05020102010507070707" pitchFamily="18" charset="2"/>
                        <a:buNone/>
                        <a:tabLst/>
                        <a:defRPr/>
                      </a:pPr>
                      <a:endParaRPr lang="es-CO" sz="500" b="1" dirty="0">
                        <a:effectLst/>
                      </a:endParaRPr>
                    </a:p>
                    <a:p>
                      <a:pPr algn="just"/>
                      <a:r>
                        <a:rPr lang="es-MX" sz="900" b="0" i="1" kern="1200" dirty="0">
                          <a:solidFill>
                            <a:schemeClr val="dk1"/>
                          </a:solidFill>
                          <a:effectLst/>
                          <a:latin typeface="+mn-lt"/>
                          <a:ea typeface="+mn-ea"/>
                          <a:cs typeface="+mn-cs"/>
                        </a:rPr>
                        <a:t>“Se adjunto DES-MAN03 Manual de políticas del Sistema Integrado de Gestión y Control V10 que es el compendio de políticas que en su política 15 menciona lo siguiente:</a:t>
                      </a:r>
                    </a:p>
                    <a:p>
                      <a:pPr algn="just"/>
                      <a:r>
                        <a:rPr lang="es-MX" sz="900" b="0" i="1" u="sng" kern="1200" dirty="0">
                          <a:solidFill>
                            <a:schemeClr val="dk1"/>
                          </a:solidFill>
                          <a:effectLst/>
                          <a:latin typeface="+mn-lt"/>
                          <a:ea typeface="+mn-ea"/>
                          <a:cs typeface="+mn-cs"/>
                        </a:rPr>
                        <a:t>“Las redes sociales de la CRA y administradas por el proceso de comunicaciones deberán tener habilitado el doble factor de autenticación (Twitter, Facebook, LinkedIn, </a:t>
                      </a:r>
                      <a:r>
                        <a:rPr lang="es-MX" sz="900" b="0" i="1" u="sng" kern="1200" dirty="0" err="1">
                          <a:solidFill>
                            <a:schemeClr val="dk1"/>
                          </a:solidFill>
                          <a:effectLst/>
                          <a:latin typeface="+mn-lt"/>
                          <a:ea typeface="+mn-ea"/>
                          <a:cs typeface="+mn-cs"/>
                        </a:rPr>
                        <a:t>Youtube</a:t>
                      </a:r>
                      <a:r>
                        <a:rPr lang="es-MX" sz="900" b="0" i="1" u="sng" kern="1200" dirty="0">
                          <a:solidFill>
                            <a:schemeClr val="dk1"/>
                          </a:solidFill>
                          <a:effectLst/>
                          <a:latin typeface="+mn-lt"/>
                          <a:ea typeface="+mn-ea"/>
                          <a:cs typeface="+mn-cs"/>
                        </a:rPr>
                        <a:t>). “</a:t>
                      </a:r>
                      <a:endParaRPr lang="es-MX" sz="900" b="0" i="1" kern="1200" dirty="0">
                        <a:solidFill>
                          <a:schemeClr val="dk1"/>
                        </a:solidFill>
                        <a:effectLst/>
                        <a:latin typeface="+mn-lt"/>
                        <a:ea typeface="+mn-ea"/>
                        <a:cs typeface="+mn-cs"/>
                      </a:endParaRPr>
                    </a:p>
                    <a:p>
                      <a:pPr algn="just"/>
                      <a:r>
                        <a:rPr lang="es-MX" sz="900" b="0" i="1" kern="1200" dirty="0">
                          <a:solidFill>
                            <a:schemeClr val="dk1"/>
                          </a:solidFill>
                          <a:effectLst/>
                          <a:latin typeface="+mn-lt"/>
                          <a:ea typeface="+mn-ea"/>
                          <a:cs typeface="+mn-cs"/>
                        </a:rPr>
                        <a:t>Para la segunda observación es importante aclarar que desde el proceso se cargó el reporte el cual está en un documento en </a:t>
                      </a:r>
                      <a:r>
                        <a:rPr lang="es-MX" sz="900" b="0" i="1" kern="1200" dirty="0" err="1">
                          <a:solidFill>
                            <a:schemeClr val="dk1"/>
                          </a:solidFill>
                          <a:effectLst/>
                          <a:latin typeface="+mn-lt"/>
                          <a:ea typeface="+mn-ea"/>
                          <a:cs typeface="+mn-cs"/>
                        </a:rPr>
                        <a:t>pdf</a:t>
                      </a:r>
                      <a:r>
                        <a:rPr lang="es-MX" sz="900" b="0" i="1" kern="1200" dirty="0">
                          <a:solidFill>
                            <a:schemeClr val="dk1"/>
                          </a:solidFill>
                          <a:effectLst/>
                          <a:latin typeface="+mn-lt"/>
                          <a:ea typeface="+mn-ea"/>
                          <a:cs typeface="+mn-cs"/>
                        </a:rPr>
                        <a:t> donde se demuestra la habilitación del doble factor, por error involuntario no se subió el registro en Excel donde se lleva el control de los cambios de claves.”</a:t>
                      </a:r>
                    </a:p>
                    <a:p>
                      <a:pPr algn="just"/>
                      <a:endParaRPr lang="es-MX" sz="900" b="0" i="1" kern="1200" dirty="0">
                        <a:solidFill>
                          <a:schemeClr val="dk1"/>
                        </a:solidFill>
                        <a:effectLst/>
                        <a:latin typeface="+mn-lt"/>
                        <a:ea typeface="+mn-ea"/>
                        <a:cs typeface="+mn-cs"/>
                      </a:endParaRPr>
                    </a:p>
                    <a:p>
                      <a:pPr algn="ctr"/>
                      <a:r>
                        <a:rPr lang="es-MX" sz="1200" b="1" i="0" kern="1200" dirty="0">
                          <a:solidFill>
                            <a:schemeClr val="dk1"/>
                          </a:solidFill>
                          <a:effectLst/>
                          <a:latin typeface="+mn-lt"/>
                          <a:ea typeface="+mn-ea"/>
                          <a:cs typeface="+mn-cs"/>
                        </a:rPr>
                        <a:t>Comentario de la Unidad de Control Interno</a:t>
                      </a:r>
                      <a:endParaRPr lang="es-CO" sz="1200" b="1" i="0" dirty="0">
                        <a:effectLst/>
                      </a:endParaRPr>
                    </a:p>
                    <a:p>
                      <a:pPr marL="0" indent="0" algn="just" fontAlgn="base">
                        <a:buFont typeface="Wingdings 2" panose="05020102010507070707" pitchFamily="18" charset="2"/>
                        <a:buNone/>
                      </a:pPr>
                      <a:endParaRPr lang="es-CO" sz="900" dirty="0">
                        <a:effectLst/>
                      </a:endParaRPr>
                    </a:p>
                    <a:p>
                      <a:pPr marL="0" indent="0" algn="just" fontAlgn="base">
                        <a:buFont typeface="Wingdings 2" panose="05020102010507070707" pitchFamily="18" charset="2"/>
                        <a:buNone/>
                      </a:pPr>
                      <a:r>
                        <a:rPr lang="es-CO" sz="900" dirty="0">
                          <a:effectLst/>
                        </a:rPr>
                        <a:t>Si bien se creó la “</a:t>
                      </a:r>
                      <a:r>
                        <a:rPr lang="es-CO" sz="900" i="1" dirty="0">
                          <a:effectLst/>
                        </a:rPr>
                        <a:t>Política</a:t>
                      </a:r>
                      <a:r>
                        <a:rPr lang="es-MX" sz="900" b="0" i="1" kern="1200" dirty="0">
                          <a:solidFill>
                            <a:schemeClr val="dk1"/>
                          </a:solidFill>
                          <a:effectLst/>
                          <a:latin typeface="+mn-lt"/>
                          <a:ea typeface="+mn-ea"/>
                          <a:cs typeface="+mn-cs"/>
                        </a:rPr>
                        <a:t> para uso doble factor de autenticación” </a:t>
                      </a:r>
                      <a:r>
                        <a:rPr lang="es-MX" sz="900" b="0" i="0" kern="1200" dirty="0">
                          <a:solidFill>
                            <a:schemeClr val="dk1"/>
                          </a:solidFill>
                          <a:effectLst/>
                          <a:latin typeface="+mn-lt"/>
                          <a:ea typeface="+mn-ea"/>
                          <a:cs typeface="+mn-cs"/>
                        </a:rPr>
                        <a:t>dentro del Manual de políticas del sistema integrado de gestión de la UAE-CRA, la actividad de control propuesta estaba encaminada a ajustar la “</a:t>
                      </a:r>
                      <a:r>
                        <a:rPr lang="es-MX" sz="900" b="0" i="1" kern="1200" dirty="0">
                          <a:solidFill>
                            <a:schemeClr val="dk1"/>
                          </a:solidFill>
                          <a:effectLst/>
                          <a:latin typeface="+mn-lt"/>
                          <a:ea typeface="+mn-ea"/>
                          <a:cs typeface="+mn-cs"/>
                        </a:rPr>
                        <a:t>Política de uso de redes sociales”</a:t>
                      </a:r>
                      <a:r>
                        <a:rPr lang="es-MX" sz="900" b="0" i="0" kern="1200" dirty="0">
                          <a:solidFill>
                            <a:schemeClr val="dk1"/>
                          </a:solidFill>
                          <a:effectLst/>
                          <a:latin typeface="+mn-lt"/>
                          <a:ea typeface="+mn-ea"/>
                          <a:cs typeface="+mn-cs"/>
                        </a:rPr>
                        <a:t>. Igualmente, dentro de la misma actividad de control se mencionaba que dentro de la misma política se iba a establecer el cambio de credenciales de acceso a las redes institucionales cada tres meses, actividad que no se evidenció dentro de las políticas anteriormente mencionadas.</a:t>
                      </a:r>
                    </a:p>
                    <a:p>
                      <a:pPr marL="0" indent="0" algn="just" fontAlgn="base">
                        <a:buFont typeface="Wingdings 2" panose="05020102010507070707" pitchFamily="18" charset="2"/>
                        <a:buNone/>
                      </a:pPr>
                      <a:endParaRPr lang="es-MX" sz="900" b="0" i="0" kern="1200" dirty="0">
                        <a:solidFill>
                          <a:schemeClr val="dk1"/>
                        </a:solidFill>
                        <a:effectLst/>
                        <a:latin typeface="+mn-lt"/>
                        <a:ea typeface="+mn-ea"/>
                        <a:cs typeface="+mn-cs"/>
                      </a:endParaRPr>
                    </a:p>
                    <a:p>
                      <a:pPr marL="0" indent="0" algn="just" fontAlgn="base">
                        <a:buFont typeface="Wingdings 2" panose="05020102010507070707" pitchFamily="18" charset="2"/>
                        <a:buNone/>
                      </a:pPr>
                      <a:r>
                        <a:rPr lang="es-MX" sz="900" b="0" i="0" kern="1200" dirty="0">
                          <a:solidFill>
                            <a:schemeClr val="dk1"/>
                          </a:solidFill>
                          <a:effectLst/>
                          <a:latin typeface="+mn-lt"/>
                          <a:ea typeface="+mn-ea"/>
                          <a:cs typeface="+mn-cs"/>
                        </a:rPr>
                        <a:t>Respecto al formato que anexa la OAP denominado </a:t>
                      </a:r>
                      <a:r>
                        <a:rPr lang="es-MX" sz="900" b="0" i="1" kern="1200" dirty="0">
                          <a:solidFill>
                            <a:schemeClr val="dk1"/>
                          </a:solidFill>
                          <a:effectLst/>
                          <a:latin typeface="+mn-lt"/>
                          <a:ea typeface="+mn-ea"/>
                          <a:cs typeface="+mn-cs"/>
                        </a:rPr>
                        <a:t>“Registro de cambio de credenciales de redes sociales”</a:t>
                      </a:r>
                      <a:r>
                        <a:rPr lang="es-MX" sz="900" b="0" i="0" kern="1200" dirty="0">
                          <a:solidFill>
                            <a:schemeClr val="dk1"/>
                          </a:solidFill>
                          <a:effectLst/>
                          <a:latin typeface="+mn-lt"/>
                          <a:ea typeface="+mn-ea"/>
                          <a:cs typeface="+mn-cs"/>
                        </a:rPr>
                        <a:t>, se considera no cumplida en la medida que el formato suministrado no cuenta con ninguna codificación ni </a:t>
                      </a:r>
                      <a:r>
                        <a:rPr lang="es-MX" sz="900" b="0" i="0" kern="1200" dirty="0" err="1">
                          <a:solidFill>
                            <a:schemeClr val="dk1"/>
                          </a:solidFill>
                          <a:effectLst/>
                          <a:latin typeface="+mn-lt"/>
                          <a:ea typeface="+mn-ea"/>
                          <a:cs typeface="+mn-cs"/>
                        </a:rPr>
                        <a:t>versionamiento</a:t>
                      </a:r>
                      <a:r>
                        <a:rPr lang="es-MX" sz="900" b="0" i="0" kern="1200" dirty="0">
                          <a:solidFill>
                            <a:schemeClr val="dk1"/>
                          </a:solidFill>
                          <a:effectLst/>
                          <a:latin typeface="+mn-lt"/>
                          <a:ea typeface="+mn-ea"/>
                          <a:cs typeface="+mn-cs"/>
                        </a:rPr>
                        <a:t> que den cuenta de su integración al sistema integrado de gestión y control de la entidad (SIGC). Por lo anterior, es necesario que el formato suministrado se integrado y controlado por el SIGC para efectos de evitar no conformidades al sistema.</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3930573633"/>
                  </a:ext>
                </a:extLst>
              </a:tr>
            </a:tbl>
          </a:graphicData>
        </a:graphic>
      </p:graphicFrame>
    </p:spTree>
    <p:extLst>
      <p:ext uri="{BB962C8B-B14F-4D97-AF65-F5344CB8AC3E}">
        <p14:creationId xmlns:p14="http://schemas.microsoft.com/office/powerpoint/2010/main" val="1584126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0306"/>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23</a:t>
            </a:fld>
            <a:endParaRPr lang="es-ES"/>
          </a:p>
        </p:txBody>
      </p:sp>
      <p:sp>
        <p:nvSpPr>
          <p:cNvPr id="3" name="2 CuadroTexto">
            <a:extLst>
              <a:ext uri="{FF2B5EF4-FFF2-40B4-BE49-F238E27FC236}">
                <a16:creationId xmlns:a16="http://schemas.microsoft.com/office/drawing/2014/main" id="{5EA2BBCF-92BB-3C72-9354-9C24D3615099}"/>
              </a:ext>
            </a:extLst>
          </p:cNvPr>
          <p:cNvSpPr txBox="1"/>
          <p:nvPr/>
        </p:nvSpPr>
        <p:spPr>
          <a:xfrm>
            <a:off x="124690" y="357774"/>
            <a:ext cx="1192199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Digital</a:t>
            </a:r>
          </a:p>
        </p:txBody>
      </p:sp>
      <p:graphicFrame>
        <p:nvGraphicFramePr>
          <p:cNvPr id="5" name="Tabla 4">
            <a:extLst>
              <a:ext uri="{FF2B5EF4-FFF2-40B4-BE49-F238E27FC236}">
                <a16:creationId xmlns:a16="http://schemas.microsoft.com/office/drawing/2014/main" id="{A263DD60-4458-4A0E-A435-0151083F3D1E}"/>
              </a:ext>
            </a:extLst>
          </p:cNvPr>
          <p:cNvGraphicFramePr>
            <a:graphicFrameLocks noGrp="1"/>
          </p:cNvGraphicFramePr>
          <p:nvPr>
            <p:extLst>
              <p:ext uri="{D42A27DB-BD31-4B8C-83A1-F6EECF244321}">
                <p14:modId xmlns:p14="http://schemas.microsoft.com/office/powerpoint/2010/main" val="2206963621"/>
              </p:ext>
            </p:extLst>
          </p:nvPr>
        </p:nvGraphicFramePr>
        <p:xfrm>
          <a:off x="147637" y="937260"/>
          <a:ext cx="11896725" cy="5212080"/>
        </p:xfrm>
        <a:graphic>
          <a:graphicData uri="http://schemas.openxmlformats.org/drawingml/2006/table">
            <a:tbl>
              <a:tblPr firstRow="1" bandRow="1">
                <a:tableStyleId>{5C22544A-7EE6-4342-B048-85BDC9FD1C3A}</a:tableStyleId>
              </a:tblPr>
              <a:tblGrid>
                <a:gridCol w="1441018">
                  <a:extLst>
                    <a:ext uri="{9D8B030D-6E8A-4147-A177-3AD203B41FA5}">
                      <a16:colId xmlns:a16="http://schemas.microsoft.com/office/drawing/2014/main" val="1881183190"/>
                    </a:ext>
                  </a:extLst>
                </a:gridCol>
                <a:gridCol w="1256145">
                  <a:extLst>
                    <a:ext uri="{9D8B030D-6E8A-4147-A177-3AD203B41FA5}">
                      <a16:colId xmlns:a16="http://schemas.microsoft.com/office/drawing/2014/main" val="3864271671"/>
                    </a:ext>
                  </a:extLst>
                </a:gridCol>
                <a:gridCol w="1939636">
                  <a:extLst>
                    <a:ext uri="{9D8B030D-6E8A-4147-A177-3AD203B41FA5}">
                      <a16:colId xmlns:a16="http://schemas.microsoft.com/office/drawing/2014/main" val="4101891550"/>
                    </a:ext>
                  </a:extLst>
                </a:gridCol>
                <a:gridCol w="7259926">
                  <a:extLst>
                    <a:ext uri="{9D8B030D-6E8A-4147-A177-3AD203B41FA5}">
                      <a16:colId xmlns:a16="http://schemas.microsoft.com/office/drawing/2014/main" val="499269866"/>
                    </a:ext>
                  </a:extLst>
                </a:gridCol>
              </a:tblGrid>
              <a:tr h="161925">
                <a:tc>
                  <a:txBody>
                    <a:bodyPr/>
                    <a:lstStyle/>
                    <a:p>
                      <a:pPr algn="ctr" fontAlgn="base"/>
                      <a:r>
                        <a:rPr lang="es-CO" sz="900" dirty="0">
                          <a:solidFill>
                            <a:schemeClr val="tx1"/>
                          </a:solidFill>
                          <a:effectLst/>
                        </a:rPr>
                        <a:t>Riesgo de Seguridad Digital​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dirty="0">
                          <a:solidFill>
                            <a:schemeClr val="tx1"/>
                          </a:solidFill>
                          <a:effectLst/>
                        </a:rPr>
                        <a:t>Actividades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4276499410"/>
                  </a:ext>
                </a:extLst>
              </a:tr>
              <a:tr h="781050">
                <a:tc>
                  <a:txBody>
                    <a:bodyPr/>
                    <a:lstStyle/>
                    <a:p>
                      <a:pPr algn="just" fontAlgn="base"/>
                      <a:r>
                        <a:rPr lang="es-CO" sz="900" dirty="0">
                          <a:effectLst/>
                        </a:rPr>
                        <a:t>23. </a:t>
                      </a:r>
                      <a:r>
                        <a:rPr lang="es-ES" sz="900" dirty="0">
                          <a:effectLst/>
                        </a:rPr>
                        <a:t>Ataque de sitio web que cambia la apariencia visual de la sede electrónica (</a:t>
                      </a:r>
                      <a:r>
                        <a:rPr lang="es-ES" sz="900" dirty="0" err="1">
                          <a:effectLst/>
                        </a:rPr>
                        <a:t>Defacement</a:t>
                      </a:r>
                      <a:r>
                        <a:rPr lang="es-ES" sz="900" dirty="0">
                          <a:effectLst/>
                        </a:rPr>
                        <a:t>)</a:t>
                      </a:r>
                      <a:r>
                        <a:rPr lang="es-CO" sz="900" dirty="0">
                          <a:effectLst/>
                        </a:rPr>
                        <a:t>​</a:t>
                      </a:r>
                      <a:endParaRPr lang="es-CO" dirty="0">
                        <a:effectLst/>
                      </a:endParaRPr>
                    </a:p>
                    <a:p>
                      <a:pPr algn="just" fontAlgn="base"/>
                      <a:r>
                        <a:rPr lang="es-CO" sz="900" dirty="0">
                          <a:effectLst/>
                        </a:rPr>
                        <a:t>Nombre del proceso: Gestión de Tecnologías de Información ​</a:t>
                      </a:r>
                    </a:p>
                  </a:txBody>
                  <a:tcPr anchor="ctr">
                    <a:solidFill>
                      <a:schemeClr val="accent1">
                        <a:lumMod val="20000"/>
                        <a:lumOff val="80000"/>
                      </a:schemeClr>
                    </a:solidFill>
                  </a:tcPr>
                </a:tc>
                <a:tc>
                  <a:txBody>
                    <a:bodyPr/>
                    <a:lstStyle/>
                    <a:p>
                      <a:pPr algn="just" fontAlgn="base"/>
                      <a:r>
                        <a:rPr lang="es-ES" sz="900" dirty="0">
                          <a:effectLst/>
                        </a:rPr>
                        <a:t>1. Despliegue de manera local de la sede electrónica.</a:t>
                      </a:r>
                    </a:p>
                    <a:p>
                      <a:pPr algn="just" fontAlgn="base"/>
                      <a:r>
                        <a:rPr lang="es-ES" sz="900" dirty="0">
                          <a:effectLst/>
                        </a:rPr>
                        <a:t>2. La CRA realizara copias de seguridad al código fuente y base de datos de la sede electrónica.</a:t>
                      </a:r>
                    </a:p>
                  </a:txBody>
                  <a:tcPr anchor="ctr">
                    <a:solidFill>
                      <a:schemeClr val="accent1">
                        <a:lumMod val="20000"/>
                        <a:lumOff val="80000"/>
                      </a:schemeClr>
                    </a:solidFill>
                  </a:tcPr>
                </a:tc>
                <a:tc>
                  <a:txBody>
                    <a:bodyPr/>
                    <a:lstStyle/>
                    <a:p>
                      <a:pPr algn="just" fontAlgn="base"/>
                      <a:r>
                        <a:rPr lang="es-ES" sz="900" dirty="0">
                          <a:effectLst/>
                        </a:rPr>
                        <a:t>1. Informe del estado actual de la sede electrónica de manera local. </a:t>
                      </a:r>
                      <a:r>
                        <a:rPr lang="es-ES" sz="1200" dirty="0">
                          <a:effectLst/>
                          <a:latin typeface="Wingdings 2" panose="05020102010507070707" pitchFamily="18" charset="2"/>
                        </a:rPr>
                        <a:t>P</a:t>
                      </a:r>
                      <a:endParaRPr lang="es-ES" sz="1200" dirty="0">
                        <a:effectLst/>
                      </a:endParaRPr>
                    </a:p>
                    <a:p>
                      <a:pPr algn="just" fontAlgn="base"/>
                      <a:r>
                        <a:rPr lang="es-ES" sz="900" dirty="0">
                          <a:effectLst/>
                        </a:rPr>
                        <a:t>2. Log de </a:t>
                      </a:r>
                      <a:r>
                        <a:rPr lang="es-ES" sz="900" dirty="0" err="1">
                          <a:effectLst/>
                        </a:rPr>
                        <a:t>Backup</a:t>
                      </a:r>
                      <a:r>
                        <a:rPr lang="es-ES" sz="900" dirty="0">
                          <a:effectLst/>
                        </a:rPr>
                        <a:t> de la sede electrónica con su motor de base de datos </a:t>
                      </a:r>
                      <a:r>
                        <a:rPr lang="es-ES" sz="1200" dirty="0">
                          <a:effectLst/>
                          <a:latin typeface="Wingdings 2" panose="05020102010507070707" pitchFamily="18" charset="2"/>
                        </a:rPr>
                        <a:t>P</a:t>
                      </a:r>
                      <a:endParaRPr lang="es-ES" sz="1200" dirty="0">
                        <a:effectLst/>
                      </a:endParaRPr>
                    </a:p>
                    <a:p>
                      <a:pPr algn="just" fontAlgn="base"/>
                      <a:r>
                        <a:rPr lang="es-ES" sz="900" dirty="0">
                          <a:effectLst/>
                        </a:rPr>
                        <a:t>3. Procedimiento ajustado frente "realización de copia de respaldo y recuperación" de la información de código fuente y base de datos frente a la sede electrónica, definiendo su periodicidad. </a:t>
                      </a:r>
                      <a:r>
                        <a:rPr lang="es-ES" sz="1200" dirty="0">
                          <a:effectLst/>
                          <a:latin typeface="Wingdings 2" panose="05020102010507070707" pitchFamily="18" charset="2"/>
                        </a:rPr>
                        <a:t>Ñ</a:t>
                      </a:r>
                      <a:endParaRPr lang="es-CO" sz="1200"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Semestral</a:t>
                      </a:r>
                    </a:p>
                    <a:p>
                      <a:pPr algn="ctr" fontAlgn="base"/>
                      <a:r>
                        <a:rPr lang="es-CO" sz="900" b="1" dirty="0">
                          <a:effectLst/>
                        </a:rPr>
                        <a:t>Parcialmente cumplida</a:t>
                      </a:r>
                    </a:p>
                    <a:p>
                      <a:pPr lvl="0" algn="l">
                        <a:buNone/>
                      </a:pPr>
                      <a:r>
                        <a:rPr lang="es-CO" sz="900" b="0" i="0" u="none" strike="noStrike" noProof="0" dirty="0">
                          <a:solidFill>
                            <a:srgbClr val="000000"/>
                          </a:solidFill>
                          <a:effectLst/>
                          <a:latin typeface="Calibri"/>
                        </a:rPr>
                        <a:t>A través de la dirección </a:t>
                      </a:r>
                      <a:r>
                        <a:rPr lang="es-MX" sz="900" b="0" i="0" u="none" strike="noStrike" noProof="0" dirty="0">
                          <a:solidFill>
                            <a:srgbClr val="000000"/>
                          </a:solidFill>
                          <a:effectLst/>
                          <a:latin typeface="Calibri"/>
                        </a:rPr>
                        <a:t>https://acortar.link/zpTWRG</a:t>
                      </a:r>
                      <a:r>
                        <a:rPr lang="es-CO" sz="900" b="0" i="0" u="none" strike="noStrike" noProof="0" dirty="0">
                          <a:solidFill>
                            <a:srgbClr val="000000"/>
                          </a:solidFill>
                          <a:effectLst/>
                          <a:latin typeface="Calibri"/>
                        </a:rPr>
                        <a:t> que contiene los soportes de los riesgos de gestión y de seguridad digital se evidenció: </a:t>
                      </a:r>
                    </a:p>
                    <a:p>
                      <a:pPr lvl="0" algn="l">
                        <a:buNone/>
                      </a:pPr>
                      <a:endParaRPr lang="es-CO" sz="900" b="0" i="0" u="none" strike="noStrike" noProof="0" dirty="0">
                        <a:solidFill>
                          <a:srgbClr val="000000"/>
                        </a:solidFill>
                        <a:effectLst/>
                        <a:latin typeface="Calibri"/>
                      </a:endParaRPr>
                    </a:p>
                    <a:p>
                      <a:pPr marL="0" lvl="0" indent="0" algn="just">
                        <a:buFont typeface="Wingdings 2" panose="05020102010507070707" pitchFamily="18" charset="2"/>
                        <a:buNone/>
                      </a:pPr>
                      <a:r>
                        <a:rPr lang="es-ES" sz="1200" dirty="0">
                          <a:effectLst/>
                          <a:latin typeface="Wingdings 2" panose="05020102010507070707" pitchFamily="18" charset="2"/>
                        </a:rPr>
                        <a:t>P</a:t>
                      </a:r>
                      <a:r>
                        <a:rPr lang="es-ES" sz="900" dirty="0">
                          <a:effectLst/>
                          <a:latin typeface="Wingdings 2" panose="05020102010507070707" pitchFamily="18" charset="2"/>
                        </a:rPr>
                        <a:t> </a:t>
                      </a:r>
                      <a:r>
                        <a:rPr lang="es-CO" sz="900" b="0" i="0" u="none" strike="noStrike" noProof="0" dirty="0">
                          <a:solidFill>
                            <a:srgbClr val="000000"/>
                          </a:solidFill>
                          <a:effectLst/>
                          <a:latin typeface="Calibri"/>
                        </a:rPr>
                        <a:t>Se </a:t>
                      </a:r>
                      <a:r>
                        <a:rPr lang="es-MX" sz="900" b="0" i="0" u="none" strike="noStrike" noProof="0" dirty="0">
                          <a:solidFill>
                            <a:srgbClr val="000000"/>
                          </a:solidFill>
                          <a:effectLst/>
                          <a:latin typeface="Calibri"/>
                        </a:rPr>
                        <a:t> evidenció el documento proceso copias de seguridad y características técnicas de la sede electrónica de la CRA, de fecha 10 de junio del 2023.</a:t>
                      </a:r>
                      <a:r>
                        <a:rPr lang="es-CO" sz="900" b="0" i="0" u="none" strike="noStrike" noProof="0" dirty="0">
                          <a:solidFill>
                            <a:srgbClr val="000000"/>
                          </a:solidFill>
                          <a:effectLst/>
                          <a:latin typeface="Calibri"/>
                        </a:rPr>
                        <a:t> </a:t>
                      </a:r>
                    </a:p>
                    <a:p>
                      <a:pPr marL="171450" lvl="0" indent="-171450" algn="l">
                        <a:buFont typeface="Wingdings 2" panose="05020102010507070707" pitchFamily="18" charset="2"/>
                        <a:buChar char="P"/>
                      </a:pPr>
                      <a:r>
                        <a:rPr lang="es-CO" sz="900" b="0" i="0" u="none" strike="noStrike" noProof="0" dirty="0">
                          <a:solidFill>
                            <a:srgbClr val="000000"/>
                          </a:solidFill>
                          <a:effectLst/>
                          <a:latin typeface="Calibri"/>
                        </a:rPr>
                        <a:t>Log de </a:t>
                      </a:r>
                      <a:r>
                        <a:rPr lang="es-CO" sz="900" b="0" i="0" u="none" strike="noStrike" noProof="0" dirty="0" err="1">
                          <a:solidFill>
                            <a:srgbClr val="000000"/>
                          </a:solidFill>
                          <a:effectLst/>
                          <a:latin typeface="Calibri"/>
                        </a:rPr>
                        <a:t>backup</a:t>
                      </a:r>
                      <a:r>
                        <a:rPr lang="es-CO" sz="900" b="0" i="0" u="none" strike="noStrike" noProof="0" dirty="0">
                          <a:solidFill>
                            <a:srgbClr val="000000"/>
                          </a:solidFill>
                          <a:effectLst/>
                          <a:latin typeface="Calibri"/>
                        </a:rPr>
                        <a:t> sede electrónica</a:t>
                      </a:r>
                    </a:p>
                    <a:p>
                      <a:pPr marL="171450" lvl="0" indent="-171450" algn="just">
                        <a:buFont typeface="Wingdings 2" panose="05020102010507070707" pitchFamily="18" charset="2"/>
                        <a:buChar char="Ñ"/>
                      </a:pPr>
                      <a:r>
                        <a:rPr lang="es-CO" sz="900" b="0" i="0" u="none" strike="noStrike" kern="1200" dirty="0">
                          <a:solidFill>
                            <a:srgbClr val="000000"/>
                          </a:solidFill>
                          <a:effectLst/>
                          <a:latin typeface="Calibri"/>
                          <a:ea typeface="+mn-ea"/>
                          <a:cs typeface="+mn-cs"/>
                        </a:rPr>
                        <a:t>Procedimiento GTI-PRC0 </a:t>
                      </a:r>
                      <a:r>
                        <a:rPr lang="es-ES" sz="900" b="0" i="0" u="none" strike="noStrike" kern="1200" dirty="0">
                          <a:solidFill>
                            <a:srgbClr val="000000"/>
                          </a:solidFill>
                          <a:effectLst/>
                          <a:latin typeface="Calibri"/>
                          <a:ea typeface="+mn-ea"/>
                          <a:cs typeface="+mn-cs"/>
                        </a:rPr>
                        <a:t>Realización de copia de respaldo y recuperación de la Información, la última actualización del procedimiento es del 17 de junio del 2021, en la que no se evidencia el ajuste denominado </a:t>
                      </a:r>
                      <a:r>
                        <a:rPr lang="es-ES" sz="900" dirty="0">
                          <a:effectLst/>
                        </a:rPr>
                        <a:t>"</a:t>
                      </a:r>
                      <a:r>
                        <a:rPr lang="es-ES" sz="900" i="1" dirty="0">
                          <a:effectLst/>
                        </a:rPr>
                        <a:t>realización de copia de respaldo y recuperación" de la información de código fuente y base de datos frente a la sede electrónica, definiendo su periodicidad.”</a:t>
                      </a:r>
                    </a:p>
                    <a:p>
                      <a:pPr marL="0" lvl="0" indent="0" algn="just">
                        <a:buFont typeface="Wingdings 2" panose="05020102010507070707" pitchFamily="18" charset="2"/>
                        <a:buNone/>
                      </a:pPr>
                      <a:endParaRPr lang="es-ES" sz="900" b="0" i="1" u="none" strike="noStrike" kern="1200" noProof="0" dirty="0">
                        <a:solidFill>
                          <a:srgbClr val="000000"/>
                        </a:solidFill>
                        <a:effectLst/>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r>
                        <a:rPr lang="es-CO" sz="1200" b="1" dirty="0">
                          <a:effectLst/>
                        </a:rPr>
                        <a:t>Comentario Oficina Asesora de Planeación y </a:t>
                      </a:r>
                      <a:r>
                        <a:rPr lang="es-CO" sz="1200" b="1" dirty="0" err="1">
                          <a:effectLst/>
                        </a:rPr>
                        <a:t>Tic’s</a:t>
                      </a:r>
                      <a:endParaRPr lang="es-CO" sz="1200" b="1" dirty="0">
                        <a:effectLst/>
                      </a:endParaRPr>
                    </a:p>
                    <a:p>
                      <a:pPr marL="0" marR="0" lvl="0" indent="0" algn="ctr"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lang="es-CO" sz="500" b="1" dirty="0">
                        <a:effectLst/>
                      </a:endParaRPr>
                    </a:p>
                    <a:p>
                      <a:pPr marL="0" lvl="0" indent="0" algn="just">
                        <a:buFont typeface="Wingdings 2" panose="05020102010507070707" pitchFamily="18" charset="2"/>
                        <a:buNone/>
                      </a:pPr>
                      <a:r>
                        <a:rPr lang="es-CO" sz="900" b="0" i="0" u="none" strike="noStrike" kern="1200" noProof="0" dirty="0">
                          <a:solidFill>
                            <a:srgbClr val="000000"/>
                          </a:solidFill>
                          <a:effectLst/>
                          <a:latin typeface="Calibri"/>
                          <a:ea typeface="+mn-ea"/>
                          <a:cs typeface="+mn-cs"/>
                        </a:rPr>
                        <a:t>Mediante correo electrónico recibido el 15 de septiembre del 2023, la Oficina Asesora de Planeación  y </a:t>
                      </a:r>
                      <a:r>
                        <a:rPr lang="es-CO" sz="900" b="0" i="0" u="none" strike="noStrike" kern="1200" noProof="0" dirty="0" err="1">
                          <a:solidFill>
                            <a:srgbClr val="000000"/>
                          </a:solidFill>
                          <a:effectLst/>
                          <a:latin typeface="Calibri"/>
                          <a:ea typeface="+mn-ea"/>
                          <a:cs typeface="+mn-cs"/>
                        </a:rPr>
                        <a:t>Tic’s</a:t>
                      </a:r>
                      <a:r>
                        <a:rPr lang="es-CO" sz="900" b="0" i="0" u="none" strike="noStrike" kern="1200" noProof="0" dirty="0">
                          <a:solidFill>
                            <a:srgbClr val="000000"/>
                          </a:solidFill>
                          <a:effectLst/>
                          <a:latin typeface="Calibri"/>
                          <a:ea typeface="+mn-ea"/>
                          <a:cs typeface="+mn-cs"/>
                        </a:rPr>
                        <a:t> manifiesta lo siguiente:</a:t>
                      </a:r>
                    </a:p>
                    <a:p>
                      <a:pPr marL="0" lvl="0" indent="0" algn="just">
                        <a:buFont typeface="Wingdings 2" panose="05020102010507070707" pitchFamily="18" charset="2"/>
                        <a:buNone/>
                      </a:pPr>
                      <a:endParaRPr lang="es-CO" sz="500" b="0" i="0" u="none" strike="noStrike" kern="1200" noProof="0" dirty="0">
                        <a:solidFill>
                          <a:srgbClr val="000000"/>
                        </a:solidFill>
                        <a:effectLst/>
                        <a:latin typeface="Calibri"/>
                        <a:ea typeface="+mn-ea"/>
                        <a:cs typeface="+mn-cs"/>
                      </a:endParaRPr>
                    </a:p>
                    <a:p>
                      <a:pPr algn="just"/>
                      <a:r>
                        <a:rPr lang="es-MX" sz="900" b="0" i="1" kern="1200" dirty="0">
                          <a:solidFill>
                            <a:schemeClr val="dk1"/>
                          </a:solidFill>
                          <a:effectLst/>
                          <a:latin typeface="+mn-lt"/>
                          <a:ea typeface="+mn-ea"/>
                          <a:cs typeface="+mn-cs"/>
                        </a:rPr>
                        <a:t>“Frente a la observación expuesta la cual indica que se exprese la finalidad del control ““Despliegue de manera local de la sede electrónica”” se puede decir: </a:t>
                      </a:r>
                    </a:p>
                    <a:p>
                      <a:pPr algn="just"/>
                      <a:r>
                        <a:rPr lang="es-MX" sz="900" b="0" i="1" kern="1200" dirty="0">
                          <a:solidFill>
                            <a:schemeClr val="dk1"/>
                          </a:solidFill>
                          <a:effectLst/>
                          <a:latin typeface="+mn-lt"/>
                          <a:ea typeface="+mn-ea"/>
                          <a:cs typeface="+mn-cs"/>
                        </a:rPr>
                        <a:t>A.      </a:t>
                      </a:r>
                      <a:r>
                        <a:rPr lang="es-MX" sz="900" b="1" i="1" kern="1200" dirty="0">
                          <a:solidFill>
                            <a:schemeClr val="dk1"/>
                          </a:solidFill>
                          <a:effectLst/>
                          <a:latin typeface="+mn-lt"/>
                          <a:ea typeface="+mn-ea"/>
                          <a:cs typeface="+mn-cs"/>
                        </a:rPr>
                        <a:t>Control: </a:t>
                      </a:r>
                      <a:r>
                        <a:rPr lang="es-MX" sz="900" b="0" i="1" kern="1200" dirty="0">
                          <a:solidFill>
                            <a:schemeClr val="dk1"/>
                          </a:solidFill>
                          <a:effectLst/>
                          <a:latin typeface="+mn-lt"/>
                          <a:ea typeface="+mn-ea"/>
                          <a:cs typeface="+mn-cs"/>
                        </a:rPr>
                        <a:t>Despliegue de manera local de la sede electrónica</a:t>
                      </a:r>
                    </a:p>
                    <a:p>
                      <a:pPr algn="just"/>
                      <a:r>
                        <a:rPr lang="es-MX" sz="900" b="1" i="1" kern="1200" dirty="0">
                          <a:solidFill>
                            <a:schemeClr val="dk1"/>
                          </a:solidFill>
                          <a:effectLst/>
                          <a:latin typeface="+mn-lt"/>
                          <a:ea typeface="+mn-ea"/>
                          <a:cs typeface="+mn-cs"/>
                        </a:rPr>
                        <a:t>A.1 Objetivo:</a:t>
                      </a:r>
                      <a:r>
                        <a:rPr lang="es-MX" sz="900" b="0" i="1" kern="1200" dirty="0">
                          <a:solidFill>
                            <a:schemeClr val="dk1"/>
                          </a:solidFill>
                          <a:effectLst/>
                          <a:latin typeface="+mn-lt"/>
                          <a:ea typeface="+mn-ea"/>
                          <a:cs typeface="+mn-cs"/>
                        </a:rPr>
                        <a:t> Garantizar la disponibilidad de la sede electrónica cra.gov.co basados en las copias de seguridad realizadas a la aplicación y base de datos.</a:t>
                      </a:r>
                    </a:p>
                    <a:p>
                      <a:pPr algn="just"/>
                      <a:r>
                        <a:rPr lang="es-MX" sz="900" b="1" i="1" kern="1200" dirty="0">
                          <a:solidFill>
                            <a:schemeClr val="dk1"/>
                          </a:solidFill>
                          <a:effectLst/>
                          <a:latin typeface="+mn-lt"/>
                          <a:ea typeface="+mn-ea"/>
                          <a:cs typeface="+mn-cs"/>
                        </a:rPr>
                        <a:t>A.2 Alcance:  </a:t>
                      </a:r>
                      <a:r>
                        <a:rPr lang="es-MX" sz="900" b="0" i="1" kern="1200" dirty="0">
                          <a:solidFill>
                            <a:schemeClr val="dk1"/>
                          </a:solidFill>
                          <a:effectLst/>
                          <a:latin typeface="+mn-lt"/>
                          <a:ea typeface="+mn-ea"/>
                          <a:cs typeface="+mn-cs"/>
                        </a:rPr>
                        <a:t>Restaurar la Sede electrónica </a:t>
                      </a:r>
                      <a:r>
                        <a:rPr lang="es-MX" sz="900" b="0" i="1" kern="1200" dirty="0">
                          <a:solidFill>
                            <a:schemeClr val="dk1"/>
                          </a:solidFill>
                          <a:effectLst/>
                          <a:latin typeface="+mn-lt"/>
                          <a:ea typeface="+mn-ea"/>
                          <a:cs typeface="+mn-cs"/>
                          <a:hlinkClick r:id="rId2" tooltip="Dirección URL original: https://cra.gov.co/. Haga clic o pulse si confía en este vínculo."/>
                        </a:rPr>
                        <a:t>https://cra.gov.co</a:t>
                      </a:r>
                      <a:r>
                        <a:rPr lang="es-MX" sz="900" b="0" i="1" kern="1200" dirty="0">
                          <a:solidFill>
                            <a:schemeClr val="dk1"/>
                          </a:solidFill>
                          <a:effectLst/>
                          <a:latin typeface="+mn-lt"/>
                          <a:ea typeface="+mn-ea"/>
                          <a:cs typeface="+mn-cs"/>
                        </a:rPr>
                        <a:t> de la Comisión De </a:t>
                      </a:r>
                      <a:r>
                        <a:rPr lang="es-MX" sz="900" b="0" i="1" kern="1200" dirty="0" err="1">
                          <a:solidFill>
                            <a:schemeClr val="dk1"/>
                          </a:solidFill>
                          <a:effectLst/>
                          <a:latin typeface="+mn-lt"/>
                          <a:ea typeface="+mn-ea"/>
                          <a:cs typeface="+mn-cs"/>
                        </a:rPr>
                        <a:t>Regulacion</a:t>
                      </a:r>
                      <a:r>
                        <a:rPr lang="es-MX" sz="900" b="0" i="1" kern="1200" dirty="0">
                          <a:solidFill>
                            <a:schemeClr val="dk1"/>
                          </a:solidFill>
                          <a:effectLst/>
                          <a:latin typeface="+mn-lt"/>
                          <a:ea typeface="+mn-ea"/>
                          <a:cs typeface="+mn-cs"/>
                        </a:rPr>
                        <a:t> de Agua Potable y Saneamiento Básico -CRA con los recursos publicados.</a:t>
                      </a:r>
                    </a:p>
                    <a:p>
                      <a:pPr algn="just"/>
                      <a:r>
                        <a:rPr lang="es-MX" sz="900" b="0" i="1" kern="1200" dirty="0">
                          <a:solidFill>
                            <a:schemeClr val="dk1"/>
                          </a:solidFill>
                          <a:effectLst/>
                          <a:latin typeface="+mn-lt"/>
                          <a:ea typeface="+mn-ea"/>
                          <a:cs typeface="+mn-cs"/>
                        </a:rPr>
                        <a:t>Es importante resaltar que el documento “Proceso copias de seguridad y características técnicas de la sede electrónica de la CRA” indica las especificaciones técnicas que tiene el actual servidor de la sede electrónica para considerarse para el despliegue de la sede de manera local, así enlaces de soporte de las copias de seguridad de dicho servicio, que para nuestro control es importante dar a conocer como se encuentra la ingeniería detalle de este servicio.</a:t>
                      </a:r>
                    </a:p>
                    <a:p>
                      <a:pPr algn="just"/>
                      <a:endParaRPr lang="es-MX" sz="500" b="0" i="1" kern="1200" dirty="0">
                        <a:solidFill>
                          <a:schemeClr val="dk1"/>
                        </a:solidFill>
                        <a:effectLst/>
                        <a:latin typeface="+mn-lt"/>
                        <a:ea typeface="+mn-ea"/>
                        <a:cs typeface="+mn-cs"/>
                      </a:endParaRPr>
                    </a:p>
                    <a:p>
                      <a:pPr algn="just"/>
                      <a:r>
                        <a:rPr lang="es-MX" sz="900" b="0" i="1" kern="1200" dirty="0">
                          <a:solidFill>
                            <a:schemeClr val="dk1"/>
                          </a:solidFill>
                          <a:effectLst/>
                          <a:latin typeface="+mn-lt"/>
                          <a:ea typeface="+mn-ea"/>
                          <a:cs typeface="+mn-cs"/>
                        </a:rPr>
                        <a:t>De igual modo dentro de la carpeta de soporte de riesgos RS23 se encuentra el “Procedimiento GTI-PRC0 Realización de copia de respaldo y recuperación de la Información”, donde se visualiza en los </a:t>
                      </a:r>
                      <a:r>
                        <a:rPr lang="es-MX" sz="900" b="1" i="1" kern="1200" dirty="0">
                          <a:solidFill>
                            <a:schemeClr val="dk1"/>
                          </a:solidFill>
                          <a:effectLst/>
                          <a:latin typeface="+mn-lt"/>
                          <a:ea typeface="+mn-ea"/>
                          <a:cs typeface="+mn-cs"/>
                        </a:rPr>
                        <a:t>numerales 9 y 10 </a:t>
                      </a:r>
                      <a:r>
                        <a:rPr lang="es-MX" sz="900" b="0" i="1" kern="1200" dirty="0">
                          <a:solidFill>
                            <a:schemeClr val="dk1"/>
                          </a:solidFill>
                          <a:effectLst/>
                          <a:latin typeface="+mn-lt"/>
                          <a:ea typeface="+mn-ea"/>
                          <a:cs typeface="+mn-cs"/>
                        </a:rPr>
                        <a:t>en color verde los cambios del documento, el cual se llevara en el segundo semestre para su aprobación dentro del sistema de calidad, que para el efecto dentro de los soportes de control no indica que debe estar ya aprobado el documento y registrado dentro del sistema de calidad.”</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b="1" i="0" kern="1200" dirty="0">
                          <a:solidFill>
                            <a:schemeClr val="dk1"/>
                          </a:solidFill>
                          <a:effectLst/>
                          <a:latin typeface="+mn-lt"/>
                          <a:ea typeface="+mn-ea"/>
                          <a:cs typeface="+mn-cs"/>
                        </a:rPr>
                        <a:t>Comentario de la Unidad de Control Interno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900" b="0" i="0" dirty="0">
                          <a:effectLst/>
                        </a:rPr>
                        <a:t>Si bien se evidenció el proyecto de modificación del </a:t>
                      </a:r>
                      <a:r>
                        <a:rPr lang="es-MX" sz="900" b="0" i="1" kern="1200" dirty="0">
                          <a:solidFill>
                            <a:schemeClr val="dk1"/>
                          </a:solidFill>
                          <a:effectLst/>
                          <a:latin typeface="+mn-lt"/>
                          <a:ea typeface="+mn-ea"/>
                          <a:cs typeface="+mn-cs"/>
                        </a:rPr>
                        <a:t>Procedimiento GTI-PRC01 ”Realización de copia de respaldo y recuperación de la Información” </a:t>
                      </a:r>
                      <a:r>
                        <a:rPr lang="es-MX" sz="900" b="0" i="0" kern="1200" dirty="0">
                          <a:solidFill>
                            <a:schemeClr val="dk1"/>
                          </a:solidFill>
                          <a:effectLst/>
                          <a:latin typeface="+mn-lt"/>
                          <a:ea typeface="+mn-ea"/>
                          <a:cs typeface="+mn-cs"/>
                        </a:rPr>
                        <a:t>y</a:t>
                      </a:r>
                      <a:r>
                        <a:rPr lang="es-MX" sz="900" b="0" i="1" kern="1200" dirty="0">
                          <a:solidFill>
                            <a:schemeClr val="dk1"/>
                          </a:solidFill>
                          <a:effectLst/>
                          <a:latin typeface="+mn-lt"/>
                          <a:ea typeface="+mn-ea"/>
                          <a:cs typeface="+mn-cs"/>
                        </a:rPr>
                        <a:t> </a:t>
                      </a:r>
                      <a:r>
                        <a:rPr lang="es-MX" sz="900" b="0" i="0" kern="1200" dirty="0">
                          <a:solidFill>
                            <a:schemeClr val="dk1"/>
                          </a:solidFill>
                          <a:effectLst/>
                          <a:latin typeface="+mn-lt"/>
                          <a:ea typeface="+mn-ea"/>
                          <a:cs typeface="+mn-cs"/>
                        </a:rPr>
                        <a:t>que contiene en borrador la inclusión de los numerales 9 y 10  dentro del mismo, esta actividad se considera no cumplida en la medida que el procedimiento debió ser ajustado en el SIGC en el primer semestre del 2023, toda vez, que el soporte de la actividad de control hace referencia al “</a:t>
                      </a:r>
                      <a:r>
                        <a:rPr lang="es-MX" sz="900" b="0" i="1" kern="1200" dirty="0">
                          <a:solidFill>
                            <a:schemeClr val="dk1"/>
                          </a:solidFill>
                          <a:effectLst/>
                          <a:latin typeface="+mn-lt"/>
                          <a:ea typeface="+mn-ea"/>
                          <a:cs typeface="+mn-cs"/>
                        </a:rPr>
                        <a:t>procedimiento ajustado</a:t>
                      </a:r>
                      <a:r>
                        <a:rPr lang="es-MX" sz="900" b="0" i="0" kern="1200" dirty="0">
                          <a:solidFill>
                            <a:schemeClr val="dk1"/>
                          </a:solidFill>
                          <a:effectLst/>
                          <a:latin typeface="+mn-lt"/>
                          <a:ea typeface="+mn-ea"/>
                          <a:cs typeface="+mn-cs"/>
                        </a:rPr>
                        <a:t>”.</a:t>
                      </a:r>
                      <a:endParaRPr lang="es-CO" sz="900" b="0" i="0" dirty="0">
                        <a:effectLst/>
                      </a:endParaRPr>
                    </a:p>
                    <a:p>
                      <a:pPr algn="ctr"/>
                      <a:endParaRPr lang="es-MX" sz="900" b="0" i="1" kern="1200" dirty="0">
                        <a:solidFill>
                          <a:schemeClr val="dk1"/>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848032918"/>
                  </a:ext>
                </a:extLst>
              </a:tr>
            </a:tbl>
          </a:graphicData>
        </a:graphic>
      </p:graphicFrame>
    </p:spTree>
    <p:extLst>
      <p:ext uri="{BB962C8B-B14F-4D97-AF65-F5344CB8AC3E}">
        <p14:creationId xmlns:p14="http://schemas.microsoft.com/office/powerpoint/2010/main" val="2896211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0306"/>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24</a:t>
            </a:fld>
            <a:endParaRPr lang="es-ES"/>
          </a:p>
        </p:txBody>
      </p:sp>
      <p:sp>
        <p:nvSpPr>
          <p:cNvPr id="3" name="2 CuadroTexto">
            <a:extLst>
              <a:ext uri="{FF2B5EF4-FFF2-40B4-BE49-F238E27FC236}">
                <a16:creationId xmlns:a16="http://schemas.microsoft.com/office/drawing/2014/main" id="{5EA2BBCF-92BB-3C72-9354-9C24D3615099}"/>
              </a:ext>
            </a:extLst>
          </p:cNvPr>
          <p:cNvSpPr txBox="1"/>
          <p:nvPr/>
        </p:nvSpPr>
        <p:spPr>
          <a:xfrm>
            <a:off x="124690" y="357774"/>
            <a:ext cx="1192199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Digital</a:t>
            </a:r>
          </a:p>
        </p:txBody>
      </p:sp>
      <p:graphicFrame>
        <p:nvGraphicFramePr>
          <p:cNvPr id="5" name="Tabla 4">
            <a:extLst>
              <a:ext uri="{FF2B5EF4-FFF2-40B4-BE49-F238E27FC236}">
                <a16:creationId xmlns:a16="http://schemas.microsoft.com/office/drawing/2014/main" id="{A263DD60-4458-4A0E-A435-0151083F3D1E}"/>
              </a:ext>
            </a:extLst>
          </p:cNvPr>
          <p:cNvGraphicFramePr>
            <a:graphicFrameLocks noGrp="1"/>
          </p:cNvGraphicFramePr>
          <p:nvPr>
            <p:extLst>
              <p:ext uri="{D42A27DB-BD31-4B8C-83A1-F6EECF244321}">
                <p14:modId xmlns:p14="http://schemas.microsoft.com/office/powerpoint/2010/main" val="402005516"/>
              </p:ext>
            </p:extLst>
          </p:nvPr>
        </p:nvGraphicFramePr>
        <p:xfrm>
          <a:off x="147637" y="1263695"/>
          <a:ext cx="11896725" cy="4663440"/>
        </p:xfrm>
        <a:graphic>
          <a:graphicData uri="http://schemas.openxmlformats.org/drawingml/2006/table">
            <a:tbl>
              <a:tblPr firstRow="1" bandRow="1">
                <a:tableStyleId>{5C22544A-7EE6-4342-B048-85BDC9FD1C3A}</a:tableStyleId>
              </a:tblPr>
              <a:tblGrid>
                <a:gridCol w="2124075">
                  <a:extLst>
                    <a:ext uri="{9D8B030D-6E8A-4147-A177-3AD203B41FA5}">
                      <a16:colId xmlns:a16="http://schemas.microsoft.com/office/drawing/2014/main" val="1881183190"/>
                    </a:ext>
                  </a:extLst>
                </a:gridCol>
                <a:gridCol w="2362200">
                  <a:extLst>
                    <a:ext uri="{9D8B030D-6E8A-4147-A177-3AD203B41FA5}">
                      <a16:colId xmlns:a16="http://schemas.microsoft.com/office/drawing/2014/main" val="3864271671"/>
                    </a:ext>
                  </a:extLst>
                </a:gridCol>
                <a:gridCol w="2419350">
                  <a:extLst>
                    <a:ext uri="{9D8B030D-6E8A-4147-A177-3AD203B41FA5}">
                      <a16:colId xmlns:a16="http://schemas.microsoft.com/office/drawing/2014/main" val="4101891550"/>
                    </a:ext>
                  </a:extLst>
                </a:gridCol>
                <a:gridCol w="4991100">
                  <a:extLst>
                    <a:ext uri="{9D8B030D-6E8A-4147-A177-3AD203B41FA5}">
                      <a16:colId xmlns:a16="http://schemas.microsoft.com/office/drawing/2014/main" val="499269866"/>
                    </a:ext>
                  </a:extLst>
                </a:gridCol>
              </a:tblGrid>
              <a:tr h="161925">
                <a:tc>
                  <a:txBody>
                    <a:bodyPr/>
                    <a:lstStyle/>
                    <a:p>
                      <a:pPr algn="ctr" fontAlgn="base"/>
                      <a:r>
                        <a:rPr lang="es-CO" sz="900">
                          <a:solidFill>
                            <a:schemeClr val="tx1"/>
                          </a:solidFill>
                          <a:effectLst/>
                        </a:rPr>
                        <a:t>Riesgo de Seguridad Digital​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Actividades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Soporte de la actividad de control​</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4276499410"/>
                  </a:ext>
                </a:extLst>
              </a:tr>
              <a:tr h="1171575">
                <a:tc>
                  <a:txBody>
                    <a:bodyPr/>
                    <a:lstStyle/>
                    <a:p>
                      <a:pPr algn="just" fontAlgn="base"/>
                      <a:r>
                        <a:rPr lang="es-CO" sz="900" dirty="0">
                          <a:effectLst/>
                        </a:rPr>
                        <a:t>24. </a:t>
                      </a:r>
                      <a:r>
                        <a:rPr lang="es-ES" sz="900" dirty="0">
                          <a:effectLst/>
                        </a:rPr>
                        <a:t>Disponibilidad e Integridad de la información y documentación de cooperación internacional.</a:t>
                      </a:r>
                    </a:p>
                    <a:p>
                      <a:pPr algn="just" fontAlgn="base"/>
                      <a:r>
                        <a:rPr lang="es-CO" sz="900" dirty="0">
                          <a:effectLst/>
                        </a:rPr>
                        <a:t>Nombre del proceso: Gestión de Tecnologías de Información ​</a:t>
                      </a:r>
                      <a:endParaRPr lang="es-CO" dirty="0">
                        <a:effectLst/>
                      </a:endParaRPr>
                    </a:p>
                  </a:txBody>
                  <a:tcPr anchor="ctr">
                    <a:solidFill>
                      <a:schemeClr val="accent1">
                        <a:lumMod val="20000"/>
                        <a:lumOff val="80000"/>
                      </a:schemeClr>
                    </a:solidFill>
                  </a:tcPr>
                </a:tc>
                <a:tc>
                  <a:txBody>
                    <a:bodyPr/>
                    <a:lstStyle/>
                    <a:p>
                      <a:pPr algn="just" fontAlgn="base"/>
                      <a:r>
                        <a:rPr lang="es-CO" sz="900" dirty="0">
                          <a:effectLst/>
                        </a:rPr>
                        <a:t>1. </a:t>
                      </a:r>
                      <a:r>
                        <a:rPr lang="es-ES" sz="900" dirty="0">
                          <a:effectLst/>
                        </a:rPr>
                        <a:t>Realizar copias de respaldo al SharePoint a la carpeta asociada al proceso </a:t>
                      </a:r>
                      <a:r>
                        <a:rPr lang="es-CO" sz="900" dirty="0">
                          <a:effectLst/>
                        </a:rPr>
                        <a:t>​</a:t>
                      </a:r>
                      <a:endParaRPr lang="es-CO" dirty="0">
                        <a:effectLst/>
                      </a:endParaRPr>
                    </a:p>
                  </a:txBody>
                  <a:tcPr anchor="ctr">
                    <a:solidFill>
                      <a:schemeClr val="accent1">
                        <a:lumMod val="20000"/>
                        <a:lumOff val="80000"/>
                      </a:schemeClr>
                    </a:solidFill>
                  </a:tcPr>
                </a:tc>
                <a:tc>
                  <a:txBody>
                    <a:bodyPr/>
                    <a:lstStyle/>
                    <a:p>
                      <a:pPr algn="just" fontAlgn="base"/>
                      <a:r>
                        <a:rPr lang="es-ES" sz="900" dirty="0">
                          <a:effectLst/>
                        </a:rPr>
                        <a:t>1. Log de los </a:t>
                      </a:r>
                      <a:r>
                        <a:rPr lang="es-ES" sz="900" dirty="0" err="1">
                          <a:effectLst/>
                        </a:rPr>
                        <a:t>Backup</a:t>
                      </a:r>
                      <a:r>
                        <a:rPr lang="es-ES" sz="900" dirty="0">
                          <a:effectLst/>
                        </a:rPr>
                        <a:t> de las carpetas de SharePoint del proceso cooperación internacional </a:t>
                      </a:r>
                      <a:r>
                        <a:rPr lang="es-ES" sz="1200" dirty="0">
                          <a:effectLst/>
                          <a:latin typeface="Wingdings 2" panose="05020102010507070707" pitchFamily="18" charset="2"/>
                        </a:rPr>
                        <a:t>P</a:t>
                      </a:r>
                      <a:endParaRPr lang="es-ES" sz="1200" dirty="0">
                        <a:effectLst/>
                      </a:endParaRPr>
                    </a:p>
                    <a:p>
                      <a:pPr algn="just" fontAlgn="base"/>
                      <a:r>
                        <a:rPr lang="es-ES" sz="900" dirty="0">
                          <a:effectLst/>
                        </a:rPr>
                        <a:t>2. Procedimiento ajustado "realización de copia de respaldo y recuperación de la información" frente al respaldo de información de proceso cooperación internacional, definiendo su periodicidad. </a:t>
                      </a:r>
                      <a:r>
                        <a:rPr lang="es-ES" sz="1200" dirty="0">
                          <a:effectLst/>
                          <a:latin typeface="Wingdings 2" panose="05020102010507070707" pitchFamily="18" charset="2"/>
                        </a:rPr>
                        <a:t>Ñ</a:t>
                      </a:r>
                      <a:r>
                        <a:rPr lang="es-ES" sz="1200" dirty="0">
                          <a:effectLst/>
                        </a:rPr>
                        <a:t>​</a:t>
                      </a:r>
                      <a:endParaRPr lang="es-ES" dirty="0">
                        <a:effectLst/>
                      </a:endParaRPr>
                    </a:p>
                    <a:p>
                      <a:pPr algn="just" fontAlgn="base"/>
                      <a:r>
                        <a:rPr lang="es-ES" sz="900" dirty="0">
                          <a:effectLst/>
                        </a:rPr>
                        <a:t> ​</a:t>
                      </a:r>
                      <a:endParaRPr lang="es-ES"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Semestralmente​</a:t>
                      </a:r>
                    </a:p>
                    <a:p>
                      <a:pPr algn="ctr" fontAlgn="base"/>
                      <a:r>
                        <a:rPr lang="es-CO" sz="900" b="1" dirty="0">
                          <a:effectLst/>
                        </a:rPr>
                        <a:t>Parcialmente cumplida</a:t>
                      </a:r>
                      <a:endParaRPr lang="es-CO" b="1" dirty="0">
                        <a:effectLst/>
                      </a:endParaRPr>
                    </a:p>
                    <a:p>
                      <a:pPr lvl="0" algn="l">
                        <a:buNone/>
                      </a:pPr>
                      <a:r>
                        <a:rPr lang="es-CO" sz="900" b="0" i="0" u="none" strike="noStrike" noProof="0" dirty="0">
                          <a:solidFill>
                            <a:srgbClr val="000000"/>
                          </a:solidFill>
                          <a:effectLst/>
                          <a:latin typeface="Calibri"/>
                        </a:rPr>
                        <a:t>A través de la dirección </a:t>
                      </a:r>
                      <a:r>
                        <a:rPr lang="es-MX" sz="900" b="0" i="0" u="none" strike="noStrike" noProof="0" dirty="0">
                          <a:solidFill>
                            <a:srgbClr val="000000"/>
                          </a:solidFill>
                          <a:effectLst/>
                          <a:latin typeface="Calibri"/>
                        </a:rPr>
                        <a:t>https://acortar.link/zpTWRG</a:t>
                      </a:r>
                      <a:r>
                        <a:rPr lang="es-CO" sz="900" b="0" i="0" u="none" strike="noStrike" noProof="0" dirty="0">
                          <a:solidFill>
                            <a:srgbClr val="000000"/>
                          </a:solidFill>
                          <a:effectLst/>
                          <a:latin typeface="Calibri"/>
                        </a:rPr>
                        <a:t> que contiene los soportes de los riesgos de gestión y de seguridad digital se evidenció: </a:t>
                      </a:r>
                    </a:p>
                    <a:p>
                      <a:pPr marL="0" marR="0" lvl="0" indent="0" algn="l"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r>
                        <a:rPr lang="es-ES" sz="1200" dirty="0">
                          <a:effectLst/>
                          <a:latin typeface="Wingdings 2" panose="05020102010507070707" pitchFamily="18" charset="2"/>
                        </a:rPr>
                        <a:t>P</a:t>
                      </a:r>
                      <a:r>
                        <a:rPr lang="es-CO" sz="900" b="0" i="0" u="none" strike="noStrike" noProof="0" dirty="0">
                          <a:solidFill>
                            <a:srgbClr val="000000"/>
                          </a:solidFill>
                          <a:effectLst/>
                          <a:latin typeface="+mn-lt"/>
                        </a:rPr>
                        <a:t> Log de </a:t>
                      </a:r>
                      <a:r>
                        <a:rPr lang="es-CO" sz="900" b="0" i="0" u="none" strike="noStrike" noProof="0" dirty="0" err="1">
                          <a:solidFill>
                            <a:srgbClr val="000000"/>
                          </a:solidFill>
                          <a:effectLst/>
                          <a:latin typeface="+mn-lt"/>
                        </a:rPr>
                        <a:t>backup</a:t>
                      </a:r>
                      <a:r>
                        <a:rPr lang="es-CO" sz="900" b="0" i="0" u="none" strike="noStrike" noProof="0" dirty="0">
                          <a:solidFill>
                            <a:srgbClr val="000000"/>
                          </a:solidFill>
                          <a:effectLst/>
                          <a:latin typeface="+mn-lt"/>
                        </a:rPr>
                        <a:t> cooperación internacional</a:t>
                      </a:r>
                    </a:p>
                    <a:p>
                      <a:pPr marL="171450" marR="0" lvl="0" indent="-171450" algn="l" defTabSz="914400" rtl="0" eaLnBrk="1" fontAlgn="auto" latinLnBrk="0" hangingPunct="1">
                        <a:lnSpc>
                          <a:spcPct val="100000"/>
                        </a:lnSpc>
                        <a:spcBef>
                          <a:spcPts val="0"/>
                        </a:spcBef>
                        <a:spcAft>
                          <a:spcPts val="0"/>
                        </a:spcAft>
                        <a:buClrTx/>
                        <a:buSzTx/>
                        <a:buFont typeface="Wingdings 2" panose="05020102010507070707" pitchFamily="18" charset="2"/>
                        <a:buChar char="Ñ"/>
                        <a:tabLst/>
                        <a:defRPr/>
                      </a:pPr>
                      <a:r>
                        <a:rPr lang="es-CO" sz="900" b="0" i="0" u="none" strike="noStrike" kern="1200" dirty="0">
                          <a:solidFill>
                            <a:srgbClr val="000000"/>
                          </a:solidFill>
                          <a:effectLst/>
                          <a:latin typeface="+mn-lt"/>
                          <a:ea typeface="+mn-ea"/>
                          <a:cs typeface="+mn-cs"/>
                        </a:rPr>
                        <a:t>Procedimiento GTI-PRC0 </a:t>
                      </a:r>
                      <a:r>
                        <a:rPr lang="es-ES" sz="900" b="0" i="0" u="none" strike="noStrike" kern="1200" dirty="0">
                          <a:solidFill>
                            <a:srgbClr val="000000"/>
                          </a:solidFill>
                          <a:effectLst/>
                          <a:latin typeface="+mn-lt"/>
                          <a:ea typeface="+mn-ea"/>
                          <a:cs typeface="+mn-cs"/>
                        </a:rPr>
                        <a:t>Realización de copia de respaldo y recuperación de la Información, la última actualización del procedimiento es del 17 de junio del 2021, en la que no se evidencia el ajuste denominado </a:t>
                      </a:r>
                      <a:r>
                        <a:rPr lang="es-ES" sz="900" i="1" dirty="0">
                          <a:effectLst/>
                        </a:rPr>
                        <a:t>"realización de copia de respaldo y recuperación de la información" frente al respaldo de información de proceso cooperación internacional, definiendo su periodicidad.”</a:t>
                      </a:r>
                    </a:p>
                    <a:p>
                      <a:pPr marL="0" marR="0" lvl="0" indent="0" algn="l"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lang="es-ES" sz="900" b="0" i="1" u="none" strike="noStrike" kern="1200" noProof="0" dirty="0">
                        <a:solidFill>
                          <a:srgbClr val="000000"/>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r>
                        <a:rPr lang="es-CO" sz="1200" b="1" dirty="0">
                          <a:effectLst/>
                        </a:rPr>
                        <a:t>Comentario Oficina Asesora de Planeación y </a:t>
                      </a:r>
                      <a:r>
                        <a:rPr lang="es-CO" sz="1200" b="1" dirty="0" err="1">
                          <a:effectLst/>
                        </a:rPr>
                        <a:t>Tic’s</a:t>
                      </a:r>
                      <a:endParaRPr lang="es-CO" sz="1200" b="1" dirty="0">
                        <a:effectLst/>
                      </a:endParaRPr>
                    </a:p>
                    <a:p>
                      <a:pPr marL="0" marR="0" lvl="0" indent="0" algn="just"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r>
                        <a:rPr lang="es-CO" sz="900" b="0" i="0" u="none" strike="noStrike" kern="1200" noProof="0" dirty="0">
                          <a:solidFill>
                            <a:srgbClr val="000000"/>
                          </a:solidFill>
                          <a:effectLst/>
                          <a:latin typeface="+mn-lt"/>
                          <a:ea typeface="+mn-ea"/>
                          <a:cs typeface="+mn-cs"/>
                        </a:rPr>
                        <a:t>Mediante correo electrónico recibido el 15 de septiembre del 2023, la Oficina Asesora de Planeación  y </a:t>
                      </a:r>
                      <a:r>
                        <a:rPr lang="es-CO" sz="900" b="0" i="0" u="none" strike="noStrike" kern="1200" noProof="0" dirty="0" err="1">
                          <a:solidFill>
                            <a:srgbClr val="000000"/>
                          </a:solidFill>
                          <a:effectLst/>
                          <a:latin typeface="+mn-lt"/>
                          <a:ea typeface="+mn-ea"/>
                          <a:cs typeface="+mn-cs"/>
                        </a:rPr>
                        <a:t>Tic’s</a:t>
                      </a:r>
                      <a:r>
                        <a:rPr lang="es-CO" sz="900" b="0" i="0" u="none" strike="noStrike" kern="1200" noProof="0" dirty="0">
                          <a:solidFill>
                            <a:srgbClr val="000000"/>
                          </a:solidFill>
                          <a:effectLst/>
                          <a:latin typeface="+mn-lt"/>
                          <a:ea typeface="+mn-ea"/>
                          <a:cs typeface="+mn-cs"/>
                        </a:rPr>
                        <a:t> manifiesta lo siguiente:</a:t>
                      </a:r>
                    </a:p>
                    <a:p>
                      <a:pPr marL="0" marR="0" lvl="0" indent="0" algn="just"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lang="es-CO" sz="1200" b="1" dirty="0">
                        <a:effectLst/>
                      </a:endParaRPr>
                    </a:p>
                    <a:p>
                      <a:pPr marL="0" marR="0" lvl="0" indent="0" algn="just"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r>
                        <a:rPr lang="es-MX" sz="900" b="0" i="1" kern="1200" dirty="0">
                          <a:solidFill>
                            <a:schemeClr val="dk1"/>
                          </a:solidFill>
                          <a:effectLst/>
                          <a:latin typeface="+mn-lt"/>
                          <a:ea typeface="+mn-ea"/>
                          <a:cs typeface="+mn-cs"/>
                        </a:rPr>
                        <a:t>Frente a la observación se puede indicar que dentro de la carpeta de soporte de riesgos RS24 se encuentra el  “Procedimiento GTI-PRC0 Realización de copia de respaldo y recuperación de la Información”, donde se visualiza en el </a:t>
                      </a:r>
                      <a:r>
                        <a:rPr lang="es-MX" sz="900" b="1" i="1" kern="1200" dirty="0">
                          <a:solidFill>
                            <a:schemeClr val="dk1"/>
                          </a:solidFill>
                          <a:effectLst/>
                          <a:latin typeface="+mn-lt"/>
                          <a:ea typeface="+mn-ea"/>
                          <a:cs typeface="+mn-cs"/>
                        </a:rPr>
                        <a:t>numeral 11</a:t>
                      </a:r>
                      <a:r>
                        <a:rPr lang="es-MX" sz="900" b="0" i="1" kern="1200" dirty="0">
                          <a:solidFill>
                            <a:schemeClr val="dk1"/>
                          </a:solidFill>
                          <a:effectLst/>
                          <a:latin typeface="+mn-lt"/>
                          <a:ea typeface="+mn-ea"/>
                          <a:cs typeface="+mn-cs"/>
                        </a:rPr>
                        <a:t> en color verde los cambios del documento, el cual se llevara en el segundo semestre para su aprobación dentro del sistema de calidad, que para el efecto dentro de los soportes de control no indica que debe estar ya aprobado el documento y registrado dentro del sistema de calidad.</a:t>
                      </a:r>
                    </a:p>
                    <a:p>
                      <a:pPr marL="0" marR="0" lvl="0" indent="0" algn="just"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lang="es-MX" sz="900" b="0" i="1" u="none" strike="noStrike" kern="1200" noProof="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b="1" i="0" kern="1200" dirty="0">
                          <a:solidFill>
                            <a:schemeClr val="dk1"/>
                          </a:solidFill>
                          <a:effectLst/>
                          <a:latin typeface="+mn-lt"/>
                          <a:ea typeface="+mn-ea"/>
                          <a:cs typeface="+mn-cs"/>
                        </a:rPr>
                        <a:t>Comentario de la Unidad de Control Interno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200" b="1" i="0" kern="1200" dirty="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900" b="0" i="0" dirty="0">
                          <a:effectLst/>
                        </a:rPr>
                        <a:t>Si bien se evidenció el proyecto de modificación del </a:t>
                      </a:r>
                      <a:r>
                        <a:rPr lang="es-MX" sz="900" b="0" i="1" kern="1200" dirty="0">
                          <a:solidFill>
                            <a:schemeClr val="dk1"/>
                          </a:solidFill>
                          <a:effectLst/>
                          <a:latin typeface="+mn-lt"/>
                          <a:ea typeface="+mn-ea"/>
                          <a:cs typeface="+mn-cs"/>
                        </a:rPr>
                        <a:t>Procedimiento GTI-PRC01 ”Realización de copia de respaldo y recuperación de la Información” </a:t>
                      </a:r>
                      <a:r>
                        <a:rPr lang="es-MX" sz="900" b="0" i="0" kern="1200" dirty="0">
                          <a:solidFill>
                            <a:schemeClr val="dk1"/>
                          </a:solidFill>
                          <a:effectLst/>
                          <a:latin typeface="+mn-lt"/>
                          <a:ea typeface="+mn-ea"/>
                          <a:cs typeface="+mn-cs"/>
                        </a:rPr>
                        <a:t>y</a:t>
                      </a:r>
                      <a:r>
                        <a:rPr lang="es-MX" sz="900" b="0" i="1" kern="1200" dirty="0">
                          <a:solidFill>
                            <a:schemeClr val="dk1"/>
                          </a:solidFill>
                          <a:effectLst/>
                          <a:latin typeface="+mn-lt"/>
                          <a:ea typeface="+mn-ea"/>
                          <a:cs typeface="+mn-cs"/>
                        </a:rPr>
                        <a:t> </a:t>
                      </a:r>
                      <a:r>
                        <a:rPr lang="es-MX" sz="900" b="0" i="0" kern="1200" dirty="0">
                          <a:solidFill>
                            <a:schemeClr val="dk1"/>
                          </a:solidFill>
                          <a:effectLst/>
                          <a:latin typeface="+mn-lt"/>
                          <a:ea typeface="+mn-ea"/>
                          <a:cs typeface="+mn-cs"/>
                        </a:rPr>
                        <a:t>que contiene en borrador la inclusión de los numeral 11 dentro del mismo, esta actividad se considera no cumplida en la medida que el procedimiento debió ser ajustado en el SIGC en el primer semestre del 2023, toda vez, que el soporte de la actividad de control hace referencia al “</a:t>
                      </a:r>
                      <a:r>
                        <a:rPr lang="es-MX" sz="900" b="0" i="1" kern="1200" dirty="0">
                          <a:solidFill>
                            <a:schemeClr val="dk1"/>
                          </a:solidFill>
                          <a:effectLst/>
                          <a:latin typeface="+mn-lt"/>
                          <a:ea typeface="+mn-ea"/>
                          <a:cs typeface="+mn-cs"/>
                        </a:rPr>
                        <a:t>procedimiento ajustado</a:t>
                      </a:r>
                      <a:r>
                        <a:rPr lang="es-MX" sz="900" b="0" i="0" kern="1200" dirty="0">
                          <a:solidFill>
                            <a:schemeClr val="dk1"/>
                          </a:solidFill>
                          <a:effectLst/>
                          <a:latin typeface="+mn-lt"/>
                          <a:ea typeface="+mn-ea"/>
                          <a:cs typeface="+mn-cs"/>
                        </a:rPr>
                        <a:t>”.</a:t>
                      </a:r>
                      <a:endParaRPr lang="es-CO" sz="900" b="0" i="0" dirty="0">
                        <a:effectLst/>
                      </a:endParaRPr>
                    </a:p>
                    <a:p>
                      <a:pPr marL="0" marR="0" lvl="0" indent="0" algn="just"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lang="es-CO" sz="900" b="0" i="1" u="none" strike="noStrike" kern="1200" noProof="0" dirty="0">
                        <a:solidFill>
                          <a:srgbClr val="00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2" panose="05020102010507070707" pitchFamily="18" charset="2"/>
                        <a:buNone/>
                        <a:tabLst/>
                        <a:defRPr/>
                      </a:pPr>
                      <a:endParaRPr lang="es-CO" sz="900" b="0" i="0" u="none" strike="noStrike" noProof="0" dirty="0">
                        <a:solidFill>
                          <a:srgbClr val="000000"/>
                        </a:solidFill>
                        <a:effectLst/>
                        <a:latin typeface="+mn-lt"/>
                      </a:endParaRPr>
                    </a:p>
                  </a:txBody>
                  <a:tcPr>
                    <a:solidFill>
                      <a:schemeClr val="accent1">
                        <a:lumMod val="20000"/>
                        <a:lumOff val="80000"/>
                      </a:schemeClr>
                    </a:solidFill>
                  </a:tcPr>
                </a:tc>
                <a:extLst>
                  <a:ext uri="{0D108BD9-81ED-4DB2-BD59-A6C34878D82A}">
                    <a16:rowId xmlns:a16="http://schemas.microsoft.com/office/drawing/2014/main" val="863212799"/>
                  </a:ext>
                </a:extLst>
              </a:tr>
            </a:tbl>
          </a:graphicData>
        </a:graphic>
      </p:graphicFrame>
    </p:spTree>
    <p:extLst>
      <p:ext uri="{BB962C8B-B14F-4D97-AF65-F5344CB8AC3E}">
        <p14:creationId xmlns:p14="http://schemas.microsoft.com/office/powerpoint/2010/main" val="2677296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8"/>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25</a:t>
            </a:fld>
            <a:endParaRPr lang="es-ES"/>
          </a:p>
        </p:txBody>
      </p:sp>
      <p:sp>
        <p:nvSpPr>
          <p:cNvPr id="3" name="2 CuadroTexto">
            <a:extLst>
              <a:ext uri="{FF2B5EF4-FFF2-40B4-BE49-F238E27FC236}">
                <a16:creationId xmlns:a16="http://schemas.microsoft.com/office/drawing/2014/main" id="{890AAE1C-267A-F394-0119-FC8BEBC605CC}"/>
              </a:ext>
            </a:extLst>
          </p:cNvPr>
          <p:cNvSpPr txBox="1"/>
          <p:nvPr/>
        </p:nvSpPr>
        <p:spPr>
          <a:xfrm>
            <a:off x="145633" y="357774"/>
            <a:ext cx="11900733"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y Salud en el Trabajo</a:t>
            </a:r>
          </a:p>
        </p:txBody>
      </p:sp>
      <p:graphicFrame>
        <p:nvGraphicFramePr>
          <p:cNvPr id="5" name="Tabla 4">
            <a:extLst>
              <a:ext uri="{FF2B5EF4-FFF2-40B4-BE49-F238E27FC236}">
                <a16:creationId xmlns:a16="http://schemas.microsoft.com/office/drawing/2014/main" id="{AB1277CE-5C2A-8564-DB6C-537E5D28EA3F}"/>
              </a:ext>
            </a:extLst>
          </p:cNvPr>
          <p:cNvGraphicFramePr>
            <a:graphicFrameLocks noGrp="1"/>
          </p:cNvGraphicFramePr>
          <p:nvPr>
            <p:extLst>
              <p:ext uri="{D42A27DB-BD31-4B8C-83A1-F6EECF244321}">
                <p14:modId xmlns:p14="http://schemas.microsoft.com/office/powerpoint/2010/main" val="2432355126"/>
              </p:ext>
            </p:extLst>
          </p:nvPr>
        </p:nvGraphicFramePr>
        <p:xfrm>
          <a:off x="157162" y="1094002"/>
          <a:ext cx="11877675" cy="4095750"/>
        </p:xfrm>
        <a:graphic>
          <a:graphicData uri="http://schemas.openxmlformats.org/drawingml/2006/table">
            <a:tbl>
              <a:tblPr firstRow="1" bandRow="1">
                <a:tableStyleId>{5C22544A-7EE6-4342-B048-85BDC9FD1C3A}</a:tableStyleId>
              </a:tblPr>
              <a:tblGrid>
                <a:gridCol w="1695450">
                  <a:extLst>
                    <a:ext uri="{9D8B030D-6E8A-4147-A177-3AD203B41FA5}">
                      <a16:colId xmlns:a16="http://schemas.microsoft.com/office/drawing/2014/main" val="1065125725"/>
                    </a:ext>
                  </a:extLst>
                </a:gridCol>
                <a:gridCol w="1609725">
                  <a:extLst>
                    <a:ext uri="{9D8B030D-6E8A-4147-A177-3AD203B41FA5}">
                      <a16:colId xmlns:a16="http://schemas.microsoft.com/office/drawing/2014/main" val="1056487260"/>
                    </a:ext>
                  </a:extLst>
                </a:gridCol>
                <a:gridCol w="3143250">
                  <a:extLst>
                    <a:ext uri="{9D8B030D-6E8A-4147-A177-3AD203B41FA5}">
                      <a16:colId xmlns:a16="http://schemas.microsoft.com/office/drawing/2014/main" val="2933463544"/>
                    </a:ext>
                  </a:extLst>
                </a:gridCol>
                <a:gridCol w="5429250">
                  <a:extLst>
                    <a:ext uri="{9D8B030D-6E8A-4147-A177-3AD203B41FA5}">
                      <a16:colId xmlns:a16="http://schemas.microsoft.com/office/drawing/2014/main" val="2342281471"/>
                    </a:ext>
                  </a:extLst>
                </a:gridCol>
              </a:tblGrid>
              <a:tr h="352425">
                <a:tc>
                  <a:txBody>
                    <a:bodyPr/>
                    <a:lstStyle/>
                    <a:p>
                      <a:pPr algn="ctr" fontAlgn="base"/>
                      <a:r>
                        <a:rPr lang="es-CO" sz="900">
                          <a:solidFill>
                            <a:schemeClr val="tx1"/>
                          </a:solidFill>
                          <a:effectLst/>
                        </a:rPr>
                        <a:t>Seguridad y Salud en el Trabajo​</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Efectos posibles​</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Controles  administrativos. Señalización. Advertencia​</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1874508425"/>
                  </a:ext>
                </a:extLst>
              </a:tr>
              <a:tr h="1143000">
                <a:tc>
                  <a:txBody>
                    <a:bodyPr/>
                    <a:lstStyle/>
                    <a:p>
                      <a:pPr algn="just" fontAlgn="base"/>
                      <a:r>
                        <a:rPr lang="es-CO" sz="900">
                          <a:effectLst/>
                        </a:rPr>
                        <a:t>1. FÍS-Iluminación: niveles de iluminación variables por incidencia de luz natural.​</a:t>
                      </a:r>
                    </a:p>
                    <a:p>
                      <a:pPr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r>
                        <a:rPr lang="es-CO" sz="900">
                          <a:effectLst/>
                        </a:rPr>
                        <a:t>ENFERMEDAD LABORAL: Afectaciones del aparato visual. Cefaleas. Visión borrosa. Cansancio visual.​</a:t>
                      </a:r>
                      <a:endParaRPr lang="es-CO" sz="900" dirty="0">
                        <a:effectLst/>
                      </a:endParaRPr>
                    </a:p>
                  </a:txBody>
                  <a:tcPr anchor="ctr">
                    <a:solidFill>
                      <a:schemeClr val="accent1">
                        <a:lumMod val="20000"/>
                        <a:lumOff val="80000"/>
                      </a:schemeClr>
                    </a:solidFill>
                  </a:tcPr>
                </a:tc>
                <a:tc>
                  <a:txBody>
                    <a:bodyPr/>
                    <a:lstStyle/>
                    <a:p>
                      <a:pPr algn="just" fontAlgn="base"/>
                      <a:r>
                        <a:rPr lang="es-ES" sz="900">
                          <a:effectLst/>
                        </a:rPr>
                        <a:t>1. Campaña de cuidado y prevención visual </a:t>
                      </a:r>
                      <a:r>
                        <a:rPr lang="es-CO" sz="1200" b="0" i="0" u="none" strike="noStrike" noProof="0">
                          <a:solidFill>
                            <a:srgbClr val="000000"/>
                          </a:solidFill>
                          <a:effectLst/>
                          <a:latin typeface="Wingdings 2"/>
                          <a:sym typeface="Wingdings 2"/>
                        </a:rPr>
                        <a:t>P</a:t>
                      </a:r>
                      <a:endParaRPr lang="es-ES" sz="1200">
                        <a:effectLst/>
                      </a:endParaRPr>
                    </a:p>
                    <a:p>
                      <a:pPr algn="just" fontAlgn="base"/>
                      <a:r>
                        <a:rPr lang="es-ES" sz="900">
                          <a:effectLst/>
                        </a:rPr>
                        <a:t>2. Realización de exámenes médicos ocupacionales- Notificación de resultados al trabajador </a:t>
                      </a:r>
                      <a:endParaRPr lang="es-ES" sz="900" dirty="0">
                        <a:effectLst/>
                      </a:endParaRPr>
                    </a:p>
                  </a:txBody>
                  <a:tcPr anchor="ctr">
                    <a:solidFill>
                      <a:schemeClr val="accent1">
                        <a:lumMod val="20000"/>
                        <a:lumOff val="80000"/>
                      </a:schemeClr>
                    </a:solidFill>
                  </a:tcPr>
                </a:tc>
                <a:tc>
                  <a:txBody>
                    <a:bodyPr/>
                    <a:lstStyle/>
                    <a:p>
                      <a:pPr algn="ctr" fontAlgn="base"/>
                      <a:r>
                        <a:rPr lang="es-CO" sz="900">
                          <a:effectLst/>
                        </a:rPr>
                        <a:t>Actividad programada Anual​</a:t>
                      </a:r>
                    </a:p>
                    <a:p>
                      <a:pPr algn="just" fontAlgn="base"/>
                      <a:r>
                        <a:rPr lang="es-CO" sz="900">
                          <a:effectLst/>
                        </a:rPr>
                        <a:t>A través de la dirección https://cutt.ly/xwkP9u7j que contiene los soportes de los riesgos de seguridad y salud en el trabajo se evidenció:​</a:t>
                      </a:r>
                    </a:p>
                    <a:p>
                      <a:pPr algn="just" fontAlgn="base"/>
                      <a:r>
                        <a:rPr lang="es-CO" sz="900">
                          <a:effectLst/>
                        </a:rPr>
                        <a:t>​</a:t>
                      </a:r>
                    </a:p>
                    <a:p>
                      <a:pPr fontAlgn="base"/>
                      <a:r>
                        <a:rPr lang="es-CO" sz="1200">
                          <a:effectLst/>
                          <a:latin typeface="Wingdings 2"/>
                          <a:sym typeface="Wingdings 2"/>
                        </a:rPr>
                        <a:t>P</a:t>
                      </a:r>
                      <a:r>
                        <a:rPr lang="es-CO" sz="900">
                          <a:effectLst/>
                        </a:rPr>
                        <a:t> El 24 de mayo del 2023, se llevó a cabo exámenes de salud visual en la sede de la UAE-CRA.​</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3410152084"/>
                  </a:ext>
                </a:extLst>
              </a:tr>
              <a:tr h="1409700">
                <a:tc>
                  <a:txBody>
                    <a:bodyPr/>
                    <a:lstStyle/>
                    <a:p>
                      <a:pPr algn="just" fontAlgn="base"/>
                      <a:r>
                        <a:rPr lang="es-CO" sz="900">
                          <a:effectLst/>
                        </a:rPr>
                        <a:t>2. </a:t>
                      </a:r>
                      <a:r>
                        <a:rPr lang="es-MX" sz="900" b="0" i="0" kern="1200">
                          <a:solidFill>
                            <a:schemeClr val="dk1"/>
                          </a:solidFill>
                          <a:effectLst/>
                          <a:latin typeface="+mn-lt"/>
                          <a:ea typeface="+mn-ea"/>
                          <a:cs typeface="+mn-cs"/>
                        </a:rPr>
                        <a:t>FÍS-Radiaciones no Ionizantes: radiaciones Electromagnéticas (equipos electrónicos; medios de comunicación)</a:t>
                      </a:r>
                    </a:p>
                    <a:p>
                      <a:pPr algn="just" fontAlgn="base"/>
                      <a:r>
                        <a:rPr lang="es-CO" sz="900">
                          <a:effectLst/>
                        </a:rPr>
                        <a:t>Nombre del proceso: Gestión de Talento Humano ​</a:t>
                      </a:r>
                    </a:p>
                    <a:p>
                      <a:pPr algn="just" fontAlgn="base"/>
                      <a:r>
                        <a:rPr lang="es-CO" sz="900">
                          <a:effectLst/>
                        </a:rPr>
                        <a:t>​</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ENFERMEDAD LABORAL: Afectaciones del aparato visual. Cefaleas. Visión borrosa. Cansancio visual</a:t>
                      </a:r>
                      <a:endParaRPr lang="es-CO" sz="900" dirty="0">
                        <a:effectLst/>
                      </a:endParaRPr>
                    </a:p>
                  </a:txBody>
                  <a:tcPr anchor="ctr">
                    <a:solidFill>
                      <a:schemeClr val="accent1">
                        <a:lumMod val="20000"/>
                        <a:lumOff val="80000"/>
                      </a:schemeClr>
                    </a:solidFill>
                  </a:tcPr>
                </a:tc>
                <a:tc>
                  <a:txBody>
                    <a:bodyPr/>
                    <a:lstStyle/>
                    <a:p>
                      <a:pPr algn="just"/>
                      <a:r>
                        <a:rPr lang="es-MX" sz="900" b="0" i="0" kern="1200">
                          <a:solidFill>
                            <a:schemeClr val="dk1"/>
                          </a:solidFill>
                          <a:effectLst/>
                          <a:latin typeface="+mn-lt"/>
                          <a:ea typeface="+mn-ea"/>
                          <a:cs typeface="+mn-cs"/>
                        </a:rPr>
                        <a:t>1. Campaña de cuidado y prevención visual </a:t>
                      </a:r>
                      <a:r>
                        <a:rPr lang="es-CO" sz="1200" b="0" i="0" u="none" strike="noStrike" kern="1200" noProof="0">
                          <a:solidFill>
                            <a:schemeClr val="dk1"/>
                          </a:solidFill>
                          <a:effectLst/>
                          <a:latin typeface="Wingdings 2"/>
                          <a:sym typeface="Wingdings 2"/>
                        </a:rPr>
                        <a:t>P</a:t>
                      </a:r>
                      <a:endParaRPr lang="es-MX" sz="900" b="0" i="0" kern="1200">
                        <a:solidFill>
                          <a:schemeClr val="dk1"/>
                        </a:solidFill>
                        <a:effectLst/>
                        <a:latin typeface="+mn-lt"/>
                        <a:ea typeface="+mn-ea"/>
                        <a:cs typeface="+mn-cs"/>
                      </a:endParaRPr>
                    </a:p>
                    <a:p>
                      <a:pPr algn="just"/>
                      <a:r>
                        <a:rPr lang="es-MX" sz="900" b="0" i="0" kern="1200">
                          <a:solidFill>
                            <a:schemeClr val="dk1"/>
                          </a:solidFill>
                          <a:effectLst/>
                          <a:latin typeface="+mn-lt"/>
                          <a:ea typeface="+mn-ea"/>
                          <a:cs typeface="+mn-cs"/>
                        </a:rPr>
                        <a:t>2. Realización de exámenes médicos ocupacionales-Notificación de resultados al trabajador </a:t>
                      </a:r>
                      <a:endParaRPr lang="es-MX" sz="900" b="0" i="0" kern="1200" dirty="0">
                        <a:solidFill>
                          <a:schemeClr val="dk1"/>
                        </a:solidFill>
                        <a:effectLst/>
                        <a:latin typeface="+mn-lt"/>
                        <a:ea typeface="+mn-ea"/>
                        <a:cs typeface="+mn-cs"/>
                      </a:endParaRPr>
                    </a:p>
                  </a:txBody>
                  <a:tcPr anchor="ctr">
                    <a:solidFill>
                      <a:schemeClr val="accent1">
                        <a:lumMod val="20000"/>
                        <a:lumOff val="80000"/>
                      </a:schemeClr>
                    </a:solidFill>
                  </a:tcPr>
                </a:tc>
                <a:tc>
                  <a:txBody>
                    <a:bodyPr/>
                    <a:lstStyle/>
                    <a:p>
                      <a:pPr algn="ctr" fontAlgn="base"/>
                      <a:r>
                        <a:rPr lang="es-CO" sz="900">
                          <a:effectLst/>
                        </a:rPr>
                        <a:t>Actividad programada Anual​</a:t>
                      </a:r>
                    </a:p>
                    <a:p>
                      <a:pPr algn="just" fontAlgn="base"/>
                      <a:r>
                        <a:rPr lang="es-CO" sz="900">
                          <a:effectLst/>
                        </a:rPr>
                        <a:t>A través de la dirección https://cutt.ly/xwkP9u7j que contiene los soportes de los riesgos de seguridad y salud en el trabajo se evidenció:​</a:t>
                      </a:r>
                    </a:p>
                    <a:p>
                      <a:pPr lvl="0" algn="just">
                        <a:buNone/>
                      </a:pPr>
                      <a:endParaRPr lang="es-CO" sz="900">
                        <a:effectLst/>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s-CO" sz="1200">
                          <a:effectLst/>
                          <a:latin typeface="Wingdings 2"/>
                          <a:sym typeface="Wingdings 2"/>
                        </a:rPr>
                        <a:t>P</a:t>
                      </a:r>
                      <a:r>
                        <a:rPr lang="es-CO" sz="900">
                          <a:effectLst/>
                        </a:rPr>
                        <a:t> El 24 de mayo del 2023, se llevó a cabo exámenes de salud visual en la sede de la UAE-CRA.​</a:t>
                      </a:r>
                    </a:p>
                    <a:p>
                      <a:pPr algn="just" fontAlgn="base"/>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1241976221"/>
                  </a:ext>
                </a:extLst>
              </a:tr>
              <a:tr h="1190625">
                <a:tc>
                  <a:txBody>
                    <a:bodyPr/>
                    <a:lstStyle/>
                    <a:p>
                      <a:pPr algn="just" fontAlgn="base"/>
                      <a:r>
                        <a:rPr lang="es-CO" sz="900">
                          <a:effectLst/>
                        </a:rPr>
                        <a:t>3. </a:t>
                      </a:r>
                      <a:r>
                        <a:rPr lang="es-CO" sz="900" b="0" i="0" kern="1200">
                          <a:solidFill>
                            <a:schemeClr val="dk1"/>
                          </a:solidFill>
                          <a:effectLst/>
                          <a:latin typeface="+mn-lt"/>
                          <a:ea typeface="+mn-ea"/>
                          <a:cs typeface="+mn-cs"/>
                        </a:rPr>
                        <a:t>FIS: Ruido</a:t>
                      </a:r>
                      <a:endParaRPr lang="es-CO" sz="900">
                        <a:effectLst/>
                      </a:endParaRPr>
                    </a:p>
                    <a:p>
                      <a:pPr algn="just" fontAlgn="base"/>
                      <a:r>
                        <a:rPr lang="es-CO" sz="900">
                          <a:effectLst/>
                        </a:rPr>
                        <a:t>Nombre del proceso: Gestión de Talento Humano ​</a:t>
                      </a:r>
                    </a:p>
                    <a:p>
                      <a:pPr algn="just" fontAlgn="base"/>
                      <a:r>
                        <a:rPr lang="es-CO" sz="900">
                          <a:effectLst/>
                        </a:rPr>
                        <a:t>​</a:t>
                      </a:r>
                      <a:endParaRPr lang="es-CO" sz="900" dirty="0">
                        <a:effectLst/>
                      </a:endParaRPr>
                    </a:p>
                  </a:txBody>
                  <a:tcPr anchor="ctr">
                    <a:solidFill>
                      <a:schemeClr val="accent1">
                        <a:lumMod val="20000"/>
                        <a:lumOff val="80000"/>
                      </a:schemeClr>
                    </a:solidFill>
                  </a:tcPr>
                </a:tc>
                <a:tc>
                  <a:txBody>
                    <a:bodyPr/>
                    <a:lstStyle/>
                    <a:p>
                      <a:pPr algn="just" fontAlgn="base"/>
                      <a:br>
                        <a:rPr lang="es-CO" sz="900"/>
                      </a:br>
                      <a:r>
                        <a:rPr lang="es-CO" sz="900" b="0" i="0" kern="1200">
                          <a:solidFill>
                            <a:schemeClr val="dk1"/>
                          </a:solidFill>
                          <a:effectLst/>
                          <a:latin typeface="+mn-lt"/>
                          <a:ea typeface="+mn-ea"/>
                          <a:cs typeface="+mn-cs"/>
                        </a:rPr>
                        <a:t>ENFERMEDAD LABORAL. Afectaciones auditivas.</a:t>
                      </a:r>
                      <a:endParaRPr lang="es-CO" sz="900" dirty="0">
                        <a:effectLst/>
                      </a:endParaRPr>
                    </a:p>
                  </a:txBody>
                  <a:tcPr anchor="ctr">
                    <a:solidFill>
                      <a:schemeClr val="accent1">
                        <a:lumMod val="20000"/>
                        <a:lumOff val="80000"/>
                      </a:schemeClr>
                    </a:solidFill>
                  </a:tcPr>
                </a:tc>
                <a:tc>
                  <a:txBody>
                    <a:bodyPr/>
                    <a:lstStyle/>
                    <a:p>
                      <a:pPr algn="just" fontAlgn="base"/>
                      <a:br>
                        <a:rPr lang="es-MX" sz="900"/>
                      </a:br>
                      <a:r>
                        <a:rPr lang="es-MX" sz="900" b="0" i="0" kern="1200">
                          <a:solidFill>
                            <a:schemeClr val="dk1"/>
                          </a:solidFill>
                          <a:effectLst/>
                          <a:latin typeface="+mn-lt"/>
                          <a:ea typeface="+mn-ea"/>
                          <a:cs typeface="+mn-cs"/>
                        </a:rPr>
                        <a:t>1. Inspección de seguridad en centro de computo</a:t>
                      </a:r>
                      <a:endParaRPr lang="es-ES" sz="900"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lvl="0" algn="ctr">
                        <a:buNone/>
                      </a:pPr>
                      <a:endParaRPr lang="es-CO" sz="900" dirty="0">
                        <a:effectLst/>
                      </a:endParaRPr>
                    </a:p>
                    <a:p>
                      <a:pPr lvl="0" algn="ctr">
                        <a:buNone/>
                      </a:pPr>
                      <a:r>
                        <a:rPr lang="es-CO" sz="900" b="1" dirty="0">
                          <a:effectLst/>
                        </a:rPr>
                        <a:t>En plazo</a:t>
                      </a:r>
                      <a:endParaRPr lang="es-CO" sz="900" b="1" dirty="0"/>
                    </a:p>
                  </a:txBody>
                  <a:tcPr>
                    <a:solidFill>
                      <a:schemeClr val="accent1">
                        <a:lumMod val="20000"/>
                        <a:lumOff val="80000"/>
                      </a:schemeClr>
                    </a:solidFill>
                  </a:tcPr>
                </a:tc>
                <a:extLst>
                  <a:ext uri="{0D108BD9-81ED-4DB2-BD59-A6C34878D82A}">
                    <a16:rowId xmlns:a16="http://schemas.microsoft.com/office/drawing/2014/main" val="671696282"/>
                  </a:ext>
                </a:extLst>
              </a:tr>
            </a:tbl>
          </a:graphicData>
        </a:graphic>
      </p:graphicFrame>
    </p:spTree>
    <p:extLst>
      <p:ext uri="{BB962C8B-B14F-4D97-AF65-F5344CB8AC3E}">
        <p14:creationId xmlns:p14="http://schemas.microsoft.com/office/powerpoint/2010/main" val="4126270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51"/>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26</a:t>
            </a:fld>
            <a:endParaRPr lang="es-ES"/>
          </a:p>
        </p:txBody>
      </p:sp>
      <p:sp>
        <p:nvSpPr>
          <p:cNvPr id="3" name="2 CuadroTexto">
            <a:extLst>
              <a:ext uri="{FF2B5EF4-FFF2-40B4-BE49-F238E27FC236}">
                <a16:creationId xmlns:a16="http://schemas.microsoft.com/office/drawing/2014/main" id="{34FB9264-48BC-C104-8ADC-B106DAF3E095}"/>
              </a:ext>
            </a:extLst>
          </p:cNvPr>
          <p:cNvSpPr txBox="1"/>
          <p:nvPr/>
        </p:nvSpPr>
        <p:spPr>
          <a:xfrm>
            <a:off x="132440" y="357774"/>
            <a:ext cx="11871718"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y Salud en el Trabajo</a:t>
            </a:r>
          </a:p>
        </p:txBody>
      </p:sp>
      <p:graphicFrame>
        <p:nvGraphicFramePr>
          <p:cNvPr id="5" name="Tabla 4">
            <a:extLst>
              <a:ext uri="{FF2B5EF4-FFF2-40B4-BE49-F238E27FC236}">
                <a16:creationId xmlns:a16="http://schemas.microsoft.com/office/drawing/2014/main" id="{22E9B88C-391A-01CE-4A60-78EB0A97E805}"/>
              </a:ext>
            </a:extLst>
          </p:cNvPr>
          <p:cNvGraphicFramePr>
            <a:graphicFrameLocks noGrp="1"/>
          </p:cNvGraphicFramePr>
          <p:nvPr>
            <p:extLst>
              <p:ext uri="{D42A27DB-BD31-4B8C-83A1-F6EECF244321}">
                <p14:modId xmlns:p14="http://schemas.microsoft.com/office/powerpoint/2010/main" val="3445786468"/>
              </p:ext>
            </p:extLst>
          </p:nvPr>
        </p:nvGraphicFramePr>
        <p:xfrm>
          <a:off x="171450" y="930301"/>
          <a:ext cx="11849100" cy="4878705"/>
        </p:xfrm>
        <a:graphic>
          <a:graphicData uri="http://schemas.openxmlformats.org/drawingml/2006/table">
            <a:tbl>
              <a:tblPr firstRow="1" bandRow="1">
                <a:tableStyleId>{5C22544A-7EE6-4342-B048-85BDC9FD1C3A}</a:tableStyleId>
              </a:tblPr>
              <a:tblGrid>
                <a:gridCol w="2124075">
                  <a:extLst>
                    <a:ext uri="{9D8B030D-6E8A-4147-A177-3AD203B41FA5}">
                      <a16:colId xmlns:a16="http://schemas.microsoft.com/office/drawing/2014/main" val="3844164103"/>
                    </a:ext>
                  </a:extLst>
                </a:gridCol>
                <a:gridCol w="1724025">
                  <a:extLst>
                    <a:ext uri="{9D8B030D-6E8A-4147-A177-3AD203B41FA5}">
                      <a16:colId xmlns:a16="http://schemas.microsoft.com/office/drawing/2014/main" val="3461034607"/>
                    </a:ext>
                  </a:extLst>
                </a:gridCol>
                <a:gridCol w="3409950">
                  <a:extLst>
                    <a:ext uri="{9D8B030D-6E8A-4147-A177-3AD203B41FA5}">
                      <a16:colId xmlns:a16="http://schemas.microsoft.com/office/drawing/2014/main" val="3738463957"/>
                    </a:ext>
                  </a:extLst>
                </a:gridCol>
                <a:gridCol w="4591050">
                  <a:extLst>
                    <a:ext uri="{9D8B030D-6E8A-4147-A177-3AD203B41FA5}">
                      <a16:colId xmlns:a16="http://schemas.microsoft.com/office/drawing/2014/main" val="4109239356"/>
                    </a:ext>
                  </a:extLst>
                </a:gridCol>
              </a:tblGrid>
              <a:tr h="352425">
                <a:tc>
                  <a:txBody>
                    <a:bodyPr/>
                    <a:lstStyle/>
                    <a:p>
                      <a:pPr algn="ctr" fontAlgn="base"/>
                      <a:r>
                        <a:rPr lang="es-CO" sz="900">
                          <a:solidFill>
                            <a:schemeClr val="tx1"/>
                          </a:solidFill>
                          <a:effectLst/>
                        </a:rPr>
                        <a:t>Seguridad y Salud en el Trabajo​</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Efectos posibles​</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Controles  administrativos. Señalización. Advertencia​</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3969068920"/>
                  </a:ext>
                </a:extLst>
              </a:tr>
              <a:tr h="752475">
                <a:tc>
                  <a:txBody>
                    <a:bodyPr/>
                    <a:lstStyle/>
                    <a:p>
                      <a:pPr algn="just" fontAlgn="base"/>
                      <a:r>
                        <a:rPr lang="es-CO" sz="900">
                          <a:effectLst/>
                        </a:rPr>
                        <a:t>4. </a:t>
                      </a:r>
                      <a:r>
                        <a:rPr lang="es-MX" sz="900" b="0" i="0" kern="1200">
                          <a:solidFill>
                            <a:schemeClr val="dk1"/>
                          </a:solidFill>
                          <a:effectLst/>
                          <a:latin typeface="+mn-lt"/>
                          <a:ea typeface="+mn-ea"/>
                          <a:cs typeface="+mn-cs"/>
                        </a:rPr>
                        <a:t>BME-Movimientos repetitivos: manos y dedos</a:t>
                      </a:r>
                      <a:endParaRPr lang="es-CO" sz="900" dirty="0">
                        <a:effectLst/>
                      </a:endParaRPr>
                    </a:p>
                  </a:txBody>
                  <a:tcPr anchor="ctr">
                    <a:solidFill>
                      <a:schemeClr val="accent1">
                        <a:lumMod val="20000"/>
                        <a:lumOff val="80000"/>
                      </a:schemeClr>
                    </a:solidFill>
                  </a:tcPr>
                </a:tc>
                <a:tc>
                  <a:txBody>
                    <a:bodyPr/>
                    <a:lstStyle/>
                    <a:p>
                      <a:pPr algn="just" fontAlgn="base"/>
                      <a:br>
                        <a:rPr lang="es-CO" sz="900"/>
                      </a:br>
                      <a:r>
                        <a:rPr lang="es-CO" sz="900" b="0" i="0" kern="1200">
                          <a:solidFill>
                            <a:schemeClr val="dk1"/>
                          </a:solidFill>
                          <a:effectLst/>
                          <a:latin typeface="+mn-lt"/>
                          <a:ea typeface="+mn-ea"/>
                          <a:cs typeface="+mn-cs"/>
                        </a:rPr>
                        <a:t>ENFERMEDAD LABORAL: Afectaciones músculo esqueléticas. Síndromes acumulativos. Sobrecarga muscular. Tendinitis</a:t>
                      </a:r>
                      <a:endParaRPr lang="es-CO" sz="900" dirty="0">
                        <a:effectLst/>
                      </a:endParaRPr>
                    </a:p>
                  </a:txBody>
                  <a:tcPr anchor="ctr">
                    <a:solidFill>
                      <a:schemeClr val="accent1">
                        <a:lumMod val="20000"/>
                        <a:lumOff val="80000"/>
                      </a:schemeClr>
                    </a:solidFill>
                  </a:tcPr>
                </a:tc>
                <a:tc>
                  <a:txBody>
                    <a:bodyPr/>
                    <a:lstStyle/>
                    <a:p>
                      <a:pPr algn="just"/>
                      <a:r>
                        <a:rPr lang="es-MX" sz="900" b="0" i="0" kern="1200">
                          <a:solidFill>
                            <a:schemeClr val="dk1"/>
                          </a:solidFill>
                          <a:effectLst/>
                          <a:latin typeface="+mn-lt"/>
                          <a:ea typeface="+mn-ea"/>
                          <a:cs typeface="+mn-cs"/>
                        </a:rPr>
                        <a:t>1. Realizar inspecciones a los puestos de trabajo.</a:t>
                      </a:r>
                    </a:p>
                    <a:p>
                      <a:pPr algn="just"/>
                      <a:r>
                        <a:rPr lang="es-MX" sz="900" b="0" i="0" kern="1200">
                          <a:solidFill>
                            <a:schemeClr val="dk1"/>
                          </a:solidFill>
                          <a:effectLst/>
                          <a:latin typeface="+mn-lt"/>
                          <a:ea typeface="+mn-ea"/>
                          <a:cs typeface="+mn-cs"/>
                        </a:rPr>
                        <a:t>2. Implementar las actividades establecidas a la prevención de desórdenes músculo esqueléticos o riesgo biomecánico </a:t>
                      </a:r>
                      <a:r>
                        <a:rPr lang="es-CO" sz="1200" b="0" i="0" u="none" strike="noStrike" kern="1200" noProof="0">
                          <a:solidFill>
                            <a:schemeClr val="dk1"/>
                          </a:solidFill>
                          <a:effectLst/>
                          <a:latin typeface="Wingdings 2"/>
                          <a:sym typeface="Wingdings 2"/>
                        </a:rPr>
                        <a:t>P</a:t>
                      </a:r>
                    </a:p>
                    <a:p>
                      <a:pPr algn="just"/>
                      <a:r>
                        <a:rPr lang="es-MX" sz="900" b="0" i="0" kern="1200">
                          <a:solidFill>
                            <a:schemeClr val="dk1"/>
                          </a:solidFill>
                          <a:effectLst/>
                          <a:latin typeface="+mn-lt"/>
                          <a:ea typeface="+mn-ea"/>
                          <a:cs typeface="+mn-cs"/>
                        </a:rPr>
                        <a:t>3. Pausas activas</a:t>
                      </a:r>
                    </a:p>
                    <a:p>
                      <a:pPr algn="just"/>
                      <a:r>
                        <a:rPr lang="es-MX" sz="900" b="0" i="0" kern="1200">
                          <a:solidFill>
                            <a:schemeClr val="dk1"/>
                          </a:solidFill>
                          <a:effectLst/>
                          <a:latin typeface="+mn-lt"/>
                          <a:ea typeface="+mn-ea"/>
                          <a:cs typeface="+mn-cs"/>
                        </a:rPr>
                        <a:t>4. Realizar de exámenes médicos ocupacionales con énfasis osteo muscular.</a:t>
                      </a:r>
                      <a:endParaRPr lang="es-MX" sz="900" b="0" i="0" kern="1200" dirty="0">
                        <a:solidFill>
                          <a:schemeClr val="dk1"/>
                        </a:solidFill>
                        <a:effectLst/>
                        <a:latin typeface="+mn-lt"/>
                        <a:ea typeface="+mn-ea"/>
                        <a:cs typeface="+mn-cs"/>
                      </a:endParaRPr>
                    </a:p>
                  </a:txBody>
                  <a:tcPr anchor="ctr">
                    <a:solidFill>
                      <a:schemeClr val="accent1">
                        <a:lumMod val="20000"/>
                        <a:lumOff val="80000"/>
                      </a:schemeClr>
                    </a:solidFill>
                  </a:tcPr>
                </a:tc>
                <a:tc>
                  <a:txBody>
                    <a:bodyPr/>
                    <a:lstStyle/>
                    <a:p>
                      <a:pPr algn="ctr" fontAlgn="base"/>
                      <a:r>
                        <a:rPr lang="es-CO" sz="900">
                          <a:effectLst/>
                        </a:rPr>
                        <a:t>Actividad programada Anual​</a:t>
                      </a:r>
                    </a:p>
                    <a:p>
                      <a:pPr fontAlgn="base"/>
                      <a:r>
                        <a:rPr lang="es-CO" sz="900">
                          <a:effectLst/>
                        </a:rPr>
                        <a:t>A través de la dirección https://cutt.ly/xwkP9u7j que contiene los soportes de los riesgos de seguridad y salud en el trabajo se evidenció:​</a:t>
                      </a:r>
                    </a:p>
                    <a:p>
                      <a:pPr lvl="0">
                        <a:buNone/>
                      </a:pPr>
                      <a:endParaRPr lang="es-CO" sz="900">
                        <a:effectLst/>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s-CO" sz="1200">
                          <a:effectLst/>
                          <a:latin typeface="Wingdings 2"/>
                          <a:sym typeface="Wingdings 2"/>
                        </a:rPr>
                        <a:t>P</a:t>
                      </a:r>
                      <a:r>
                        <a:rPr lang="es-CO" sz="900">
                          <a:effectLst/>
                        </a:rPr>
                        <a:t> Registro capacitación de Higiene Postural DME, realizada el 13 de abril del 2023.​</a:t>
                      </a:r>
                    </a:p>
                    <a:p>
                      <a:pPr fontAlgn="base"/>
                      <a:r>
                        <a:rPr lang="es-CO" sz="900">
                          <a:effectLst/>
                        </a:rPr>
                        <a:t>​</a:t>
                      </a:r>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149328920"/>
                  </a:ext>
                </a:extLst>
              </a:tr>
              <a:tr h="1228725">
                <a:tc>
                  <a:txBody>
                    <a:bodyPr/>
                    <a:lstStyle/>
                    <a:p>
                      <a:pPr algn="just" fontAlgn="base"/>
                      <a:r>
                        <a:rPr lang="es-CO" sz="900">
                          <a:effectLst/>
                        </a:rPr>
                        <a:t>5. </a:t>
                      </a:r>
                      <a:r>
                        <a:rPr lang="es-MX" sz="900" b="0" i="0" kern="1200">
                          <a:solidFill>
                            <a:schemeClr val="dk1"/>
                          </a:solidFill>
                          <a:effectLst/>
                          <a:latin typeface="+mn-lt"/>
                          <a:ea typeface="+mn-ea"/>
                          <a:cs typeface="+mn-cs"/>
                        </a:rPr>
                        <a:t>BME-Postura: trabajo prolongado en posición sentado</a:t>
                      </a:r>
                      <a:r>
                        <a:rPr lang="es-CO" sz="900">
                          <a:effectLst/>
                        </a:rPr>
                        <a:t>​</a:t>
                      </a:r>
                    </a:p>
                    <a:p>
                      <a:pPr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br>
                        <a:rPr lang="es-MX" sz="900"/>
                      </a:br>
                      <a:r>
                        <a:rPr lang="es-MX" sz="900" b="0" i="0" kern="1200">
                          <a:solidFill>
                            <a:schemeClr val="dk1"/>
                          </a:solidFill>
                          <a:effectLst/>
                          <a:latin typeface="+mn-lt"/>
                          <a:ea typeface="+mn-ea"/>
                          <a:cs typeface="+mn-cs"/>
                        </a:rPr>
                        <a:t>ENFERMEDAD LABORAL: Afectaciones músculo esqueléticas. Afectación lumbar. Sobrecarga muscular</a:t>
                      </a:r>
                      <a:endParaRPr lang="es-CO" sz="900" dirty="0">
                        <a:effectLst/>
                      </a:endParaRPr>
                    </a:p>
                  </a:txBody>
                  <a:tcPr anchor="ctr">
                    <a:solidFill>
                      <a:schemeClr val="accent1">
                        <a:lumMod val="20000"/>
                        <a:lumOff val="80000"/>
                      </a:schemeClr>
                    </a:solidFill>
                  </a:tcPr>
                </a:tc>
                <a:tc>
                  <a:txBody>
                    <a:bodyPr/>
                    <a:lstStyle/>
                    <a:p>
                      <a:pPr algn="just"/>
                      <a:r>
                        <a:rPr lang="es-MX" sz="900" b="0" i="0" kern="1200">
                          <a:solidFill>
                            <a:schemeClr val="dk1"/>
                          </a:solidFill>
                          <a:effectLst/>
                          <a:latin typeface="+mn-lt"/>
                          <a:ea typeface="+mn-ea"/>
                          <a:cs typeface="+mn-cs"/>
                        </a:rPr>
                        <a:t>1. Aplicación de Encuestas osteomusculares (sintomatología y/o condiciones de salud). </a:t>
                      </a:r>
                      <a:r>
                        <a:rPr lang="es-CO" sz="1200" b="0" i="0" u="none" strike="noStrike" kern="1200" noProof="0">
                          <a:solidFill>
                            <a:schemeClr val="dk1"/>
                          </a:solidFill>
                          <a:effectLst/>
                          <a:latin typeface="Wingdings 2"/>
                          <a:sym typeface="Wingdings 2"/>
                        </a:rPr>
                        <a:t>P</a:t>
                      </a:r>
                      <a:endParaRPr lang="es-MX" sz="900" b="0" i="0" kern="1200">
                        <a:solidFill>
                          <a:schemeClr val="dk1"/>
                        </a:solidFill>
                        <a:effectLst/>
                        <a:latin typeface="+mn-lt"/>
                        <a:ea typeface="+mn-ea"/>
                        <a:cs typeface="+mn-cs"/>
                      </a:endParaRPr>
                    </a:p>
                    <a:p>
                      <a:pPr algn="just"/>
                      <a:r>
                        <a:rPr lang="es-MX" sz="900" b="0" i="0" kern="1200">
                          <a:solidFill>
                            <a:schemeClr val="dk1"/>
                          </a:solidFill>
                          <a:effectLst/>
                          <a:latin typeface="+mn-lt"/>
                          <a:ea typeface="+mn-ea"/>
                          <a:cs typeface="+mn-cs"/>
                        </a:rPr>
                        <a:t>2. Capacitación en riesgo biomecánico y/o ergonomía en puestos de trabajo</a:t>
                      </a:r>
                    </a:p>
                    <a:p>
                      <a:pPr algn="just"/>
                      <a:r>
                        <a:rPr lang="es-MX" sz="900" b="0" i="0" kern="1200">
                          <a:solidFill>
                            <a:schemeClr val="dk1"/>
                          </a:solidFill>
                          <a:effectLst/>
                          <a:latin typeface="+mn-lt"/>
                          <a:ea typeface="+mn-ea"/>
                          <a:cs typeface="+mn-cs"/>
                        </a:rPr>
                        <a:t>3. Realizar inspecciones a los puestos de trabajo.</a:t>
                      </a:r>
                    </a:p>
                    <a:p>
                      <a:pPr algn="just"/>
                      <a:r>
                        <a:rPr lang="es-MX" sz="900" b="0" i="0" kern="1200">
                          <a:solidFill>
                            <a:schemeClr val="dk1"/>
                          </a:solidFill>
                          <a:effectLst/>
                          <a:latin typeface="+mn-lt"/>
                          <a:ea typeface="+mn-ea"/>
                          <a:cs typeface="+mn-cs"/>
                        </a:rPr>
                        <a:t>4. Implementar las actividades en prevención de desórdenes músculo esqueléticos o riesgo biomecánico </a:t>
                      </a:r>
                      <a:r>
                        <a:rPr lang="es-CO" sz="1200" b="0" i="0" u="none" strike="noStrike" kern="1200" noProof="0">
                          <a:solidFill>
                            <a:schemeClr val="dk1"/>
                          </a:solidFill>
                          <a:effectLst/>
                          <a:latin typeface="Wingdings 2"/>
                          <a:sym typeface="Wingdings 2"/>
                        </a:rPr>
                        <a:t>P</a:t>
                      </a:r>
                      <a:endParaRPr lang="es-CO" sz="1200" b="0" i="0" u="none" strike="noStrike" kern="1200" noProof="0" dirty="0">
                        <a:solidFill>
                          <a:schemeClr val="dk1"/>
                        </a:solidFill>
                        <a:effectLst/>
                        <a:latin typeface="Wingdings 2"/>
                        <a:sym typeface="Wingdings 2"/>
                      </a:endParaRPr>
                    </a:p>
                  </a:txBody>
                  <a:tcPr anchor="ctr">
                    <a:solidFill>
                      <a:schemeClr val="accent1">
                        <a:lumMod val="20000"/>
                        <a:lumOff val="80000"/>
                      </a:schemeClr>
                    </a:solidFill>
                  </a:tcPr>
                </a:tc>
                <a:tc>
                  <a:txBody>
                    <a:bodyPr/>
                    <a:lstStyle/>
                    <a:p>
                      <a:pPr algn="ctr" fontAlgn="base"/>
                      <a:r>
                        <a:rPr lang="es-CO" sz="900">
                          <a:effectLst/>
                        </a:rPr>
                        <a:t>Actividad programada Anual​</a:t>
                      </a:r>
                    </a:p>
                    <a:p>
                      <a:pPr algn="just" fontAlgn="base"/>
                      <a:r>
                        <a:rPr lang="es-CO" sz="900">
                          <a:effectLst/>
                        </a:rPr>
                        <a:t>A través de la dirección https://cutt.ly/xwkP9u7j que contiene los soportes de los riesgos de seguridad y salud en el trabajo se evidenció:​</a:t>
                      </a:r>
                    </a:p>
                    <a:p>
                      <a:pPr lvl="0" algn="just">
                        <a:buNone/>
                      </a:pPr>
                      <a:endParaRPr lang="es-CO" sz="900">
                        <a:effectLst/>
                      </a:endParaRPr>
                    </a:p>
                    <a:p>
                      <a:pPr fontAlgn="base"/>
                      <a:r>
                        <a:rPr lang="es-CO" sz="1200">
                          <a:effectLst/>
                          <a:latin typeface="Wingdings 2"/>
                          <a:sym typeface="Wingdings 2"/>
                        </a:rPr>
                        <a:t>P</a:t>
                      </a:r>
                      <a:r>
                        <a:rPr lang="es-CO" sz="1200">
                          <a:effectLst/>
                        </a:rPr>
                        <a:t> </a:t>
                      </a:r>
                      <a:r>
                        <a:rPr lang="es-CO" sz="900">
                          <a:effectLst/>
                        </a:rPr>
                        <a:t>Registro capacitación de Higiene Postural DME, realizada el 13 de abril del 2023.​</a:t>
                      </a:r>
                    </a:p>
                    <a:p>
                      <a:pPr fontAlgn="base"/>
                      <a:r>
                        <a:rPr lang="es-CO" sz="1200">
                          <a:effectLst/>
                          <a:latin typeface="Wingdings 2"/>
                          <a:sym typeface="Wingdings 2"/>
                        </a:rPr>
                        <a:t>P</a:t>
                      </a:r>
                      <a:r>
                        <a:rPr lang="es-CO" sz="900">
                          <a:effectLst/>
                        </a:rPr>
                        <a:t> </a:t>
                      </a:r>
                      <a:r>
                        <a:rPr lang="es-MX" sz="900">
                          <a:effectLst/>
                        </a:rPr>
                        <a:t>Diligenciamiento encuesta: Perfil Sociodemográfico y verificación de condiciones de salud de la CRA 2023</a:t>
                      </a:r>
                      <a:r>
                        <a:rPr lang="es-CO" sz="900">
                          <a:effectLst/>
                        </a:rPr>
                        <a:t>.​</a:t>
                      </a:r>
                    </a:p>
                    <a:p>
                      <a:pPr algn="just" fontAlgn="base"/>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3988086399"/>
                  </a:ext>
                </a:extLst>
              </a:tr>
              <a:tr h="1114425">
                <a:tc>
                  <a:txBody>
                    <a:bodyPr/>
                    <a:lstStyle/>
                    <a:p>
                      <a:pPr algn="just" fontAlgn="base"/>
                      <a:r>
                        <a:rPr lang="es-CO" sz="900">
                          <a:effectLst/>
                        </a:rPr>
                        <a:t>6. </a:t>
                      </a:r>
                      <a:r>
                        <a:rPr lang="es-MX" sz="900" b="0" i="0" kern="1200">
                          <a:solidFill>
                            <a:schemeClr val="dk1"/>
                          </a:solidFill>
                          <a:effectLst/>
                          <a:latin typeface="+mn-lt"/>
                          <a:ea typeface="+mn-ea"/>
                          <a:cs typeface="+mn-cs"/>
                        </a:rPr>
                        <a:t>BME-Esfuerzo: levantamiento y/o manipulación de cargas</a:t>
                      </a:r>
                      <a:r>
                        <a:rPr lang="es-CO" sz="900">
                          <a:effectLst/>
                        </a:rPr>
                        <a:t>​</a:t>
                      </a:r>
                    </a:p>
                    <a:p>
                      <a:pPr algn="just" fontAlgn="base"/>
                      <a:r>
                        <a:rPr lang="es-CO" sz="900">
                          <a:effectLst/>
                        </a:rPr>
                        <a:t>Nombre del proceso: Gestión de Talento Humano ​</a:t>
                      </a:r>
                    </a:p>
                    <a:p>
                      <a:pPr algn="just" fontAlgn="base"/>
                      <a:r>
                        <a:rPr lang="es-CO" sz="900">
                          <a:effectLst/>
                        </a:rPr>
                        <a:t>​</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ENFERMEDAD LABORAL: Afectaciones músculo esqueléticas. Sobrecarga muscular</a:t>
                      </a:r>
                      <a:endParaRPr lang="es-CO" sz="900" dirty="0">
                        <a:effectLst/>
                      </a:endParaRPr>
                    </a:p>
                  </a:txBody>
                  <a:tcPr anchor="ctr">
                    <a:solidFill>
                      <a:schemeClr val="accent1">
                        <a:lumMod val="20000"/>
                        <a:lumOff val="80000"/>
                      </a:schemeClr>
                    </a:solidFill>
                  </a:tcPr>
                </a:tc>
                <a:tc>
                  <a:txBody>
                    <a:bodyPr/>
                    <a:lstStyle/>
                    <a:p>
                      <a:pPr algn="just" fontAlgn="base"/>
                      <a:br>
                        <a:rPr lang="es-MX" sz="900"/>
                      </a:br>
                      <a:r>
                        <a:rPr lang="es-MX" sz="900" b="0" i="0" kern="1200">
                          <a:solidFill>
                            <a:schemeClr val="dk1"/>
                          </a:solidFill>
                          <a:effectLst/>
                          <a:latin typeface="+mn-lt"/>
                          <a:ea typeface="+mn-ea"/>
                          <a:cs typeface="+mn-cs"/>
                        </a:rPr>
                        <a:t>1. Seguimiento a las recomendaciones en los Exámenes médicos efectuados</a:t>
                      </a:r>
                      <a:endParaRPr lang="es-ES" sz="90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algn="ctr" fontAlgn="base"/>
                      <a:endParaRPr lang="es-CO" sz="900" dirty="0">
                        <a:effectLst/>
                      </a:endParaRPr>
                    </a:p>
                    <a:p>
                      <a:pPr lvl="0" algn="ctr">
                        <a:buNone/>
                      </a:pPr>
                      <a:r>
                        <a:rPr lang="es-CO" sz="900" b="1" dirty="0">
                          <a:effectLst/>
                        </a:rPr>
                        <a:t>En plazo</a:t>
                      </a:r>
                      <a:endParaRPr lang="es-CO" sz="900" b="1" dirty="0"/>
                    </a:p>
                    <a:p>
                      <a:pPr algn="ctr" fontAlgn="base"/>
                      <a:r>
                        <a:rPr lang="es-CO" sz="900" b="1" dirty="0">
                          <a:effectLst/>
                        </a:rPr>
                        <a:t>​</a:t>
                      </a:r>
                    </a:p>
                  </a:txBody>
                  <a:tcPr>
                    <a:solidFill>
                      <a:schemeClr val="accent1">
                        <a:lumMod val="20000"/>
                        <a:lumOff val="80000"/>
                      </a:schemeClr>
                    </a:solidFill>
                  </a:tcPr>
                </a:tc>
                <a:extLst>
                  <a:ext uri="{0D108BD9-81ED-4DB2-BD59-A6C34878D82A}">
                    <a16:rowId xmlns:a16="http://schemas.microsoft.com/office/drawing/2014/main" val="3713075988"/>
                  </a:ext>
                </a:extLst>
              </a:tr>
              <a:tr h="1171575">
                <a:tc>
                  <a:txBody>
                    <a:bodyPr/>
                    <a:lstStyle/>
                    <a:p>
                      <a:pPr algn="just" fontAlgn="base"/>
                      <a:r>
                        <a:rPr lang="es-CO" sz="900">
                          <a:effectLst/>
                        </a:rPr>
                        <a:t>7. </a:t>
                      </a:r>
                      <a:r>
                        <a:rPr lang="pt-BR" sz="900" b="0" i="0" kern="1200">
                          <a:solidFill>
                            <a:schemeClr val="dk1"/>
                          </a:solidFill>
                          <a:effectLst/>
                          <a:latin typeface="+mn-lt"/>
                          <a:ea typeface="+mn-ea"/>
                          <a:cs typeface="+mn-cs"/>
                        </a:rPr>
                        <a:t>QUI-Líquidos: contacto con líquidos de características peligrosas</a:t>
                      </a:r>
                      <a:r>
                        <a:rPr lang="es-CO" sz="900">
                          <a:effectLst/>
                        </a:rPr>
                        <a:t>​</a:t>
                      </a:r>
                    </a:p>
                    <a:p>
                      <a:pPr algn="just" fontAlgn="base"/>
                      <a:r>
                        <a:rPr lang="es-CO" sz="900">
                          <a:effectLst/>
                        </a:rPr>
                        <a:t>Nombre del proceso: Gestión de Talento Humano ​</a:t>
                      </a:r>
                    </a:p>
                    <a:p>
                      <a:pPr algn="just" fontAlgn="base"/>
                      <a:r>
                        <a:rPr lang="es-CO" sz="900">
                          <a:effectLst/>
                        </a:rPr>
                        <a:t>​</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ENFERMEDAD LABORAL: Afectaciones sistémicas crónicas.</a:t>
                      </a:r>
                      <a:endParaRPr lang="es-CO" sz="900" dirty="0">
                        <a:effectLst/>
                      </a:endParaRPr>
                    </a:p>
                  </a:txBody>
                  <a:tcPr anchor="ctr">
                    <a:solidFill>
                      <a:schemeClr val="accent1">
                        <a:lumMod val="20000"/>
                        <a:lumOff val="80000"/>
                      </a:schemeClr>
                    </a:solidFill>
                  </a:tcPr>
                </a:tc>
                <a:tc>
                  <a:txBody>
                    <a:bodyPr/>
                    <a:lstStyle/>
                    <a:p>
                      <a:pPr algn="just"/>
                      <a:r>
                        <a:rPr lang="es-CO" sz="900">
                          <a:effectLst/>
                        </a:rPr>
                        <a:t>Actividad realizada por terceros contratados por proveedor de servicios, aplicar criterios de selección y seguimiento a proveedores, contratistas y actividades tercerizadas. </a:t>
                      </a:r>
                      <a:r>
                        <a:rPr lang="es-CO" sz="1200" b="0" i="0" u="none" strike="noStrike" noProof="0">
                          <a:solidFill>
                            <a:srgbClr val="000000"/>
                          </a:solidFill>
                          <a:effectLst/>
                          <a:latin typeface="Wingdings 2"/>
                          <a:sym typeface="Wingdings 2"/>
                        </a:rPr>
                        <a:t>P</a:t>
                      </a:r>
                      <a:endParaRPr lang="es-CO" sz="900"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algn="just" fontAlgn="base"/>
                      <a:r>
                        <a:rPr lang="es-CO" sz="900" dirty="0">
                          <a:effectLst/>
                        </a:rPr>
                        <a:t>A través de la dirección https://cutt.ly/xwkP9u7j que contiene los soportes de los riesgos de seguridad y salud en el trabajo se evidenció:​</a:t>
                      </a:r>
                    </a:p>
                    <a:p>
                      <a:pPr lvl="0" algn="just">
                        <a:buNone/>
                      </a:pPr>
                      <a:endParaRPr lang="es-CO" sz="900" dirty="0">
                        <a:effectLst/>
                      </a:endParaRPr>
                    </a:p>
                    <a:p>
                      <a:pPr algn="just" fontAlgn="base"/>
                      <a:r>
                        <a:rPr lang="es-CO" sz="1200" dirty="0">
                          <a:effectLst/>
                          <a:latin typeface="Wingdings 2"/>
                          <a:sym typeface="Wingdings 2"/>
                        </a:rPr>
                        <a:t>P</a:t>
                      </a:r>
                      <a:r>
                        <a:rPr lang="es-CO" sz="900" dirty="0">
                          <a:effectLst/>
                        </a:rPr>
                        <a:t> </a:t>
                      </a:r>
                      <a:r>
                        <a:rPr lang="es-MX" sz="900" dirty="0">
                          <a:effectLst/>
                        </a:rPr>
                        <a:t>Capacitación uso y manejo adecuado de EPP, realizada el 23 de marzo del 2023.</a:t>
                      </a:r>
                      <a:r>
                        <a:rPr lang="es-CO" sz="900" dirty="0">
                          <a:effectLst/>
                        </a:rPr>
                        <a:t> </a:t>
                      </a:r>
                    </a:p>
                    <a:p>
                      <a:pPr algn="just" fontAlgn="base"/>
                      <a:r>
                        <a:rPr lang="es-CO" sz="900" dirty="0">
                          <a:effectLst/>
                        </a:rPr>
                        <a:t>​</a:t>
                      </a:r>
                    </a:p>
                    <a:p>
                      <a:pPr algn="just" fontAlgn="base"/>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900568148"/>
                  </a:ext>
                </a:extLst>
              </a:tr>
            </a:tbl>
          </a:graphicData>
        </a:graphic>
      </p:graphicFrame>
    </p:spTree>
    <p:extLst>
      <p:ext uri="{BB962C8B-B14F-4D97-AF65-F5344CB8AC3E}">
        <p14:creationId xmlns:p14="http://schemas.microsoft.com/office/powerpoint/2010/main" val="753423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27</a:t>
            </a:fld>
            <a:endParaRPr lang="es-ES"/>
          </a:p>
        </p:txBody>
      </p:sp>
      <p:sp>
        <p:nvSpPr>
          <p:cNvPr id="3" name="2 CuadroTexto">
            <a:extLst>
              <a:ext uri="{FF2B5EF4-FFF2-40B4-BE49-F238E27FC236}">
                <a16:creationId xmlns:a16="http://schemas.microsoft.com/office/drawing/2014/main" id="{07C1C06A-407D-9B7C-B039-4DBF1F32A750}"/>
              </a:ext>
            </a:extLst>
          </p:cNvPr>
          <p:cNvSpPr txBox="1"/>
          <p:nvPr/>
        </p:nvSpPr>
        <p:spPr>
          <a:xfrm>
            <a:off x="140318" y="357774"/>
            <a:ext cx="11911366"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y Salud en el Trabajo</a:t>
            </a:r>
          </a:p>
        </p:txBody>
      </p:sp>
      <p:graphicFrame>
        <p:nvGraphicFramePr>
          <p:cNvPr id="5" name="Tabla 4">
            <a:extLst>
              <a:ext uri="{FF2B5EF4-FFF2-40B4-BE49-F238E27FC236}">
                <a16:creationId xmlns:a16="http://schemas.microsoft.com/office/drawing/2014/main" id="{F172EBB2-7A52-5014-6482-311F3693ADAF}"/>
              </a:ext>
            </a:extLst>
          </p:cNvPr>
          <p:cNvGraphicFramePr>
            <a:graphicFrameLocks noGrp="1"/>
          </p:cNvGraphicFramePr>
          <p:nvPr>
            <p:extLst>
              <p:ext uri="{D42A27DB-BD31-4B8C-83A1-F6EECF244321}">
                <p14:modId xmlns:p14="http://schemas.microsoft.com/office/powerpoint/2010/main" val="703323633"/>
              </p:ext>
            </p:extLst>
          </p:nvPr>
        </p:nvGraphicFramePr>
        <p:xfrm>
          <a:off x="152400" y="1074420"/>
          <a:ext cx="11887200" cy="3930015"/>
        </p:xfrm>
        <a:graphic>
          <a:graphicData uri="http://schemas.openxmlformats.org/drawingml/2006/table">
            <a:tbl>
              <a:tblPr firstRow="1" bandRow="1">
                <a:tableStyleId>{5C22544A-7EE6-4342-B048-85BDC9FD1C3A}</a:tableStyleId>
              </a:tblPr>
              <a:tblGrid>
                <a:gridCol w="2914650">
                  <a:extLst>
                    <a:ext uri="{9D8B030D-6E8A-4147-A177-3AD203B41FA5}">
                      <a16:colId xmlns:a16="http://schemas.microsoft.com/office/drawing/2014/main" val="2578848061"/>
                    </a:ext>
                  </a:extLst>
                </a:gridCol>
                <a:gridCol w="2314575">
                  <a:extLst>
                    <a:ext uri="{9D8B030D-6E8A-4147-A177-3AD203B41FA5}">
                      <a16:colId xmlns:a16="http://schemas.microsoft.com/office/drawing/2014/main" val="3732035916"/>
                    </a:ext>
                  </a:extLst>
                </a:gridCol>
                <a:gridCol w="3000375">
                  <a:extLst>
                    <a:ext uri="{9D8B030D-6E8A-4147-A177-3AD203B41FA5}">
                      <a16:colId xmlns:a16="http://schemas.microsoft.com/office/drawing/2014/main" val="2119301647"/>
                    </a:ext>
                  </a:extLst>
                </a:gridCol>
                <a:gridCol w="3657600">
                  <a:extLst>
                    <a:ext uri="{9D8B030D-6E8A-4147-A177-3AD203B41FA5}">
                      <a16:colId xmlns:a16="http://schemas.microsoft.com/office/drawing/2014/main" val="2166726330"/>
                    </a:ext>
                  </a:extLst>
                </a:gridCol>
              </a:tblGrid>
              <a:tr h="352425">
                <a:tc>
                  <a:txBody>
                    <a:bodyPr/>
                    <a:lstStyle/>
                    <a:p>
                      <a:pPr algn="ctr" fontAlgn="base"/>
                      <a:r>
                        <a:rPr lang="es-CO" sz="900">
                          <a:solidFill>
                            <a:schemeClr val="tx1"/>
                          </a:solidFill>
                          <a:effectLst/>
                        </a:rPr>
                        <a:t>Seguridad y Salud en el Trabajo​</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Efectos posibles​</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Controles  administrativos. Señalización. Advertencia​</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4271704945"/>
                  </a:ext>
                </a:extLst>
              </a:tr>
              <a:tr h="1019175">
                <a:tc>
                  <a:txBody>
                    <a:bodyPr/>
                    <a:lstStyle/>
                    <a:p>
                      <a:pPr algn="just" fontAlgn="base"/>
                      <a:r>
                        <a:rPr lang="es-CO" sz="900">
                          <a:effectLst/>
                        </a:rPr>
                        <a:t>8. </a:t>
                      </a:r>
                      <a:r>
                        <a:rPr lang="pt-BR" sz="900" b="0" i="0" kern="1200">
                          <a:solidFill>
                            <a:schemeClr val="dk1"/>
                          </a:solidFill>
                          <a:effectLst/>
                          <a:latin typeface="+mn-lt"/>
                          <a:ea typeface="+mn-ea"/>
                          <a:cs typeface="+mn-cs"/>
                        </a:rPr>
                        <a:t>QUI-Líquidos: contacto con líquidos de características peligrosas</a:t>
                      </a:r>
                    </a:p>
                    <a:p>
                      <a:pPr algn="just" fontAlgn="base"/>
                      <a:r>
                        <a:rPr lang="es-CO" sz="900">
                          <a:effectLst/>
                        </a:rPr>
                        <a:t>Nombre del proceso: Gestión de Talento Humano.​</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ENFERMEDAD LABORAL: Afectaciones sistémicas crónicas.</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Inspección a las áreas y registro de las mismas</a:t>
                      </a:r>
                      <a:endParaRPr lang="es-ES" sz="90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lvl="0" algn="ctr">
                        <a:buNone/>
                      </a:pPr>
                      <a:endParaRPr lang="es-CO" sz="900" dirty="0">
                        <a:effectLst/>
                      </a:endParaRPr>
                    </a:p>
                    <a:p>
                      <a:pPr lvl="0" algn="ctr">
                        <a:buNone/>
                      </a:pPr>
                      <a:r>
                        <a:rPr lang="es-CO" sz="900" b="1" i="0" u="none" strike="noStrike" noProof="0" dirty="0">
                          <a:solidFill>
                            <a:srgbClr val="000000"/>
                          </a:solidFill>
                          <a:effectLst/>
                          <a:latin typeface="Calibri"/>
                        </a:rPr>
                        <a:t>En plazo</a:t>
                      </a:r>
                      <a:endParaRPr lang="es-CO" sz="900" b="1" dirty="0"/>
                    </a:p>
                    <a:p>
                      <a:pPr algn="just" fontAlgn="base"/>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1125114994"/>
                  </a:ext>
                </a:extLst>
              </a:tr>
              <a:tr h="1019175">
                <a:tc>
                  <a:txBody>
                    <a:bodyPr/>
                    <a:lstStyle/>
                    <a:p>
                      <a:pPr algn="just" fontAlgn="base"/>
                      <a:r>
                        <a:rPr lang="es-CO" sz="900">
                          <a:effectLst/>
                        </a:rPr>
                        <a:t>9.  </a:t>
                      </a:r>
                      <a:r>
                        <a:rPr lang="es-CO" sz="900" b="0" i="0" kern="1200">
                          <a:solidFill>
                            <a:schemeClr val="dk1"/>
                          </a:solidFill>
                          <a:effectLst/>
                          <a:latin typeface="+mn-lt"/>
                          <a:ea typeface="+mn-ea"/>
                          <a:cs typeface="+mn-cs"/>
                        </a:rPr>
                        <a:t>BIO-Virus</a:t>
                      </a:r>
                    </a:p>
                    <a:p>
                      <a:pPr algn="just"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br>
                        <a:rPr lang="es-MX" sz="900"/>
                      </a:br>
                      <a:r>
                        <a:rPr lang="es-MX" sz="900" b="0" i="0" kern="1200">
                          <a:solidFill>
                            <a:schemeClr val="dk1"/>
                          </a:solidFill>
                          <a:effectLst/>
                          <a:latin typeface="+mn-lt"/>
                          <a:ea typeface="+mn-ea"/>
                          <a:cs typeface="+mn-cs"/>
                        </a:rPr>
                        <a:t>ENFERMEDAD LABORAL: Afectaciones sistémicas crónicas.</a:t>
                      </a:r>
                      <a:endParaRPr lang="es-CO" sz="900" dirty="0">
                        <a:effectLst/>
                      </a:endParaRPr>
                    </a:p>
                  </a:txBody>
                  <a:tcPr anchor="ctr">
                    <a:solidFill>
                      <a:schemeClr val="accent1">
                        <a:lumMod val="20000"/>
                        <a:lumOff val="80000"/>
                      </a:schemeClr>
                    </a:solidFill>
                  </a:tcPr>
                </a:tc>
                <a:tc>
                  <a:txBody>
                    <a:bodyPr/>
                    <a:lstStyle/>
                    <a:p>
                      <a:pPr algn="just"/>
                      <a:r>
                        <a:rPr lang="es-MX" sz="900">
                          <a:effectLst/>
                        </a:rPr>
                        <a:t>1. Sensibilizaciones y campañas en riesgo biológico por enfermedades respiratorias</a:t>
                      </a:r>
                    </a:p>
                    <a:p>
                      <a:pPr algn="just"/>
                      <a:r>
                        <a:rPr lang="es-MX" sz="900">
                          <a:effectLst/>
                        </a:rPr>
                        <a:t>2. Implementación de teletrabajo </a:t>
                      </a:r>
                      <a:r>
                        <a:rPr lang="es-CO" sz="1200" b="0" i="0" u="none" strike="noStrike" noProof="0">
                          <a:solidFill>
                            <a:srgbClr val="000000"/>
                          </a:solidFill>
                          <a:effectLst/>
                          <a:latin typeface="Wingdings 2"/>
                          <a:sym typeface="Wingdings 2"/>
                        </a:rPr>
                        <a:t>P</a:t>
                      </a:r>
                      <a:endParaRPr lang="es-CO" sz="1200" b="0" i="0" u="none" strike="noStrike" noProof="0" dirty="0">
                        <a:solidFill>
                          <a:srgbClr val="000000"/>
                        </a:solidFill>
                        <a:effectLst/>
                        <a:latin typeface="Wingdings 2"/>
                        <a:sym typeface="Wingdings 2"/>
                      </a:endParaRPr>
                    </a:p>
                  </a:txBody>
                  <a:tcPr anchor="ctr">
                    <a:solidFill>
                      <a:schemeClr val="accent1">
                        <a:lumMod val="20000"/>
                        <a:lumOff val="80000"/>
                      </a:schemeClr>
                    </a:solidFill>
                  </a:tcPr>
                </a:tc>
                <a:tc>
                  <a:txBody>
                    <a:bodyPr/>
                    <a:lstStyle/>
                    <a:p>
                      <a:pPr algn="ctr" fontAlgn="base"/>
                      <a:r>
                        <a:rPr lang="es-CO" sz="900">
                          <a:effectLst/>
                        </a:rPr>
                        <a:t>Actividad programada Anual​</a:t>
                      </a:r>
                    </a:p>
                    <a:p>
                      <a:pPr fontAlgn="base"/>
                      <a:r>
                        <a:rPr lang="es-CO" sz="900">
                          <a:effectLst/>
                        </a:rPr>
                        <a:t>A través de la dirección https://cutt.ly/xwkP9u7j que contiene los soportes de los riesgos de seguridad y salud en el trabajo se evidenció:​</a:t>
                      </a:r>
                    </a:p>
                    <a:p>
                      <a:pPr lvl="0">
                        <a:buNone/>
                      </a:pPr>
                      <a:endParaRPr lang="es-CO" sz="900">
                        <a:effectLst/>
                      </a:endParaRPr>
                    </a:p>
                    <a:p>
                      <a:pPr lvl="0" algn="just">
                        <a:buNone/>
                      </a:pPr>
                      <a:r>
                        <a:rPr lang="es-CO" sz="1200" b="0" i="0" u="none" strike="noStrike" noProof="0">
                          <a:solidFill>
                            <a:srgbClr val="000000"/>
                          </a:solidFill>
                          <a:effectLst/>
                          <a:latin typeface="Wingdings 2"/>
                          <a:sym typeface="Wingdings 2"/>
                        </a:rPr>
                        <a:t>P</a:t>
                      </a:r>
                      <a:r>
                        <a:rPr lang="es-CO" sz="900" b="0" i="0" u="none" strike="noStrike" noProof="0">
                          <a:solidFill>
                            <a:srgbClr val="000000"/>
                          </a:solidFill>
                          <a:effectLst/>
                          <a:latin typeface="Calibri"/>
                        </a:rPr>
                        <a:t> </a:t>
                      </a:r>
                      <a:r>
                        <a:rPr lang="es-MX" sz="900" b="0" i="0" u="none" strike="noStrike" noProof="0">
                          <a:solidFill>
                            <a:srgbClr val="000000"/>
                          </a:solidFill>
                          <a:effectLst/>
                          <a:latin typeface="Calibri"/>
                        </a:rPr>
                        <a:t>Resolución UAE–CRA No.246 De 2022, Por la cual se implementa la modalidad laboral de Teletrabajo en la Comisión de Regulación de Agua Potable y Saneamiento Básico - CRA</a:t>
                      </a:r>
                      <a:r>
                        <a:rPr lang="es-CO" sz="900" b="0" i="0" u="none" strike="noStrike" noProof="0">
                          <a:solidFill>
                            <a:srgbClr val="000000"/>
                          </a:solidFill>
                          <a:effectLst/>
                          <a:latin typeface="Calibri"/>
                        </a:rPr>
                        <a:t>. </a:t>
                      </a:r>
                      <a:endParaRPr lang="es-CO" sz="900"/>
                    </a:p>
                    <a:p>
                      <a:pPr fontAlgn="base"/>
                      <a:r>
                        <a:rPr lang="es-CO" sz="900">
                          <a:effectLst/>
                          <a:highlight>
                            <a:srgbClr val="008000"/>
                          </a:highlight>
                        </a:rPr>
                        <a:t>​</a:t>
                      </a:r>
                      <a:endParaRPr lang="es-CO" sz="900" dirty="0">
                        <a:effectLst/>
                        <a:highlight>
                          <a:srgbClr val="008000"/>
                        </a:highlight>
                      </a:endParaRPr>
                    </a:p>
                  </a:txBody>
                  <a:tcPr>
                    <a:solidFill>
                      <a:schemeClr val="accent1">
                        <a:lumMod val="20000"/>
                        <a:lumOff val="80000"/>
                      </a:schemeClr>
                    </a:solidFill>
                  </a:tcPr>
                </a:tc>
                <a:extLst>
                  <a:ext uri="{0D108BD9-81ED-4DB2-BD59-A6C34878D82A}">
                    <a16:rowId xmlns:a16="http://schemas.microsoft.com/office/drawing/2014/main" val="3961677994"/>
                  </a:ext>
                </a:extLst>
              </a:tr>
              <a:tr h="1323975">
                <a:tc>
                  <a:txBody>
                    <a:bodyPr/>
                    <a:lstStyle/>
                    <a:p>
                      <a:pPr algn="just" fontAlgn="base"/>
                      <a:r>
                        <a:rPr lang="es-CO" sz="900">
                          <a:effectLst/>
                        </a:rPr>
                        <a:t>10. </a:t>
                      </a:r>
                      <a:r>
                        <a:rPr lang="es-CO" sz="900" b="0" i="0" kern="1200">
                          <a:solidFill>
                            <a:schemeClr val="dk1"/>
                          </a:solidFill>
                          <a:effectLst/>
                          <a:latin typeface="+mn-lt"/>
                          <a:ea typeface="+mn-ea"/>
                          <a:cs typeface="+mn-cs"/>
                        </a:rPr>
                        <a:t>BIO-Contacto con fluidos</a:t>
                      </a:r>
                    </a:p>
                    <a:p>
                      <a:pPr algn="just"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br>
                        <a:rPr lang="es-MX" sz="900"/>
                      </a:br>
                      <a:r>
                        <a:rPr lang="es-MX" sz="900" b="0" i="0" kern="1200">
                          <a:solidFill>
                            <a:schemeClr val="dk1"/>
                          </a:solidFill>
                          <a:effectLst/>
                          <a:latin typeface="+mn-lt"/>
                          <a:ea typeface="+mn-ea"/>
                          <a:cs typeface="+mn-cs"/>
                        </a:rPr>
                        <a:t>ENFERMEDAD LABORAL: Infecciones de diversa índole.</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1. Divulgación en desinfección de áreas, uso y manejo de residuos</a:t>
                      </a:r>
                      <a:endParaRPr lang="es-ES" sz="90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lvl="0" algn="ctr">
                        <a:buNone/>
                      </a:pPr>
                      <a:endParaRPr lang="es-CO" sz="900" dirty="0">
                        <a:effectLst/>
                      </a:endParaRPr>
                    </a:p>
                    <a:p>
                      <a:pPr lvl="0" algn="ctr">
                        <a:buNone/>
                      </a:pPr>
                      <a:r>
                        <a:rPr lang="es-CO" sz="900" b="1" i="0" u="none" strike="noStrike" noProof="0" dirty="0">
                          <a:solidFill>
                            <a:srgbClr val="000000"/>
                          </a:solidFill>
                          <a:effectLst/>
                          <a:latin typeface="Calibri"/>
                        </a:rPr>
                        <a:t>En plazo</a:t>
                      </a:r>
                      <a:endParaRPr lang="es-CO" sz="900" b="1" dirty="0"/>
                    </a:p>
                    <a:p>
                      <a:pPr fontAlgn="base"/>
                      <a:r>
                        <a:rPr lang="es-CO" sz="900" dirty="0">
                          <a:effectLst/>
                        </a:rPr>
                        <a:t>​</a:t>
                      </a:r>
                    </a:p>
                    <a:p>
                      <a:pPr algn="ctr" fontAlgn="base"/>
                      <a:r>
                        <a:rPr lang="es-CO" sz="900" dirty="0">
                          <a:effectLst/>
                        </a:rPr>
                        <a:t>​</a:t>
                      </a:r>
                    </a:p>
                  </a:txBody>
                  <a:tcPr>
                    <a:solidFill>
                      <a:schemeClr val="accent1">
                        <a:lumMod val="20000"/>
                        <a:lumOff val="80000"/>
                      </a:schemeClr>
                    </a:solidFill>
                  </a:tcPr>
                </a:tc>
                <a:extLst>
                  <a:ext uri="{0D108BD9-81ED-4DB2-BD59-A6C34878D82A}">
                    <a16:rowId xmlns:a16="http://schemas.microsoft.com/office/drawing/2014/main" val="2071550578"/>
                  </a:ext>
                </a:extLst>
              </a:tr>
            </a:tbl>
          </a:graphicData>
        </a:graphic>
      </p:graphicFrame>
    </p:spTree>
    <p:extLst>
      <p:ext uri="{BB962C8B-B14F-4D97-AF65-F5344CB8AC3E}">
        <p14:creationId xmlns:p14="http://schemas.microsoft.com/office/powerpoint/2010/main" val="1615897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68778"/>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28</a:t>
            </a:fld>
            <a:endParaRPr lang="es-ES"/>
          </a:p>
        </p:txBody>
      </p:sp>
      <p:sp>
        <p:nvSpPr>
          <p:cNvPr id="3" name="2 CuadroTexto">
            <a:extLst>
              <a:ext uri="{FF2B5EF4-FFF2-40B4-BE49-F238E27FC236}">
                <a16:creationId xmlns:a16="http://schemas.microsoft.com/office/drawing/2014/main" id="{7D1858A0-086D-9F84-5612-E5E7079AED94}"/>
              </a:ext>
            </a:extLst>
          </p:cNvPr>
          <p:cNvSpPr txBox="1"/>
          <p:nvPr/>
        </p:nvSpPr>
        <p:spPr>
          <a:xfrm>
            <a:off x="140876" y="357774"/>
            <a:ext cx="11958976"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y Salud en el Trabajo</a:t>
            </a:r>
          </a:p>
        </p:txBody>
      </p:sp>
      <p:graphicFrame>
        <p:nvGraphicFramePr>
          <p:cNvPr id="5" name="Tabla 4">
            <a:extLst>
              <a:ext uri="{FF2B5EF4-FFF2-40B4-BE49-F238E27FC236}">
                <a16:creationId xmlns:a16="http://schemas.microsoft.com/office/drawing/2014/main" id="{DB0A4277-8015-CBAD-166B-159FC889167E}"/>
              </a:ext>
            </a:extLst>
          </p:cNvPr>
          <p:cNvGraphicFramePr>
            <a:graphicFrameLocks noGrp="1"/>
          </p:cNvGraphicFramePr>
          <p:nvPr>
            <p:extLst>
              <p:ext uri="{D42A27DB-BD31-4B8C-83A1-F6EECF244321}">
                <p14:modId xmlns:p14="http://schemas.microsoft.com/office/powerpoint/2010/main" val="1379675871"/>
              </p:ext>
            </p:extLst>
          </p:nvPr>
        </p:nvGraphicFramePr>
        <p:xfrm>
          <a:off x="123825" y="939165"/>
          <a:ext cx="11944350" cy="5315498"/>
        </p:xfrm>
        <a:graphic>
          <a:graphicData uri="http://schemas.openxmlformats.org/drawingml/2006/table">
            <a:tbl>
              <a:tblPr firstRow="1" bandRow="1">
                <a:tableStyleId>{5C22544A-7EE6-4342-B048-85BDC9FD1C3A}</a:tableStyleId>
              </a:tblPr>
              <a:tblGrid>
                <a:gridCol w="2533650">
                  <a:extLst>
                    <a:ext uri="{9D8B030D-6E8A-4147-A177-3AD203B41FA5}">
                      <a16:colId xmlns:a16="http://schemas.microsoft.com/office/drawing/2014/main" val="1123443124"/>
                    </a:ext>
                  </a:extLst>
                </a:gridCol>
                <a:gridCol w="2047875">
                  <a:extLst>
                    <a:ext uri="{9D8B030D-6E8A-4147-A177-3AD203B41FA5}">
                      <a16:colId xmlns:a16="http://schemas.microsoft.com/office/drawing/2014/main" val="3521801747"/>
                    </a:ext>
                  </a:extLst>
                </a:gridCol>
                <a:gridCol w="2809875">
                  <a:extLst>
                    <a:ext uri="{9D8B030D-6E8A-4147-A177-3AD203B41FA5}">
                      <a16:colId xmlns:a16="http://schemas.microsoft.com/office/drawing/2014/main" val="329566381"/>
                    </a:ext>
                  </a:extLst>
                </a:gridCol>
                <a:gridCol w="4552950">
                  <a:extLst>
                    <a:ext uri="{9D8B030D-6E8A-4147-A177-3AD203B41FA5}">
                      <a16:colId xmlns:a16="http://schemas.microsoft.com/office/drawing/2014/main" val="720797808"/>
                    </a:ext>
                  </a:extLst>
                </a:gridCol>
              </a:tblGrid>
              <a:tr h="333375">
                <a:tc>
                  <a:txBody>
                    <a:bodyPr/>
                    <a:lstStyle/>
                    <a:p>
                      <a:pPr algn="ctr" fontAlgn="base"/>
                      <a:r>
                        <a:rPr lang="es-CO" sz="900">
                          <a:solidFill>
                            <a:schemeClr val="tx1"/>
                          </a:solidFill>
                          <a:effectLst/>
                        </a:rPr>
                        <a:t>Seguridad y Salud en el Trabajo​</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Efectos posibles​</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Controles  administrativos. Señalización. Advertencia​</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1596386481"/>
                  </a:ext>
                </a:extLst>
              </a:tr>
              <a:tr h="704850">
                <a:tc>
                  <a:txBody>
                    <a:bodyPr/>
                    <a:lstStyle/>
                    <a:p>
                      <a:pPr algn="just" fontAlgn="base"/>
                      <a:r>
                        <a:rPr lang="es-CO" sz="900">
                          <a:effectLst/>
                        </a:rPr>
                        <a:t>11. </a:t>
                      </a:r>
                      <a:r>
                        <a:rPr lang="es-MX" sz="900" b="0" i="0" kern="1200">
                          <a:solidFill>
                            <a:schemeClr val="dk1"/>
                          </a:solidFill>
                          <a:effectLst/>
                          <a:latin typeface="+mn-lt"/>
                          <a:ea typeface="+mn-ea"/>
                          <a:cs typeface="+mn-cs"/>
                        </a:rPr>
                        <a:t>PSI-Gestión organizacional: estilo de mando</a:t>
                      </a:r>
                    </a:p>
                    <a:p>
                      <a:pPr algn="just"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ENFERMEDAD LABORAL: Estrés. Dificultad en comunicaciones.</a:t>
                      </a:r>
                      <a:endParaRPr lang="es-CO" sz="900" dirty="0">
                        <a:effectLst/>
                      </a:endParaRPr>
                    </a:p>
                  </a:txBody>
                  <a:tcPr anchor="ctr">
                    <a:solidFill>
                      <a:schemeClr val="accent1">
                        <a:lumMod val="20000"/>
                        <a:lumOff val="80000"/>
                      </a:schemeClr>
                    </a:solidFill>
                  </a:tcPr>
                </a:tc>
                <a:tc>
                  <a:txBody>
                    <a:bodyPr/>
                    <a:lstStyle/>
                    <a:p>
                      <a:pPr algn="just"/>
                      <a:r>
                        <a:rPr lang="es-MX" sz="900" b="0" i="0" kern="1200" dirty="0">
                          <a:solidFill>
                            <a:schemeClr val="dk1"/>
                          </a:solidFill>
                          <a:effectLst/>
                          <a:latin typeface="+mn-lt"/>
                          <a:ea typeface="+mn-ea"/>
                          <a:cs typeface="+mn-cs"/>
                        </a:rPr>
                        <a:t>1. Capacitación en manejo del estrés y/o manejo de las emociones </a:t>
                      </a:r>
                      <a:r>
                        <a:rPr lang="es-CO" sz="1200" b="0" i="0" u="none" strike="noStrike" noProof="0" dirty="0">
                          <a:solidFill>
                            <a:srgbClr val="000000"/>
                          </a:solidFill>
                          <a:effectLst/>
                          <a:latin typeface="Wingdings 2"/>
                          <a:sym typeface="Wingdings 2"/>
                        </a:rPr>
                        <a:t>P</a:t>
                      </a:r>
                      <a:endParaRPr lang="es-MX" sz="1200" b="0" i="0" kern="1200" dirty="0">
                        <a:solidFill>
                          <a:schemeClr val="dk1"/>
                        </a:solidFill>
                        <a:effectLst/>
                        <a:latin typeface="+mn-lt"/>
                        <a:ea typeface="+mn-ea"/>
                        <a:cs typeface="+mn-cs"/>
                      </a:endParaRPr>
                    </a:p>
                    <a:p>
                      <a:pPr algn="just"/>
                      <a:r>
                        <a:rPr lang="es-MX" sz="900" b="0" i="0" kern="1200" dirty="0">
                          <a:solidFill>
                            <a:schemeClr val="dk1"/>
                          </a:solidFill>
                          <a:effectLst/>
                          <a:latin typeface="+mn-lt"/>
                          <a:ea typeface="+mn-ea"/>
                          <a:cs typeface="+mn-cs"/>
                        </a:rPr>
                        <a:t>2. Taller en prevención del síndrome de Burnout </a:t>
                      </a:r>
                      <a:r>
                        <a:rPr lang="es-CO" sz="1200" b="0" i="0" u="none" strike="noStrike" noProof="0" dirty="0">
                          <a:solidFill>
                            <a:srgbClr val="000000"/>
                          </a:solidFill>
                          <a:effectLst/>
                          <a:latin typeface="Wingdings 2"/>
                          <a:sym typeface="Wingdings 2"/>
                        </a:rPr>
                        <a:t>P</a:t>
                      </a:r>
                      <a:endParaRPr lang="es-MX" sz="1200" b="0" i="0" kern="1200" dirty="0">
                        <a:solidFill>
                          <a:schemeClr val="dk1"/>
                        </a:solidFill>
                        <a:effectLst/>
                        <a:latin typeface="+mn-lt"/>
                        <a:ea typeface="+mn-ea"/>
                        <a:cs typeface="+mn-cs"/>
                      </a:endParaRPr>
                    </a:p>
                    <a:p>
                      <a:pPr algn="just"/>
                      <a:r>
                        <a:rPr lang="es-MX" sz="900" b="0" i="0" kern="1200" dirty="0">
                          <a:solidFill>
                            <a:schemeClr val="dk1"/>
                          </a:solidFill>
                          <a:effectLst/>
                          <a:latin typeface="+mn-lt"/>
                          <a:ea typeface="+mn-ea"/>
                          <a:cs typeface="+mn-cs"/>
                        </a:rPr>
                        <a:t>3. Aplicación batería de riesgo psicosocial</a:t>
                      </a:r>
                    </a:p>
                    <a:p>
                      <a:pPr algn="just"/>
                      <a:r>
                        <a:rPr lang="es-MX" sz="900" b="0" i="0" kern="1200" dirty="0">
                          <a:solidFill>
                            <a:schemeClr val="dk1"/>
                          </a:solidFill>
                          <a:effectLst/>
                          <a:latin typeface="+mn-lt"/>
                          <a:ea typeface="+mn-ea"/>
                          <a:cs typeface="+mn-cs"/>
                        </a:rPr>
                        <a:t>4. Talleres de talento humano enfocados en clima laboral.</a:t>
                      </a:r>
                    </a:p>
                    <a:p>
                      <a:pPr algn="just"/>
                      <a:r>
                        <a:rPr lang="es-MX" sz="900" b="0" i="0" kern="1200" dirty="0">
                          <a:solidFill>
                            <a:schemeClr val="dk1"/>
                          </a:solidFill>
                          <a:effectLst/>
                          <a:latin typeface="+mn-lt"/>
                          <a:ea typeface="+mn-ea"/>
                          <a:cs typeface="+mn-cs"/>
                        </a:rPr>
                        <a:t>5. Capacitación en la prevención ante el suicidio </a:t>
                      </a:r>
                      <a:r>
                        <a:rPr lang="es-CO" sz="1200" b="0" i="0" u="none" strike="noStrike" noProof="0" dirty="0">
                          <a:solidFill>
                            <a:srgbClr val="000000"/>
                          </a:solidFill>
                          <a:effectLst/>
                          <a:latin typeface="Wingdings 2"/>
                          <a:sym typeface="Wingdings 2"/>
                        </a:rPr>
                        <a:t>P</a:t>
                      </a:r>
                      <a:endParaRPr lang="es-MX" sz="1200" b="0" i="0" kern="1200" dirty="0">
                        <a:solidFill>
                          <a:schemeClr val="dk1"/>
                        </a:solidFill>
                        <a:effectLst/>
                        <a:latin typeface="+mn-lt"/>
                        <a:ea typeface="+mn-ea"/>
                        <a:cs typeface="+mn-cs"/>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algn="just" fontAlgn="base"/>
                      <a:r>
                        <a:rPr lang="es-CO" sz="900" dirty="0">
                          <a:effectLst/>
                        </a:rPr>
                        <a:t>A través de la dirección https://cutt.ly/xwkP9u7j que contiene los soportes de los riesgos de seguridad y salud en el trabajo se evidenció:​</a:t>
                      </a:r>
                      <a:endParaRPr lang="es-CO" sz="900" b="0" i="0" u="none" strike="noStrike" noProof="0" dirty="0">
                        <a:solidFill>
                          <a:srgbClr val="000000"/>
                        </a:solidFill>
                        <a:effectLst/>
                        <a:latin typeface="Calibri"/>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Arial"/>
                        </a:rPr>
                        <a:t> </a:t>
                      </a:r>
                      <a:r>
                        <a:rPr lang="es-CO" sz="900" b="0" i="0" u="none" strike="noStrike" noProof="0" dirty="0">
                          <a:solidFill>
                            <a:srgbClr val="000000"/>
                          </a:solidFill>
                          <a:effectLst/>
                          <a:latin typeface="Calibri"/>
                        </a:rPr>
                        <a:t>El día 24 de febrero del 2023, se llevó a cabo el </a:t>
                      </a:r>
                      <a:r>
                        <a:rPr lang="es-MX" sz="900" b="0" i="0" u="none" strike="noStrike" noProof="0" dirty="0">
                          <a:solidFill>
                            <a:srgbClr val="000000"/>
                          </a:solidFill>
                          <a:effectLst/>
                          <a:latin typeface="Calibri"/>
                        </a:rPr>
                        <a:t>Taller de prevención y promoción ante el suicidio.</a:t>
                      </a:r>
                      <a:endParaRPr lang="es-CO" sz="900" b="0" i="0" u="none" strike="noStrike" noProof="0" dirty="0">
                        <a:solidFill>
                          <a:srgbClr val="000000"/>
                        </a:solidFill>
                        <a:effectLst/>
                        <a:latin typeface="Calibri"/>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28 de abril del 2023, se llevó a cabo el</a:t>
                      </a:r>
                      <a:r>
                        <a:rPr lang="es-MX" sz="900" b="0" i="0" u="none" strike="noStrike" noProof="0" dirty="0">
                          <a:solidFill>
                            <a:srgbClr val="000000"/>
                          </a:solidFill>
                          <a:effectLst/>
                          <a:latin typeface="Calibri"/>
                        </a:rPr>
                        <a:t> taller cuidado de las emociones y salud mental</a:t>
                      </a:r>
                      <a:endParaRPr lang="es-CO" sz="900" b="0" i="0" u="none" strike="noStrike" noProof="0" dirty="0">
                        <a:solidFill>
                          <a:srgbClr val="000000"/>
                        </a:solidFill>
                        <a:effectLst/>
                        <a:latin typeface="Calibri"/>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17 de mayo del 2023, se llevó a cabo el taller Síndrome de </a:t>
                      </a:r>
                      <a:r>
                        <a:rPr lang="es-CO" sz="900" b="0" i="0" u="none" strike="noStrike" noProof="0" dirty="0" err="1">
                          <a:solidFill>
                            <a:srgbClr val="000000"/>
                          </a:solidFill>
                          <a:effectLst/>
                          <a:latin typeface="Calibri"/>
                        </a:rPr>
                        <a:t>Bournout</a:t>
                      </a:r>
                      <a:r>
                        <a:rPr lang="es-CO" sz="900" b="0" i="0" u="none" strike="noStrike" noProof="0" dirty="0">
                          <a:solidFill>
                            <a:srgbClr val="000000"/>
                          </a:solidFill>
                          <a:effectLst/>
                          <a:latin typeface="Calibri"/>
                        </a:rPr>
                        <a:t>. </a:t>
                      </a:r>
                      <a:endParaRPr lang="es-CO" sz="900" dirty="0"/>
                    </a:p>
                  </a:txBody>
                  <a:tcPr>
                    <a:solidFill>
                      <a:schemeClr val="accent1">
                        <a:lumMod val="20000"/>
                        <a:lumOff val="80000"/>
                      </a:schemeClr>
                    </a:solidFill>
                  </a:tcPr>
                </a:tc>
                <a:extLst>
                  <a:ext uri="{0D108BD9-81ED-4DB2-BD59-A6C34878D82A}">
                    <a16:rowId xmlns:a16="http://schemas.microsoft.com/office/drawing/2014/main" val="250269691"/>
                  </a:ext>
                </a:extLst>
              </a:tr>
              <a:tr h="1214033">
                <a:tc>
                  <a:txBody>
                    <a:bodyPr/>
                    <a:lstStyle/>
                    <a:p>
                      <a:pPr algn="just" fontAlgn="base"/>
                      <a:r>
                        <a:rPr lang="es-CO" sz="900">
                          <a:effectLst/>
                        </a:rPr>
                        <a:t>12. </a:t>
                      </a:r>
                      <a:r>
                        <a:rPr lang="es-MX" sz="900" b="0" i="0" kern="1200">
                          <a:solidFill>
                            <a:schemeClr val="dk1"/>
                          </a:solidFill>
                          <a:effectLst/>
                          <a:latin typeface="+mn-lt"/>
                          <a:ea typeface="+mn-ea"/>
                          <a:cs typeface="+mn-cs"/>
                        </a:rPr>
                        <a:t>PSI-Condiciones de la tarea. Responsabilidad, manejo de información confidencial</a:t>
                      </a:r>
                    </a:p>
                    <a:p>
                      <a:pPr algn="just"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ENFERMEDAD LABORAL. Estrés. Afectación del ritmo del sueño. Dificultad en comunicaciones. Baja productividad. Conflictos interpersonales.</a:t>
                      </a:r>
                      <a:endParaRPr lang="es-CO" sz="900" dirty="0">
                        <a:effectLst/>
                      </a:endParaRPr>
                    </a:p>
                  </a:txBody>
                  <a:tcPr anchor="ctr">
                    <a:solidFill>
                      <a:schemeClr val="accent1">
                        <a:lumMod val="20000"/>
                        <a:lumOff val="80000"/>
                      </a:schemeClr>
                    </a:solidFill>
                  </a:tcPr>
                </a:tc>
                <a:tc>
                  <a:txBody>
                    <a:bodyPr/>
                    <a:lstStyle/>
                    <a:p>
                      <a:pPr algn="just"/>
                      <a:r>
                        <a:rPr lang="es-MX" sz="900" dirty="0">
                          <a:effectLst/>
                        </a:rPr>
                        <a:t>1. Capacitación en manejo del estrés y/o manejo de las emociones </a:t>
                      </a:r>
                      <a:r>
                        <a:rPr lang="es-CO" sz="1200" b="0" i="0" u="none" strike="noStrike" noProof="0" dirty="0">
                          <a:solidFill>
                            <a:srgbClr val="000000"/>
                          </a:solidFill>
                          <a:effectLst/>
                          <a:latin typeface="Wingdings 2"/>
                          <a:sym typeface="Wingdings 2"/>
                        </a:rPr>
                        <a:t>P</a:t>
                      </a:r>
                      <a:endParaRPr lang="es-MX" sz="1200" dirty="0">
                        <a:effectLst/>
                      </a:endParaRPr>
                    </a:p>
                    <a:p>
                      <a:pPr algn="just"/>
                      <a:r>
                        <a:rPr lang="es-MX" sz="900" dirty="0">
                          <a:effectLst/>
                        </a:rPr>
                        <a:t>2. Taller en prevención del síndrome de Burnout</a:t>
                      </a:r>
                      <a:r>
                        <a:rPr lang="es-MX" sz="1200" dirty="0">
                          <a:effectLst/>
                        </a:rPr>
                        <a:t> </a:t>
                      </a:r>
                      <a:r>
                        <a:rPr lang="es-CO" sz="1200" b="0" i="0" u="none" strike="noStrike" noProof="0" dirty="0">
                          <a:solidFill>
                            <a:srgbClr val="000000"/>
                          </a:solidFill>
                          <a:effectLst/>
                          <a:latin typeface="Wingdings 2"/>
                          <a:sym typeface="Wingdings 2"/>
                        </a:rPr>
                        <a:t>P</a:t>
                      </a:r>
                      <a:endParaRPr lang="es-MX" sz="1200" dirty="0">
                        <a:effectLst/>
                      </a:endParaRPr>
                    </a:p>
                    <a:p>
                      <a:pPr algn="just"/>
                      <a:r>
                        <a:rPr lang="es-MX" sz="900" dirty="0">
                          <a:effectLst/>
                        </a:rPr>
                        <a:t>3. Aplicación batería de riesgo psicosocial</a:t>
                      </a:r>
                    </a:p>
                    <a:p>
                      <a:pPr algn="just"/>
                      <a:r>
                        <a:rPr lang="es-MX" sz="900" dirty="0">
                          <a:effectLst/>
                        </a:rPr>
                        <a:t>4. Talleres de talento humano enfocados en clima laboral.</a:t>
                      </a:r>
                    </a:p>
                    <a:p>
                      <a:pPr algn="just"/>
                      <a:r>
                        <a:rPr lang="es-MX" sz="900" dirty="0">
                          <a:effectLst/>
                        </a:rPr>
                        <a:t>5. Capacitación en la prevención ante el suicidio </a:t>
                      </a:r>
                      <a:r>
                        <a:rPr lang="es-CO" sz="1200" b="0" i="0" u="none" strike="noStrike" noProof="0" dirty="0">
                          <a:solidFill>
                            <a:srgbClr val="000000"/>
                          </a:solidFill>
                          <a:effectLst/>
                          <a:latin typeface="Wingdings 2"/>
                          <a:sym typeface="Wingdings 2"/>
                        </a:rPr>
                        <a:t>P</a:t>
                      </a:r>
                      <a:endParaRPr lang="es-MX" sz="1200" dirty="0">
                        <a:effectLst/>
                      </a:endParaRPr>
                    </a:p>
                  </a:txBody>
                  <a:tcPr anchor="ctr">
                    <a:solidFill>
                      <a:schemeClr val="accent1">
                        <a:lumMod val="20000"/>
                        <a:lumOff val="80000"/>
                      </a:schemeClr>
                    </a:solidFill>
                  </a:tcPr>
                </a:tc>
                <a:tc>
                  <a:txBody>
                    <a:bodyPr/>
                    <a:lstStyle/>
                    <a:p>
                      <a:pPr algn="ctr" fontAlgn="base"/>
                      <a:r>
                        <a:rPr lang="es-CO" sz="900">
                          <a:effectLst/>
                        </a:rPr>
                        <a:t>Actividad programada Anual​</a:t>
                      </a:r>
                    </a:p>
                    <a:p>
                      <a:pPr fontAlgn="base"/>
                      <a:r>
                        <a:rPr lang="es-CO" sz="900">
                          <a:effectLst/>
                        </a:rPr>
                        <a:t>A través de la dirección https://cutt.ly/xwkP9u7j que contiene los soportes de los riesgos de seguridad y salud en el trabajo se evidenció:​</a:t>
                      </a:r>
                    </a:p>
                    <a:p>
                      <a:pPr lvl="0" algn="just">
                        <a:lnSpc>
                          <a:spcPct val="100000"/>
                        </a:lnSpc>
                        <a:spcBef>
                          <a:spcPts val="0"/>
                        </a:spcBef>
                        <a:spcAft>
                          <a:spcPts val="0"/>
                        </a:spcAft>
                        <a:buNone/>
                      </a:pPr>
                      <a:r>
                        <a:rPr lang="es-CO" sz="1200" b="0" i="0" u="none" strike="noStrike" noProof="0">
                          <a:solidFill>
                            <a:srgbClr val="000000"/>
                          </a:solidFill>
                          <a:effectLst/>
                          <a:latin typeface="Wingdings 2"/>
                          <a:sym typeface="Wingdings 2"/>
                        </a:rPr>
                        <a:t>P</a:t>
                      </a:r>
                      <a:r>
                        <a:rPr lang="es-CO" sz="900" b="0" i="0" u="none" strike="noStrike" noProof="0">
                          <a:solidFill>
                            <a:srgbClr val="000000"/>
                          </a:solidFill>
                          <a:effectLst/>
                          <a:latin typeface="Arial"/>
                        </a:rPr>
                        <a:t> </a:t>
                      </a:r>
                      <a:r>
                        <a:rPr lang="es-CO" sz="900" b="0" i="0" u="none" strike="noStrike" noProof="0">
                          <a:solidFill>
                            <a:srgbClr val="000000"/>
                          </a:solidFill>
                          <a:effectLst/>
                          <a:latin typeface="Calibri"/>
                        </a:rPr>
                        <a:t>El día 24 de febrero del 2023, se llevó a cabo el </a:t>
                      </a:r>
                      <a:r>
                        <a:rPr lang="es-MX" sz="900" b="0" i="0" u="none" strike="noStrike" noProof="0">
                          <a:solidFill>
                            <a:srgbClr val="000000"/>
                          </a:solidFill>
                          <a:effectLst/>
                          <a:latin typeface="Calibri"/>
                        </a:rPr>
                        <a:t>Taller de prevención y promoción ante el suicidio.</a:t>
                      </a:r>
                    </a:p>
                    <a:p>
                      <a:pPr lvl="0" algn="just">
                        <a:buNone/>
                      </a:pPr>
                      <a:r>
                        <a:rPr lang="es-CO" sz="1200" b="0" i="0" u="none" strike="noStrike" noProof="0">
                          <a:solidFill>
                            <a:srgbClr val="000000"/>
                          </a:solidFill>
                          <a:effectLst/>
                          <a:latin typeface="Wingdings 2"/>
                          <a:sym typeface="Wingdings 2"/>
                        </a:rPr>
                        <a:t>P</a:t>
                      </a:r>
                      <a:r>
                        <a:rPr lang="es-CO" sz="900" b="0" i="0" u="none" strike="noStrike" noProof="0">
                          <a:solidFill>
                            <a:srgbClr val="000000"/>
                          </a:solidFill>
                          <a:effectLst/>
                          <a:latin typeface="Calibri"/>
                        </a:rPr>
                        <a:t> El día 28 de abril del 2023, se llevó a cabo el</a:t>
                      </a:r>
                      <a:r>
                        <a:rPr lang="es-MX" sz="900" b="0" i="0" u="none" strike="noStrike" noProof="0">
                          <a:solidFill>
                            <a:srgbClr val="000000"/>
                          </a:solidFill>
                          <a:effectLst/>
                          <a:latin typeface="Calibri"/>
                        </a:rPr>
                        <a:t> taller cuidado de las emociones y salud mental</a:t>
                      </a:r>
                      <a:endParaRPr lang="es-CO" sz="900" b="0" i="0" u="none" strike="noStrike" noProof="0">
                        <a:solidFill>
                          <a:srgbClr val="000000"/>
                        </a:solidFill>
                        <a:effectLst/>
                        <a:latin typeface="Calibri"/>
                      </a:endParaRPr>
                    </a:p>
                    <a:p>
                      <a:pPr lvl="0" algn="just">
                        <a:buNone/>
                      </a:pPr>
                      <a:r>
                        <a:rPr lang="es-CO" sz="1200" b="0" i="0" u="none" strike="noStrike" noProof="0">
                          <a:solidFill>
                            <a:srgbClr val="000000"/>
                          </a:solidFill>
                          <a:effectLst/>
                          <a:latin typeface="Wingdings 2"/>
                          <a:sym typeface="Wingdings 2"/>
                        </a:rPr>
                        <a:t>P</a:t>
                      </a:r>
                      <a:r>
                        <a:rPr lang="es-CO" sz="900" b="0" i="0" u="none" strike="noStrike" noProof="0">
                          <a:solidFill>
                            <a:srgbClr val="000000"/>
                          </a:solidFill>
                          <a:effectLst/>
                          <a:latin typeface="Calibri"/>
                        </a:rPr>
                        <a:t> El día 17 de mayo del 2023, se llevó a cabo el taller Síndrome de Bournout. </a:t>
                      </a:r>
                      <a:endParaRPr lang="es-CO" sz="900"/>
                    </a:p>
                  </a:txBody>
                  <a:tcPr>
                    <a:solidFill>
                      <a:schemeClr val="accent1">
                        <a:lumMod val="20000"/>
                        <a:lumOff val="80000"/>
                      </a:schemeClr>
                    </a:solidFill>
                  </a:tcPr>
                </a:tc>
                <a:extLst>
                  <a:ext uri="{0D108BD9-81ED-4DB2-BD59-A6C34878D82A}">
                    <a16:rowId xmlns:a16="http://schemas.microsoft.com/office/drawing/2014/main" val="4219130459"/>
                  </a:ext>
                </a:extLst>
              </a:tr>
              <a:tr h="1085850">
                <a:tc>
                  <a:txBody>
                    <a:bodyPr/>
                    <a:lstStyle/>
                    <a:p>
                      <a:pPr algn="just" fontAlgn="base"/>
                      <a:r>
                        <a:rPr lang="es-CO" sz="900">
                          <a:effectLst/>
                        </a:rPr>
                        <a:t>13. </a:t>
                      </a:r>
                      <a:r>
                        <a:rPr lang="es-MX" sz="900" b="0" i="0" kern="1200">
                          <a:solidFill>
                            <a:schemeClr val="dk1"/>
                          </a:solidFill>
                          <a:effectLst/>
                          <a:latin typeface="+mn-lt"/>
                          <a:ea typeface="+mn-ea"/>
                          <a:cs typeface="+mn-cs"/>
                        </a:rPr>
                        <a:t>PSI-Condiciones de la tarea: responsabilidad, toma de decisiones</a:t>
                      </a:r>
                    </a:p>
                    <a:p>
                      <a:pPr algn="just"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br>
                        <a:rPr lang="es-MX" sz="900"/>
                      </a:br>
                      <a:r>
                        <a:rPr lang="es-MX" sz="900" b="0" i="0" kern="1200">
                          <a:solidFill>
                            <a:schemeClr val="dk1"/>
                          </a:solidFill>
                          <a:effectLst/>
                          <a:latin typeface="+mn-lt"/>
                          <a:ea typeface="+mn-ea"/>
                          <a:cs typeface="+mn-cs"/>
                        </a:rPr>
                        <a:t>ENFERMEDAD LABORAL: Estrés. Dificultad en comunicaciones.</a:t>
                      </a:r>
                      <a:endParaRPr lang="es-CO" sz="900" dirty="0">
                        <a:effectLst/>
                      </a:endParaRPr>
                    </a:p>
                  </a:txBody>
                  <a:tcPr anchor="ctr">
                    <a:solidFill>
                      <a:schemeClr val="accent1">
                        <a:lumMod val="20000"/>
                        <a:lumOff val="80000"/>
                      </a:schemeClr>
                    </a:solidFill>
                  </a:tcPr>
                </a:tc>
                <a:tc>
                  <a:txBody>
                    <a:bodyPr/>
                    <a:lstStyle/>
                    <a:p>
                      <a:pPr algn="just"/>
                      <a:r>
                        <a:rPr lang="es-MX" sz="900" dirty="0">
                          <a:effectLst/>
                        </a:rPr>
                        <a:t>1. Capacitación en manejo del estrés y/o manejo de las emociones </a:t>
                      </a:r>
                      <a:r>
                        <a:rPr lang="es-CO" sz="1200" b="0" i="0" u="none" strike="noStrike" noProof="0" dirty="0">
                          <a:solidFill>
                            <a:srgbClr val="000000"/>
                          </a:solidFill>
                          <a:effectLst/>
                          <a:latin typeface="Wingdings 2"/>
                          <a:sym typeface="Wingdings 2"/>
                        </a:rPr>
                        <a:t>P</a:t>
                      </a:r>
                      <a:endParaRPr lang="es-MX" sz="1200" dirty="0">
                        <a:effectLst/>
                      </a:endParaRPr>
                    </a:p>
                    <a:p>
                      <a:pPr algn="just"/>
                      <a:r>
                        <a:rPr lang="es-MX" sz="900" dirty="0">
                          <a:effectLst/>
                        </a:rPr>
                        <a:t>2. Taller en prevención del síndrome de Burnout</a:t>
                      </a:r>
                      <a:r>
                        <a:rPr lang="es-MX" sz="1200" dirty="0">
                          <a:effectLst/>
                        </a:rPr>
                        <a:t> </a:t>
                      </a:r>
                      <a:r>
                        <a:rPr lang="es-CO" sz="1200" b="0" i="0" u="none" strike="noStrike" noProof="0" dirty="0">
                          <a:solidFill>
                            <a:srgbClr val="000000"/>
                          </a:solidFill>
                          <a:effectLst/>
                          <a:latin typeface="Wingdings 2"/>
                          <a:sym typeface="Wingdings 2"/>
                        </a:rPr>
                        <a:t>P</a:t>
                      </a:r>
                      <a:endParaRPr lang="es-MX" sz="1200" dirty="0">
                        <a:effectLst/>
                      </a:endParaRPr>
                    </a:p>
                    <a:p>
                      <a:pPr algn="just"/>
                      <a:r>
                        <a:rPr lang="es-MX" sz="900" dirty="0">
                          <a:effectLst/>
                        </a:rPr>
                        <a:t>3. Aplicación batería de riesgo psicosocial</a:t>
                      </a:r>
                    </a:p>
                    <a:p>
                      <a:pPr algn="just"/>
                      <a:r>
                        <a:rPr lang="es-MX" sz="900" dirty="0">
                          <a:effectLst/>
                        </a:rPr>
                        <a:t>4. Talleres de talento humano enfocados en clima laboral.</a:t>
                      </a:r>
                    </a:p>
                    <a:p>
                      <a:pPr algn="just"/>
                      <a:r>
                        <a:rPr lang="es-MX" sz="900" dirty="0">
                          <a:effectLst/>
                        </a:rPr>
                        <a:t>5. Capacitación en la prevención ante el suicidio </a:t>
                      </a:r>
                      <a:r>
                        <a:rPr lang="es-CO" sz="1200" b="0" i="0" u="none" strike="noStrike" noProof="0" dirty="0">
                          <a:solidFill>
                            <a:srgbClr val="000000"/>
                          </a:solidFill>
                          <a:effectLst/>
                          <a:latin typeface="Wingdings 2"/>
                          <a:sym typeface="Wingdings 2"/>
                        </a:rPr>
                        <a:t>P</a:t>
                      </a:r>
                      <a:endParaRPr lang="es-MX" sz="1200" dirty="0">
                        <a:effectLst/>
                      </a:endParaRPr>
                    </a:p>
                  </a:txBody>
                  <a:tcPr anchor="ctr">
                    <a:solidFill>
                      <a:schemeClr val="accent1">
                        <a:lumMod val="20000"/>
                        <a:lumOff val="80000"/>
                      </a:schemeClr>
                    </a:solidFill>
                  </a:tcPr>
                </a:tc>
                <a:tc>
                  <a:txBody>
                    <a:bodyPr/>
                    <a:lstStyle/>
                    <a:p>
                      <a:pPr algn="ctr" fontAlgn="base"/>
                      <a:r>
                        <a:rPr lang="es-CO" sz="900">
                          <a:effectLst/>
                        </a:rPr>
                        <a:t>Actividad programada Anual​</a:t>
                      </a:r>
                    </a:p>
                    <a:p>
                      <a:pPr fontAlgn="base"/>
                      <a:r>
                        <a:rPr lang="es-CO" sz="900">
                          <a:effectLst/>
                        </a:rPr>
                        <a:t>A través de la dirección https://cutt.ly/xwkP9u7j que contiene los soportes de los riesgos de seguridad y salud en el trabajo se evidenció:​</a:t>
                      </a:r>
                    </a:p>
                    <a:p>
                      <a:pPr lvl="0" algn="just">
                        <a:lnSpc>
                          <a:spcPct val="100000"/>
                        </a:lnSpc>
                        <a:spcBef>
                          <a:spcPts val="0"/>
                        </a:spcBef>
                        <a:spcAft>
                          <a:spcPts val="0"/>
                        </a:spcAft>
                        <a:buNone/>
                      </a:pPr>
                      <a:r>
                        <a:rPr lang="es-CO" sz="1200" b="0" i="0" u="none" strike="noStrike" noProof="0">
                          <a:solidFill>
                            <a:srgbClr val="000000"/>
                          </a:solidFill>
                          <a:effectLst/>
                          <a:latin typeface="Wingdings 2"/>
                          <a:sym typeface="Wingdings 2"/>
                        </a:rPr>
                        <a:t>P</a:t>
                      </a:r>
                      <a:r>
                        <a:rPr lang="es-CO" sz="900" b="0" i="0" u="none" strike="noStrike" noProof="0">
                          <a:solidFill>
                            <a:srgbClr val="000000"/>
                          </a:solidFill>
                          <a:effectLst/>
                          <a:latin typeface="Arial"/>
                        </a:rPr>
                        <a:t> </a:t>
                      </a:r>
                      <a:r>
                        <a:rPr lang="es-CO" sz="900" b="0" i="0" u="none" strike="noStrike" noProof="0">
                          <a:solidFill>
                            <a:srgbClr val="000000"/>
                          </a:solidFill>
                          <a:effectLst/>
                          <a:latin typeface="Calibri"/>
                        </a:rPr>
                        <a:t>El día 24 de febrero del 2023, se llevó a cabo el </a:t>
                      </a:r>
                      <a:r>
                        <a:rPr lang="es-MX" sz="900" b="0" i="0" u="none" strike="noStrike" noProof="0">
                          <a:solidFill>
                            <a:srgbClr val="000000"/>
                          </a:solidFill>
                          <a:effectLst/>
                          <a:latin typeface="Calibri"/>
                        </a:rPr>
                        <a:t>Taller de prevención y promoción ante el suicidio.</a:t>
                      </a:r>
                    </a:p>
                    <a:p>
                      <a:pPr lvl="0" algn="just">
                        <a:buNone/>
                      </a:pPr>
                      <a:r>
                        <a:rPr lang="es-CO" sz="1200" b="0" i="0" u="none" strike="noStrike" noProof="0">
                          <a:solidFill>
                            <a:srgbClr val="000000"/>
                          </a:solidFill>
                          <a:effectLst/>
                          <a:latin typeface="Wingdings 2"/>
                          <a:sym typeface="Wingdings 2"/>
                        </a:rPr>
                        <a:t>P</a:t>
                      </a:r>
                      <a:r>
                        <a:rPr lang="es-CO" sz="900" b="0" i="0" u="none" strike="noStrike" noProof="0">
                          <a:solidFill>
                            <a:srgbClr val="000000"/>
                          </a:solidFill>
                          <a:effectLst/>
                          <a:latin typeface="Calibri"/>
                        </a:rPr>
                        <a:t> El día 28 de abril del 2023, se llevó a cabo el</a:t>
                      </a:r>
                      <a:r>
                        <a:rPr lang="es-MX" sz="900" b="0" i="0" u="none" strike="noStrike" noProof="0">
                          <a:solidFill>
                            <a:srgbClr val="000000"/>
                          </a:solidFill>
                          <a:effectLst/>
                          <a:latin typeface="Calibri"/>
                        </a:rPr>
                        <a:t> taller cuidado de las emociones y salud mental</a:t>
                      </a:r>
                      <a:endParaRPr lang="es-CO" sz="900" b="0" i="0" u="none" strike="noStrike" noProof="0">
                        <a:solidFill>
                          <a:srgbClr val="000000"/>
                        </a:solidFill>
                        <a:effectLst/>
                        <a:latin typeface="Calibri"/>
                      </a:endParaRPr>
                    </a:p>
                    <a:p>
                      <a:pPr lvl="0" algn="just">
                        <a:buNone/>
                      </a:pPr>
                      <a:r>
                        <a:rPr lang="es-CO" sz="1200" b="0" i="0" u="none" strike="noStrike" noProof="0">
                          <a:solidFill>
                            <a:srgbClr val="000000"/>
                          </a:solidFill>
                          <a:effectLst/>
                          <a:latin typeface="Wingdings 2"/>
                          <a:sym typeface="Wingdings 2"/>
                        </a:rPr>
                        <a:t>P</a:t>
                      </a:r>
                      <a:r>
                        <a:rPr lang="es-CO" sz="900" b="0" i="0" u="none" strike="noStrike" noProof="0">
                          <a:solidFill>
                            <a:srgbClr val="000000"/>
                          </a:solidFill>
                          <a:effectLst/>
                          <a:latin typeface="Calibri"/>
                        </a:rPr>
                        <a:t> El día 17 de mayo del 2023, se llevó a cabo el taller Síndrome de Bournout. </a:t>
                      </a:r>
                      <a:endParaRPr lang="es-CO" sz="900" dirty="0"/>
                    </a:p>
                  </a:txBody>
                  <a:tcPr>
                    <a:solidFill>
                      <a:schemeClr val="accent1">
                        <a:lumMod val="20000"/>
                        <a:lumOff val="80000"/>
                      </a:schemeClr>
                    </a:solidFill>
                  </a:tcPr>
                </a:tc>
                <a:extLst>
                  <a:ext uri="{0D108BD9-81ED-4DB2-BD59-A6C34878D82A}">
                    <a16:rowId xmlns:a16="http://schemas.microsoft.com/office/drawing/2014/main" val="946467579"/>
                  </a:ext>
                </a:extLst>
              </a:tr>
              <a:tr h="1390650">
                <a:tc>
                  <a:txBody>
                    <a:bodyPr/>
                    <a:lstStyle/>
                    <a:p>
                      <a:pPr algn="just" fontAlgn="base"/>
                      <a:r>
                        <a:rPr lang="es-CO" sz="900">
                          <a:effectLst/>
                        </a:rPr>
                        <a:t>14. </a:t>
                      </a:r>
                      <a:r>
                        <a:rPr lang="es-MX" sz="900" b="0" i="0" kern="1200">
                          <a:solidFill>
                            <a:schemeClr val="dk1"/>
                          </a:solidFill>
                          <a:effectLst/>
                          <a:latin typeface="+mn-lt"/>
                          <a:ea typeface="+mn-ea"/>
                          <a:cs typeface="+mn-cs"/>
                        </a:rPr>
                        <a:t>PSI-Características de la organización del trabajo: deficiencias en sistemas de comunicación</a:t>
                      </a:r>
                    </a:p>
                    <a:p>
                      <a:pPr algn="just"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br>
                        <a:rPr lang="es-MX" sz="900"/>
                      </a:br>
                      <a:r>
                        <a:rPr lang="es-MX" sz="900" b="0" i="0" kern="1200">
                          <a:solidFill>
                            <a:schemeClr val="dk1"/>
                          </a:solidFill>
                          <a:effectLst/>
                          <a:latin typeface="+mn-lt"/>
                          <a:ea typeface="+mn-ea"/>
                          <a:cs typeface="+mn-cs"/>
                        </a:rPr>
                        <a:t>ENFERMEDAD LABORAL: Estrés. Baja productividad.</a:t>
                      </a:r>
                      <a:endParaRPr lang="es-CO" sz="900" dirty="0">
                        <a:effectLst/>
                      </a:endParaRPr>
                    </a:p>
                  </a:txBody>
                  <a:tcPr anchor="ctr">
                    <a:solidFill>
                      <a:schemeClr val="accent1">
                        <a:lumMod val="20000"/>
                        <a:lumOff val="80000"/>
                      </a:schemeClr>
                    </a:solidFill>
                  </a:tcPr>
                </a:tc>
                <a:tc>
                  <a:txBody>
                    <a:bodyPr/>
                    <a:lstStyle/>
                    <a:p>
                      <a:pPr algn="just"/>
                      <a:r>
                        <a:rPr lang="es-MX" sz="900" dirty="0">
                          <a:effectLst/>
                        </a:rPr>
                        <a:t>1. Capacitación en manejo del estrés y/o manejo de las emociones </a:t>
                      </a:r>
                      <a:r>
                        <a:rPr lang="es-CO" sz="1200" b="0" i="0" u="none" strike="noStrike" noProof="0" dirty="0">
                          <a:solidFill>
                            <a:srgbClr val="000000"/>
                          </a:solidFill>
                          <a:effectLst/>
                          <a:latin typeface="Wingdings 2"/>
                          <a:sym typeface="Wingdings 2"/>
                        </a:rPr>
                        <a:t>P</a:t>
                      </a:r>
                      <a:endParaRPr lang="es-MX" sz="1200" dirty="0">
                        <a:effectLst/>
                      </a:endParaRPr>
                    </a:p>
                    <a:p>
                      <a:pPr algn="just"/>
                      <a:r>
                        <a:rPr lang="es-MX" sz="900" dirty="0">
                          <a:effectLst/>
                        </a:rPr>
                        <a:t>2. Taller en prevención del síndrome de Burnout</a:t>
                      </a:r>
                      <a:r>
                        <a:rPr lang="es-MX" sz="1200" dirty="0">
                          <a:effectLst/>
                        </a:rPr>
                        <a:t> </a:t>
                      </a:r>
                      <a:r>
                        <a:rPr lang="es-CO" sz="1200" b="0" i="0" u="none" strike="noStrike" noProof="0" dirty="0">
                          <a:solidFill>
                            <a:srgbClr val="000000"/>
                          </a:solidFill>
                          <a:effectLst/>
                          <a:latin typeface="Wingdings 2"/>
                          <a:sym typeface="Wingdings 2"/>
                        </a:rPr>
                        <a:t>P</a:t>
                      </a:r>
                      <a:endParaRPr lang="es-MX" sz="1200" dirty="0">
                        <a:effectLst/>
                      </a:endParaRPr>
                    </a:p>
                    <a:p>
                      <a:pPr algn="just"/>
                      <a:r>
                        <a:rPr lang="es-MX" sz="900" dirty="0">
                          <a:effectLst/>
                        </a:rPr>
                        <a:t>3. Aplicación batería de riesgo psicosocial</a:t>
                      </a:r>
                    </a:p>
                    <a:p>
                      <a:pPr algn="just"/>
                      <a:r>
                        <a:rPr lang="es-MX" sz="900" dirty="0">
                          <a:effectLst/>
                        </a:rPr>
                        <a:t>4. Talleres de talento humano enfocados en clima laboral.</a:t>
                      </a:r>
                    </a:p>
                    <a:p>
                      <a:pPr algn="just"/>
                      <a:r>
                        <a:rPr lang="es-MX" sz="900" dirty="0">
                          <a:effectLst/>
                        </a:rPr>
                        <a:t>5. Capacitación en la prevención ante el suicidio </a:t>
                      </a:r>
                      <a:r>
                        <a:rPr lang="es-CO" sz="1200" b="0" i="0" u="none" strike="noStrike" noProof="0" dirty="0">
                          <a:solidFill>
                            <a:srgbClr val="000000"/>
                          </a:solidFill>
                          <a:effectLst/>
                          <a:latin typeface="Wingdings 2"/>
                          <a:sym typeface="Wingdings 2"/>
                        </a:rPr>
                        <a:t>P</a:t>
                      </a:r>
                      <a:endParaRPr lang="es-MX" sz="1200"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fontAlgn="base"/>
                      <a:r>
                        <a:rPr lang="es-CO" sz="900" dirty="0">
                          <a:effectLst/>
                        </a:rPr>
                        <a:t>A través de la dirección https://cutt.ly/xwkP9u7j que contiene los soportes de los riesgos de seguridad y salud en el trabajo se evidenció:​</a:t>
                      </a:r>
                    </a:p>
                    <a:p>
                      <a:pPr lvl="0" algn="just">
                        <a:lnSpc>
                          <a:spcPct val="100000"/>
                        </a:lnSpc>
                        <a:spcBef>
                          <a:spcPts val="0"/>
                        </a:spcBef>
                        <a:spcAft>
                          <a:spcPts val="0"/>
                        </a:spcAf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Arial"/>
                        </a:rPr>
                        <a:t> </a:t>
                      </a:r>
                      <a:r>
                        <a:rPr lang="es-CO" sz="900" b="0" i="0" u="none" strike="noStrike" noProof="0" dirty="0">
                          <a:solidFill>
                            <a:srgbClr val="000000"/>
                          </a:solidFill>
                          <a:effectLst/>
                          <a:latin typeface="Calibri"/>
                        </a:rPr>
                        <a:t>El día 24 de febrero del 2023, se llevó a cabo el </a:t>
                      </a:r>
                      <a:r>
                        <a:rPr lang="es-MX" sz="900" b="0" i="0" u="none" strike="noStrike" noProof="0" dirty="0">
                          <a:solidFill>
                            <a:srgbClr val="000000"/>
                          </a:solidFill>
                          <a:effectLst/>
                          <a:latin typeface="Calibri"/>
                        </a:rPr>
                        <a:t>Taller de prevención y promoción ante el suicidio.</a:t>
                      </a: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28 de abril del 2023, se llevó a cabo el</a:t>
                      </a:r>
                      <a:r>
                        <a:rPr lang="es-MX" sz="900" b="0" i="0" u="none" strike="noStrike" noProof="0" dirty="0">
                          <a:solidFill>
                            <a:srgbClr val="000000"/>
                          </a:solidFill>
                          <a:effectLst/>
                          <a:latin typeface="Calibri"/>
                        </a:rPr>
                        <a:t> taller cuidado de las emociones y salud mental</a:t>
                      </a:r>
                      <a:endParaRPr lang="es-CO" sz="900" b="0" i="0" u="none" strike="noStrike" noProof="0" dirty="0">
                        <a:solidFill>
                          <a:srgbClr val="000000"/>
                        </a:solidFill>
                        <a:effectLst/>
                        <a:latin typeface="Calibri"/>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17 de mayo del 2023, se llevó a cabo el taller Síndrome de </a:t>
                      </a:r>
                      <a:r>
                        <a:rPr lang="es-CO" sz="900" b="0" i="0" u="none" strike="noStrike" noProof="0" dirty="0" err="1">
                          <a:solidFill>
                            <a:srgbClr val="000000"/>
                          </a:solidFill>
                          <a:effectLst/>
                          <a:latin typeface="Calibri"/>
                        </a:rPr>
                        <a:t>Bournout</a:t>
                      </a:r>
                      <a:r>
                        <a:rPr lang="es-CO" sz="900" b="0" i="0" u="none" strike="noStrike" noProof="0" dirty="0">
                          <a:solidFill>
                            <a:srgbClr val="000000"/>
                          </a:solidFill>
                          <a:effectLst/>
                          <a:latin typeface="Calibri"/>
                        </a:rPr>
                        <a:t>. </a:t>
                      </a:r>
                      <a:endParaRPr lang="es-CO" sz="900" dirty="0"/>
                    </a:p>
                  </a:txBody>
                  <a:tcPr>
                    <a:solidFill>
                      <a:schemeClr val="accent1">
                        <a:lumMod val="20000"/>
                        <a:lumOff val="80000"/>
                      </a:schemeClr>
                    </a:solidFill>
                  </a:tcPr>
                </a:tc>
                <a:extLst>
                  <a:ext uri="{0D108BD9-81ED-4DB2-BD59-A6C34878D82A}">
                    <a16:rowId xmlns:a16="http://schemas.microsoft.com/office/drawing/2014/main" val="3439179068"/>
                  </a:ext>
                </a:extLst>
              </a:tr>
            </a:tbl>
          </a:graphicData>
        </a:graphic>
      </p:graphicFrame>
    </p:spTree>
    <p:extLst>
      <p:ext uri="{BB962C8B-B14F-4D97-AF65-F5344CB8AC3E}">
        <p14:creationId xmlns:p14="http://schemas.microsoft.com/office/powerpoint/2010/main" val="1895775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29</a:t>
            </a:fld>
            <a:endParaRPr lang="es-ES"/>
          </a:p>
        </p:txBody>
      </p:sp>
      <p:sp>
        <p:nvSpPr>
          <p:cNvPr id="3" name="2 CuadroTexto">
            <a:extLst>
              <a:ext uri="{FF2B5EF4-FFF2-40B4-BE49-F238E27FC236}">
                <a16:creationId xmlns:a16="http://schemas.microsoft.com/office/drawing/2014/main" id="{C64BF0F3-90D5-7B8C-0FB5-05941F0E0842}"/>
              </a:ext>
            </a:extLst>
          </p:cNvPr>
          <p:cNvSpPr txBox="1"/>
          <p:nvPr/>
        </p:nvSpPr>
        <p:spPr>
          <a:xfrm>
            <a:off x="132782" y="357774"/>
            <a:ext cx="1192453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y Salud en el Trabajo</a:t>
            </a:r>
          </a:p>
        </p:txBody>
      </p:sp>
      <p:graphicFrame>
        <p:nvGraphicFramePr>
          <p:cNvPr id="5" name="Tabla 4">
            <a:extLst>
              <a:ext uri="{FF2B5EF4-FFF2-40B4-BE49-F238E27FC236}">
                <a16:creationId xmlns:a16="http://schemas.microsoft.com/office/drawing/2014/main" id="{247AED99-91A3-BE32-31CD-3FF663B7B1AC}"/>
              </a:ext>
            </a:extLst>
          </p:cNvPr>
          <p:cNvGraphicFramePr>
            <a:graphicFrameLocks noGrp="1"/>
          </p:cNvGraphicFramePr>
          <p:nvPr>
            <p:extLst>
              <p:ext uri="{D42A27DB-BD31-4B8C-83A1-F6EECF244321}">
                <p14:modId xmlns:p14="http://schemas.microsoft.com/office/powerpoint/2010/main" val="2077751223"/>
              </p:ext>
            </p:extLst>
          </p:nvPr>
        </p:nvGraphicFramePr>
        <p:xfrm>
          <a:off x="138112" y="913789"/>
          <a:ext cx="11915775" cy="5252085"/>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321031655"/>
                    </a:ext>
                  </a:extLst>
                </a:gridCol>
                <a:gridCol w="1743075">
                  <a:extLst>
                    <a:ext uri="{9D8B030D-6E8A-4147-A177-3AD203B41FA5}">
                      <a16:colId xmlns:a16="http://schemas.microsoft.com/office/drawing/2014/main" val="3614034416"/>
                    </a:ext>
                  </a:extLst>
                </a:gridCol>
                <a:gridCol w="2638059">
                  <a:extLst>
                    <a:ext uri="{9D8B030D-6E8A-4147-A177-3AD203B41FA5}">
                      <a16:colId xmlns:a16="http://schemas.microsoft.com/office/drawing/2014/main" val="1958773435"/>
                    </a:ext>
                  </a:extLst>
                </a:gridCol>
                <a:gridCol w="5629641">
                  <a:extLst>
                    <a:ext uri="{9D8B030D-6E8A-4147-A177-3AD203B41FA5}">
                      <a16:colId xmlns:a16="http://schemas.microsoft.com/office/drawing/2014/main" val="457662067"/>
                    </a:ext>
                  </a:extLst>
                </a:gridCol>
              </a:tblGrid>
              <a:tr h="352425">
                <a:tc>
                  <a:txBody>
                    <a:bodyPr/>
                    <a:lstStyle/>
                    <a:p>
                      <a:pPr algn="ctr" fontAlgn="base"/>
                      <a:r>
                        <a:rPr lang="es-CO" sz="900">
                          <a:solidFill>
                            <a:schemeClr val="tx1"/>
                          </a:solidFill>
                          <a:effectLst/>
                        </a:rPr>
                        <a:t>Seguridad y Salud en el Trabajo​</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Efectos posibles​</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Controles  administrativos. Señalización. Advertencia​</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988324658"/>
                  </a:ext>
                </a:extLst>
              </a:tr>
              <a:tr h="1733550">
                <a:tc>
                  <a:txBody>
                    <a:bodyPr/>
                    <a:lstStyle/>
                    <a:p>
                      <a:pPr algn="just" fontAlgn="base"/>
                      <a:r>
                        <a:rPr lang="es-CO" sz="900">
                          <a:effectLst/>
                        </a:rPr>
                        <a:t>15. </a:t>
                      </a:r>
                      <a:r>
                        <a:rPr lang="es-MX" sz="900" b="0" i="0" kern="1200">
                          <a:solidFill>
                            <a:schemeClr val="dk1"/>
                          </a:solidFill>
                          <a:effectLst/>
                          <a:latin typeface="+mn-lt"/>
                          <a:ea typeface="+mn-ea"/>
                          <a:cs typeface="+mn-cs"/>
                        </a:rPr>
                        <a:t>PSI-Interface persona - tarea: autonomía y reconocimiento</a:t>
                      </a:r>
                    </a:p>
                    <a:p>
                      <a:pPr algn="just" fontAlgn="base"/>
                      <a:r>
                        <a:rPr lang="es-CO" sz="900">
                          <a:effectLst/>
                        </a:rPr>
                        <a:t>Nombre del proceso: Gestión de Talento Humano ​</a:t>
                      </a:r>
                    </a:p>
                    <a:p>
                      <a:pPr algn="just" fontAlgn="base"/>
                      <a:r>
                        <a:rPr lang="es-CO" sz="900">
                          <a:effectLst/>
                        </a:rPr>
                        <a:t>​</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ENFERMEDAD LABORAL: Estrés. Dificultad en comunicaciones.</a:t>
                      </a:r>
                      <a:endParaRPr lang="es-CO" sz="900" dirty="0">
                        <a:effectLst/>
                      </a:endParaRPr>
                    </a:p>
                  </a:txBody>
                  <a:tcPr anchor="ctr">
                    <a:solidFill>
                      <a:schemeClr val="accent1">
                        <a:lumMod val="20000"/>
                        <a:lumOff val="80000"/>
                      </a:schemeClr>
                    </a:solidFill>
                  </a:tcPr>
                </a:tc>
                <a:tc>
                  <a:txBody>
                    <a:bodyPr/>
                    <a:lstStyle/>
                    <a:p>
                      <a:pPr algn="just"/>
                      <a:r>
                        <a:rPr lang="es-MX" sz="900" dirty="0">
                          <a:effectLst/>
                        </a:rPr>
                        <a:t>1. Capacitación en manejo del estrés y/o manejo de las emociones </a:t>
                      </a:r>
                      <a:r>
                        <a:rPr lang="es-CO" sz="1200" b="0" i="0" u="none" strike="noStrike" noProof="0" dirty="0">
                          <a:solidFill>
                            <a:srgbClr val="000000"/>
                          </a:solidFill>
                          <a:effectLst/>
                          <a:latin typeface="Wingdings 2"/>
                          <a:sym typeface="Wingdings 2"/>
                        </a:rPr>
                        <a:t>P</a:t>
                      </a:r>
                      <a:endParaRPr lang="es-MX" sz="1200" dirty="0">
                        <a:effectLst/>
                      </a:endParaRPr>
                    </a:p>
                    <a:p>
                      <a:pPr algn="just"/>
                      <a:r>
                        <a:rPr lang="es-MX" sz="900" dirty="0">
                          <a:effectLst/>
                        </a:rPr>
                        <a:t>2. Taller en prevención del síndrome de Burnout</a:t>
                      </a:r>
                      <a:r>
                        <a:rPr lang="es-MX" sz="1200" dirty="0">
                          <a:effectLst/>
                        </a:rPr>
                        <a:t> </a:t>
                      </a:r>
                      <a:r>
                        <a:rPr lang="es-CO" sz="1200" b="0" i="0" u="none" strike="noStrike" noProof="0" dirty="0">
                          <a:solidFill>
                            <a:srgbClr val="000000"/>
                          </a:solidFill>
                          <a:effectLst/>
                          <a:latin typeface="Wingdings 2"/>
                          <a:sym typeface="Wingdings 2"/>
                        </a:rPr>
                        <a:t>P</a:t>
                      </a:r>
                      <a:endParaRPr lang="es-MX" sz="1200" dirty="0">
                        <a:effectLst/>
                      </a:endParaRPr>
                    </a:p>
                    <a:p>
                      <a:pPr algn="just"/>
                      <a:r>
                        <a:rPr lang="es-MX" sz="900" dirty="0">
                          <a:effectLst/>
                        </a:rPr>
                        <a:t>3. Aplicación batería de riesgo psicosocial</a:t>
                      </a:r>
                    </a:p>
                    <a:p>
                      <a:pPr algn="just"/>
                      <a:r>
                        <a:rPr lang="es-MX" sz="900" dirty="0">
                          <a:effectLst/>
                        </a:rPr>
                        <a:t>4. Talleres de talento humano enfocados en clima laboral.</a:t>
                      </a:r>
                    </a:p>
                    <a:p>
                      <a:pPr algn="just"/>
                      <a:r>
                        <a:rPr lang="es-MX" sz="900" dirty="0">
                          <a:effectLst/>
                        </a:rPr>
                        <a:t>5. Capacitación en la prevención ante el suicidio </a:t>
                      </a:r>
                      <a:r>
                        <a:rPr lang="es-CO" sz="1200" b="0" i="0" u="none" strike="noStrike" noProof="0" dirty="0">
                          <a:solidFill>
                            <a:srgbClr val="000000"/>
                          </a:solidFill>
                          <a:effectLst/>
                          <a:latin typeface="Wingdings 2"/>
                          <a:sym typeface="Wingdings 2"/>
                        </a:rPr>
                        <a:t>P</a:t>
                      </a:r>
                      <a:endParaRPr lang="es-MX" sz="1200"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algn="just" fontAlgn="base"/>
                      <a:r>
                        <a:rPr lang="es-CO" sz="900" dirty="0">
                          <a:effectLst/>
                        </a:rPr>
                        <a:t>A través de la dirección https://cutt.ly/xwkP9u7j que contiene los soportes de los riesgos de seguridad y salud en el trabajo se evidenció:​</a:t>
                      </a:r>
                    </a:p>
                    <a:p>
                      <a:pPr lvl="0" algn="just">
                        <a:buNone/>
                      </a:pPr>
                      <a:endParaRPr lang="es-CO" sz="900" dirty="0">
                        <a:effectLst/>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Arial"/>
                        </a:rPr>
                        <a:t> </a:t>
                      </a:r>
                      <a:r>
                        <a:rPr lang="es-CO" sz="900" b="0" i="0" u="none" strike="noStrike" noProof="0" dirty="0">
                          <a:solidFill>
                            <a:srgbClr val="000000"/>
                          </a:solidFill>
                          <a:effectLst/>
                          <a:latin typeface="Calibri"/>
                        </a:rPr>
                        <a:t>El día 24 de febrero del 2023, se llevó a cabo el </a:t>
                      </a:r>
                      <a:r>
                        <a:rPr lang="es-MX" sz="900" b="0" i="0" u="none" strike="noStrike" noProof="0" dirty="0">
                          <a:solidFill>
                            <a:srgbClr val="000000"/>
                          </a:solidFill>
                          <a:effectLst/>
                          <a:latin typeface="Calibri"/>
                        </a:rPr>
                        <a:t>Taller de prevención y promoción ante el suicidio.</a:t>
                      </a:r>
                      <a:endParaRPr lang="es-CO" sz="900" b="0" i="0" u="none" strike="noStrike" noProof="0" dirty="0">
                        <a:solidFill>
                          <a:srgbClr val="000000"/>
                        </a:solidFill>
                        <a:effectLst/>
                        <a:latin typeface="Calibri"/>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28 de abril del 2023, se llevó a cabo el</a:t>
                      </a:r>
                      <a:r>
                        <a:rPr lang="es-MX" sz="900" b="0" i="0" u="none" strike="noStrike" noProof="0" dirty="0">
                          <a:solidFill>
                            <a:srgbClr val="000000"/>
                          </a:solidFill>
                          <a:effectLst/>
                          <a:latin typeface="Calibri"/>
                        </a:rPr>
                        <a:t> taller cuidado de las emociones y salud mental</a:t>
                      </a:r>
                      <a:endParaRPr lang="es-CO" sz="900" b="0" i="0" u="none" strike="noStrike" noProof="0" dirty="0">
                        <a:solidFill>
                          <a:srgbClr val="000000"/>
                        </a:solidFill>
                        <a:effectLst/>
                        <a:latin typeface="Calibri"/>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17 de mayo del 2023, se llevó a cabo el taller Síndrome de </a:t>
                      </a:r>
                      <a:r>
                        <a:rPr lang="es-CO" sz="900" b="0" i="0" u="none" strike="noStrike" noProof="0" dirty="0" err="1">
                          <a:solidFill>
                            <a:srgbClr val="000000"/>
                          </a:solidFill>
                          <a:effectLst/>
                          <a:latin typeface="Calibri"/>
                        </a:rPr>
                        <a:t>Bournout</a:t>
                      </a:r>
                      <a:r>
                        <a:rPr lang="es-CO" sz="900" b="0" i="0" u="none" strike="noStrike" noProof="0" dirty="0">
                          <a:solidFill>
                            <a:srgbClr val="000000"/>
                          </a:solidFill>
                          <a:effectLst/>
                          <a:latin typeface="Calibri"/>
                        </a:rPr>
                        <a:t>. </a:t>
                      </a:r>
                      <a:endParaRPr lang="es-CO" sz="900" dirty="0"/>
                    </a:p>
                  </a:txBody>
                  <a:tcPr>
                    <a:solidFill>
                      <a:schemeClr val="accent1">
                        <a:lumMod val="20000"/>
                        <a:lumOff val="80000"/>
                      </a:schemeClr>
                    </a:solidFill>
                  </a:tcPr>
                </a:tc>
                <a:extLst>
                  <a:ext uri="{0D108BD9-81ED-4DB2-BD59-A6C34878D82A}">
                    <a16:rowId xmlns:a16="http://schemas.microsoft.com/office/drawing/2014/main" val="3492083668"/>
                  </a:ext>
                </a:extLst>
              </a:tr>
              <a:tr h="1419225">
                <a:tc>
                  <a:txBody>
                    <a:bodyPr/>
                    <a:lstStyle/>
                    <a:p>
                      <a:pPr algn="just" fontAlgn="base"/>
                      <a:r>
                        <a:rPr lang="es-CO" sz="900">
                          <a:effectLst/>
                        </a:rPr>
                        <a:t>16. </a:t>
                      </a:r>
                      <a:r>
                        <a:rPr lang="es-MX" sz="900" b="0" i="0" kern="1200">
                          <a:solidFill>
                            <a:schemeClr val="dk1"/>
                          </a:solidFill>
                          <a:effectLst/>
                          <a:latin typeface="+mn-lt"/>
                          <a:ea typeface="+mn-ea"/>
                          <a:cs typeface="+mn-cs"/>
                        </a:rPr>
                        <a:t>PSI-Interface persona - tarea. requerimiento de conocimientos</a:t>
                      </a:r>
                    </a:p>
                    <a:p>
                      <a:pPr algn="just"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r>
                        <a:rPr lang="es-CO" sz="900" b="0" i="0" kern="1200">
                          <a:solidFill>
                            <a:schemeClr val="dk1"/>
                          </a:solidFill>
                          <a:effectLst/>
                          <a:latin typeface="+mn-lt"/>
                          <a:ea typeface="+mn-ea"/>
                          <a:cs typeface="+mn-cs"/>
                        </a:rPr>
                        <a:t>ENFERMEDAD LABORAL: Estrés.</a:t>
                      </a:r>
                      <a:endParaRPr lang="es-CO" sz="900" dirty="0">
                        <a:effectLst/>
                      </a:endParaRPr>
                    </a:p>
                  </a:txBody>
                  <a:tcPr anchor="ctr">
                    <a:solidFill>
                      <a:schemeClr val="accent1">
                        <a:lumMod val="20000"/>
                        <a:lumOff val="80000"/>
                      </a:schemeClr>
                    </a:solidFill>
                  </a:tcPr>
                </a:tc>
                <a:tc>
                  <a:txBody>
                    <a:bodyPr/>
                    <a:lstStyle/>
                    <a:p>
                      <a:pPr algn="just"/>
                      <a:r>
                        <a:rPr lang="es-MX" sz="900" dirty="0">
                          <a:effectLst/>
                        </a:rPr>
                        <a:t>1. Capacitación en manejo del estrés y/o manejo de las emociones </a:t>
                      </a:r>
                      <a:r>
                        <a:rPr lang="es-CO" sz="1200" b="0" i="0" u="none" strike="noStrike" noProof="0" dirty="0">
                          <a:solidFill>
                            <a:srgbClr val="000000"/>
                          </a:solidFill>
                          <a:effectLst/>
                          <a:latin typeface="Wingdings 2"/>
                          <a:sym typeface="Wingdings 2"/>
                        </a:rPr>
                        <a:t>P</a:t>
                      </a:r>
                      <a:endParaRPr lang="es-MX" sz="1200" dirty="0">
                        <a:effectLst/>
                      </a:endParaRPr>
                    </a:p>
                    <a:p>
                      <a:pPr algn="just"/>
                      <a:r>
                        <a:rPr lang="es-MX" sz="900" dirty="0">
                          <a:effectLst/>
                        </a:rPr>
                        <a:t>2. Taller en prevención del síndrome de Burnout</a:t>
                      </a:r>
                      <a:r>
                        <a:rPr lang="es-MX" sz="1200" dirty="0">
                          <a:effectLst/>
                        </a:rPr>
                        <a:t> </a:t>
                      </a:r>
                      <a:r>
                        <a:rPr lang="es-CO" sz="1200" b="0" i="0" u="none" strike="noStrike" noProof="0" dirty="0">
                          <a:solidFill>
                            <a:srgbClr val="000000"/>
                          </a:solidFill>
                          <a:effectLst/>
                          <a:latin typeface="Wingdings 2"/>
                          <a:sym typeface="Wingdings 2"/>
                        </a:rPr>
                        <a:t>P</a:t>
                      </a:r>
                      <a:endParaRPr lang="es-MX" sz="1200" dirty="0">
                        <a:effectLst/>
                      </a:endParaRPr>
                    </a:p>
                    <a:p>
                      <a:pPr algn="just"/>
                      <a:r>
                        <a:rPr lang="es-MX" sz="900" dirty="0">
                          <a:effectLst/>
                        </a:rPr>
                        <a:t>3. Aplicación batería de riesgo psicosocial</a:t>
                      </a:r>
                    </a:p>
                    <a:p>
                      <a:pPr algn="just"/>
                      <a:r>
                        <a:rPr lang="es-MX" sz="900" dirty="0">
                          <a:effectLst/>
                        </a:rPr>
                        <a:t>4. Talleres de talento humano enfocados en clima laboral.</a:t>
                      </a:r>
                    </a:p>
                    <a:p>
                      <a:pPr algn="just"/>
                      <a:r>
                        <a:rPr lang="es-MX" sz="900" dirty="0">
                          <a:effectLst/>
                        </a:rPr>
                        <a:t>5. Capacitación en la prevención ante el suicidio </a:t>
                      </a:r>
                      <a:r>
                        <a:rPr lang="es-CO" sz="1200" b="0" i="0" u="none" strike="noStrike" noProof="0" dirty="0">
                          <a:solidFill>
                            <a:srgbClr val="000000"/>
                          </a:solidFill>
                          <a:effectLst/>
                          <a:latin typeface="Wingdings 2"/>
                          <a:sym typeface="Wingdings 2"/>
                        </a:rPr>
                        <a:t>P</a:t>
                      </a:r>
                      <a:endParaRPr lang="es-MX" sz="1200"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fontAlgn="base"/>
                      <a:r>
                        <a:rPr lang="es-CO" sz="900" dirty="0">
                          <a:effectLst/>
                        </a:rPr>
                        <a:t>A través de la dirección https://cutt.ly/xwkP9u7j que contiene los soportes de los riesgos de seguridad y salud en el trabajo se evidenció:​</a:t>
                      </a:r>
                    </a:p>
                    <a:p>
                      <a:pPr lvl="0">
                        <a:buNone/>
                      </a:pPr>
                      <a:endParaRPr lang="es-CO" sz="900" dirty="0">
                        <a:effectLst/>
                      </a:endParaRPr>
                    </a:p>
                    <a:p>
                      <a:pPr lvl="0" algn="just">
                        <a:lnSpc>
                          <a:spcPct val="100000"/>
                        </a:lnSpc>
                        <a:spcBef>
                          <a:spcPts val="0"/>
                        </a:spcBef>
                        <a:spcAft>
                          <a:spcPts val="0"/>
                        </a:spcAf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Arial"/>
                        </a:rPr>
                        <a:t> </a:t>
                      </a:r>
                      <a:r>
                        <a:rPr lang="es-CO" sz="900" b="0" i="0" u="none" strike="noStrike" noProof="0" dirty="0">
                          <a:solidFill>
                            <a:srgbClr val="000000"/>
                          </a:solidFill>
                          <a:effectLst/>
                          <a:latin typeface="Calibri"/>
                        </a:rPr>
                        <a:t>El día 24 de febrero del 2023, se llevó a cabo el </a:t>
                      </a:r>
                      <a:r>
                        <a:rPr lang="es-MX" sz="900" b="0" i="0" u="none" strike="noStrike" noProof="0" dirty="0">
                          <a:solidFill>
                            <a:srgbClr val="000000"/>
                          </a:solidFill>
                          <a:effectLst/>
                          <a:latin typeface="Calibri"/>
                        </a:rPr>
                        <a:t>Taller de prevención y promoción ante el suicidio.</a:t>
                      </a: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28 de abril del 2023, se llevó a cabo el</a:t>
                      </a:r>
                      <a:r>
                        <a:rPr lang="es-MX" sz="900" b="0" i="0" u="none" strike="noStrike" noProof="0" dirty="0">
                          <a:solidFill>
                            <a:srgbClr val="000000"/>
                          </a:solidFill>
                          <a:effectLst/>
                          <a:latin typeface="Calibri"/>
                        </a:rPr>
                        <a:t> taller cuidado de las emociones y salud mental</a:t>
                      </a:r>
                      <a:endParaRPr lang="es-CO" sz="900" b="0" i="0" u="none" strike="noStrike" noProof="0" dirty="0">
                        <a:solidFill>
                          <a:srgbClr val="000000"/>
                        </a:solidFill>
                        <a:effectLst/>
                        <a:latin typeface="Calibri"/>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17 de mayo del 2023, se llevó a cabo el taller Síndrome de </a:t>
                      </a:r>
                      <a:r>
                        <a:rPr lang="es-CO" sz="900" b="0" i="0" u="none" strike="noStrike" noProof="0" dirty="0" err="1">
                          <a:solidFill>
                            <a:srgbClr val="000000"/>
                          </a:solidFill>
                          <a:effectLst/>
                          <a:latin typeface="Calibri"/>
                        </a:rPr>
                        <a:t>Bournout</a:t>
                      </a:r>
                      <a:r>
                        <a:rPr lang="es-CO" sz="900" b="0" i="0" u="none" strike="noStrike" noProof="0" dirty="0">
                          <a:solidFill>
                            <a:srgbClr val="000000"/>
                          </a:solidFill>
                          <a:effectLst/>
                          <a:latin typeface="Calibri"/>
                        </a:rPr>
                        <a:t>. </a:t>
                      </a:r>
                      <a:endParaRPr lang="es-CO" sz="900" dirty="0"/>
                    </a:p>
                  </a:txBody>
                  <a:tcPr>
                    <a:solidFill>
                      <a:schemeClr val="accent1">
                        <a:lumMod val="20000"/>
                        <a:lumOff val="80000"/>
                      </a:schemeClr>
                    </a:solidFill>
                  </a:tcPr>
                </a:tc>
                <a:extLst>
                  <a:ext uri="{0D108BD9-81ED-4DB2-BD59-A6C34878D82A}">
                    <a16:rowId xmlns:a16="http://schemas.microsoft.com/office/drawing/2014/main" val="1587639690"/>
                  </a:ext>
                </a:extLst>
              </a:tr>
              <a:tr h="1733550">
                <a:tc>
                  <a:txBody>
                    <a:bodyPr/>
                    <a:lstStyle/>
                    <a:p>
                      <a:pPr algn="just" fontAlgn="base"/>
                      <a:r>
                        <a:rPr lang="es-CO" sz="900">
                          <a:effectLst/>
                        </a:rPr>
                        <a:t>17. </a:t>
                      </a:r>
                      <a:r>
                        <a:rPr lang="es-CO" sz="900" b="0" i="0" kern="1200">
                          <a:solidFill>
                            <a:schemeClr val="dk1"/>
                          </a:solidFill>
                          <a:effectLst/>
                          <a:latin typeface="+mn-lt"/>
                          <a:ea typeface="+mn-ea"/>
                          <a:cs typeface="+mn-cs"/>
                        </a:rPr>
                        <a:t>CDS-Locativo: almacenamiento inadecuado en áreas de tránsito </a:t>
                      </a:r>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ACCIDENTE DE TRABAJO: Lesiones de diversa gravedad.</a:t>
                      </a:r>
                      <a:endParaRPr lang="es-CO" sz="900" dirty="0">
                        <a:effectLst/>
                      </a:endParaRPr>
                    </a:p>
                  </a:txBody>
                  <a:tcPr anchor="ctr">
                    <a:solidFill>
                      <a:schemeClr val="accent1">
                        <a:lumMod val="20000"/>
                        <a:lumOff val="80000"/>
                      </a:schemeClr>
                    </a:solidFill>
                  </a:tcPr>
                </a:tc>
                <a:tc>
                  <a:txBody>
                    <a:bodyPr/>
                    <a:lstStyle/>
                    <a:p>
                      <a:pPr algn="just"/>
                      <a:r>
                        <a:rPr lang="es-MX" sz="900" b="0" i="0" kern="1200" dirty="0">
                          <a:solidFill>
                            <a:schemeClr val="dk1"/>
                          </a:solidFill>
                          <a:effectLst/>
                          <a:latin typeface="+mn-lt"/>
                          <a:ea typeface="+mn-ea"/>
                          <a:cs typeface="+mn-cs"/>
                        </a:rPr>
                        <a:t>1. Realizar inspecciones de seguridad</a:t>
                      </a:r>
                    </a:p>
                    <a:p>
                      <a:pPr algn="just"/>
                      <a:r>
                        <a:rPr lang="es-MX" sz="900" b="0" i="0" kern="1200" dirty="0">
                          <a:solidFill>
                            <a:schemeClr val="dk1"/>
                          </a:solidFill>
                          <a:effectLst/>
                          <a:latin typeface="+mn-lt"/>
                          <a:ea typeface="+mn-ea"/>
                          <a:cs typeface="+mn-cs"/>
                        </a:rPr>
                        <a:t>2. Capacitación en identificación de riesgos y peligros </a:t>
                      </a:r>
                      <a:r>
                        <a:rPr lang="es-CO" sz="1200" b="0" i="0" u="none" strike="noStrike" noProof="0" dirty="0">
                          <a:solidFill>
                            <a:srgbClr val="000000"/>
                          </a:solidFill>
                          <a:effectLst/>
                          <a:latin typeface="Wingdings 2"/>
                          <a:sym typeface="Wingdings 2"/>
                        </a:rPr>
                        <a:t>P</a:t>
                      </a:r>
                      <a:endParaRPr lang="es-MX" sz="1200" b="0" i="0" kern="1200" dirty="0">
                        <a:solidFill>
                          <a:schemeClr val="dk1"/>
                        </a:solidFill>
                        <a:effectLst/>
                        <a:latin typeface="+mn-lt"/>
                        <a:ea typeface="+mn-ea"/>
                        <a:cs typeface="+mn-cs"/>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fontAlgn="base"/>
                      <a:r>
                        <a:rPr lang="es-CO" sz="900" dirty="0">
                          <a:effectLst/>
                        </a:rPr>
                        <a:t>A través de la dirección https://cutt.ly/xwkP9u7j que contiene los soportes de los riesgos de seguridad y salud en el trabajo se evidenció:​</a:t>
                      </a:r>
                    </a:p>
                    <a:p>
                      <a:pPr lvl="0">
                        <a:buNone/>
                      </a:pPr>
                      <a:endParaRPr lang="es-CO" sz="900" dirty="0">
                        <a:effectLst/>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a:t>
                      </a:r>
                      <a:r>
                        <a:rPr lang="es-MX" sz="900" b="0" i="0" u="none" strike="noStrike" noProof="0" dirty="0">
                          <a:solidFill>
                            <a:srgbClr val="000000"/>
                          </a:solidFill>
                          <a:effectLst/>
                          <a:latin typeface="Calibri"/>
                        </a:rPr>
                        <a:t>Capacitación </a:t>
                      </a:r>
                      <a:r>
                        <a:rPr lang="es-MX" sz="900" b="0" i="0" u="none" strike="noStrike" noProof="0" dirty="0">
                          <a:solidFill>
                            <a:srgbClr val="000000"/>
                          </a:solidFill>
                          <a:effectLst/>
                        </a:rPr>
                        <a:t>Identificación de peligros, evaluación y valoración de riesgos SST</a:t>
                      </a:r>
                      <a:r>
                        <a:rPr lang="es-MX" sz="900" b="0" i="0" u="none" strike="noStrike" noProof="0" dirty="0">
                          <a:solidFill>
                            <a:srgbClr val="000000"/>
                          </a:solidFill>
                          <a:effectLst/>
                          <a:latin typeface="Calibri"/>
                        </a:rPr>
                        <a:t>, realizada el 9 de febrero del 2023.</a:t>
                      </a:r>
                      <a:r>
                        <a:rPr lang="es-CO" sz="900" b="0" i="0" u="none" strike="noStrike" noProof="0" dirty="0">
                          <a:solidFill>
                            <a:srgbClr val="000000"/>
                          </a:solidFill>
                          <a:effectLst/>
                          <a:latin typeface="Calibri"/>
                        </a:rPr>
                        <a:t> </a:t>
                      </a:r>
                      <a:endParaRPr lang="es-CO" sz="900" dirty="0"/>
                    </a:p>
                  </a:txBody>
                  <a:tcPr>
                    <a:solidFill>
                      <a:schemeClr val="accent1">
                        <a:lumMod val="20000"/>
                        <a:lumOff val="80000"/>
                      </a:schemeClr>
                    </a:solidFill>
                  </a:tcPr>
                </a:tc>
                <a:extLst>
                  <a:ext uri="{0D108BD9-81ED-4DB2-BD59-A6C34878D82A}">
                    <a16:rowId xmlns:a16="http://schemas.microsoft.com/office/drawing/2014/main" val="4161144863"/>
                  </a:ext>
                </a:extLst>
              </a:tr>
            </a:tbl>
          </a:graphicData>
        </a:graphic>
      </p:graphicFrame>
    </p:spTree>
    <p:extLst>
      <p:ext uri="{BB962C8B-B14F-4D97-AF65-F5344CB8AC3E}">
        <p14:creationId xmlns:p14="http://schemas.microsoft.com/office/powerpoint/2010/main" val="3036903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C788873-FB65-C547-367B-486363F12A2C}"/>
              </a:ext>
            </a:extLst>
          </p:cNvPr>
          <p:cNvSpPr txBox="1"/>
          <p:nvPr/>
        </p:nvSpPr>
        <p:spPr>
          <a:xfrm>
            <a:off x="95794" y="213671"/>
            <a:ext cx="11982995" cy="646331"/>
          </a:xfrm>
          <a:prstGeom prst="rect">
            <a:avLst/>
          </a:prstGeom>
          <a:noFill/>
        </p:spPr>
        <p:txBody>
          <a:bodyPr wrap="square" lIns="91440" tIns="45720" rIns="91440" bIns="45720" rtlCol="0" anchor="t">
            <a:spAutoFit/>
          </a:bodyPr>
          <a:lstStyle/>
          <a:p>
            <a:pPr algn="ctr"/>
            <a:r>
              <a:rPr lang="es-419" sz="3600" b="1" dirty="0"/>
              <a:t>	</a:t>
            </a:r>
            <a:r>
              <a:rPr lang="es-MX" sz="3600" b="1" dirty="0"/>
              <a:t>CRITERIOS DEL SEGUIMIENTO</a:t>
            </a:r>
            <a:endParaRPr lang="x-none" sz="2800" b="1" dirty="0"/>
          </a:p>
        </p:txBody>
      </p:sp>
      <p:sp>
        <p:nvSpPr>
          <p:cNvPr id="5" name="CuadroTexto 4">
            <a:extLst>
              <a:ext uri="{FF2B5EF4-FFF2-40B4-BE49-F238E27FC236}">
                <a16:creationId xmlns:a16="http://schemas.microsoft.com/office/drawing/2014/main" id="{2B24A1FC-DF86-6B61-B419-6139C3945B11}"/>
              </a:ext>
            </a:extLst>
          </p:cNvPr>
          <p:cNvSpPr txBox="1"/>
          <p:nvPr/>
        </p:nvSpPr>
        <p:spPr>
          <a:xfrm>
            <a:off x="371302" y="1217643"/>
            <a:ext cx="11405062" cy="2862322"/>
          </a:xfrm>
          <a:prstGeom prst="rect">
            <a:avLst/>
          </a:prstGeom>
          <a:noFill/>
        </p:spPr>
        <p:txBody>
          <a:bodyPr wrap="square" lIns="91440" tIns="45720" rIns="91440" bIns="45720" rtlCol="0" anchor="t">
            <a:spAutoFit/>
          </a:bodyPr>
          <a:lstStyle/>
          <a:p>
            <a:pPr algn="just"/>
            <a:r>
              <a:rPr lang="es-MX" sz="2000" dirty="0">
                <a:latin typeface="Calibri"/>
                <a:cs typeface="Calibri"/>
              </a:rPr>
              <a:t>Los criterios observados en el seguimiento fueron: </a:t>
            </a:r>
            <a:endParaRPr lang="en-US" sz="2000" dirty="0">
              <a:latin typeface="Calibri"/>
              <a:cs typeface="Calibri"/>
            </a:endParaRPr>
          </a:p>
          <a:p>
            <a:pPr algn="just"/>
            <a:endParaRPr lang="es-MX" sz="2000" dirty="0">
              <a:latin typeface="Calibri"/>
              <a:cs typeface="Calibri"/>
            </a:endParaRPr>
          </a:p>
          <a:p>
            <a:pPr marL="342900" indent="-342900" algn="just">
              <a:buFont typeface="Arial,Sans-Serif"/>
              <a:buChar char="•"/>
            </a:pPr>
            <a:r>
              <a:rPr lang="es-MX" sz="2000" dirty="0">
                <a:latin typeface="Calibri"/>
                <a:cs typeface="Calibri"/>
              </a:rPr>
              <a:t>Cumplimiento de las acciones de tratamiento previstas para los riesgos de gestión, seguridad digital y de seguridad y salud en el trabajo, identificados en los mapas de riesgos de la UAE-CRA al 30 de junio del 2023.</a:t>
            </a:r>
            <a:endParaRPr lang="es-MX" sz="2000" dirty="0">
              <a:latin typeface="Calibri"/>
              <a:ea typeface="Calibri"/>
              <a:cs typeface="Calibri"/>
            </a:endParaRPr>
          </a:p>
          <a:p>
            <a:pPr marL="342900" indent="-342900" algn="just">
              <a:buFont typeface="Arial,Sans-Serif"/>
              <a:buChar char="•"/>
            </a:pPr>
            <a:r>
              <a:rPr lang="es-MX" sz="2000" dirty="0">
                <a:latin typeface="Calibri"/>
                <a:cs typeface="Calibri"/>
              </a:rPr>
              <a:t>Soportes de actividades de control de riesgos de Gestión y Seguridad Digital, carpeta compartida en: </a:t>
            </a:r>
            <a:r>
              <a:rPr lang="es-MX" sz="2000" dirty="0">
                <a:ea typeface="+mn-lt"/>
                <a:cs typeface="+mn-lt"/>
              </a:rPr>
              <a:t>https://acortar.link/zpTWRG</a:t>
            </a:r>
            <a:endParaRPr lang="es-CO" sz="2000" dirty="0">
              <a:latin typeface="Calibri"/>
              <a:cs typeface="Calibri"/>
            </a:endParaRPr>
          </a:p>
          <a:p>
            <a:pPr marL="342900" indent="-342900" algn="just">
              <a:buFont typeface="Arial,Sans-Serif"/>
              <a:buChar char="•"/>
            </a:pPr>
            <a:r>
              <a:rPr lang="es-MX" sz="2000" dirty="0">
                <a:latin typeface="Calibri"/>
                <a:cs typeface="Calibri"/>
              </a:rPr>
              <a:t>Soportes de actividades de control de riesgos de Seguridad y salud en el trabajo, carpeta compartida en: </a:t>
            </a:r>
            <a:r>
              <a:rPr lang="es-CO" sz="2000" dirty="0">
                <a:effectLst/>
              </a:rPr>
              <a:t>https://cutt.ly/xwkP9u7j</a:t>
            </a:r>
            <a:endParaRPr lang="es-CO" sz="2000" dirty="0">
              <a:latin typeface="Calibri"/>
              <a:ea typeface="Calibri"/>
              <a:cs typeface="Calibri"/>
            </a:endParaRPr>
          </a:p>
        </p:txBody>
      </p:sp>
      <p:sp>
        <p:nvSpPr>
          <p:cNvPr id="2" name="Marcador de número de diapositiva 1">
            <a:extLst>
              <a:ext uri="{FF2B5EF4-FFF2-40B4-BE49-F238E27FC236}">
                <a16:creationId xmlns:a16="http://schemas.microsoft.com/office/drawing/2014/main" id="{A9521FCE-225D-08EF-0812-387382DE09FD}"/>
              </a:ext>
            </a:extLst>
          </p:cNvPr>
          <p:cNvSpPr txBox="1">
            <a:spLocks/>
          </p:cNvSpPr>
          <p:nvPr/>
        </p:nvSpPr>
        <p:spPr>
          <a:xfrm>
            <a:off x="8610600" y="656878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3</a:t>
            </a:fld>
            <a:endParaRPr lang="es-ES"/>
          </a:p>
        </p:txBody>
      </p:sp>
    </p:spTree>
    <p:extLst>
      <p:ext uri="{BB962C8B-B14F-4D97-AF65-F5344CB8AC3E}">
        <p14:creationId xmlns:p14="http://schemas.microsoft.com/office/powerpoint/2010/main" val="858263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7801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30</a:t>
            </a:fld>
            <a:endParaRPr lang="es-ES"/>
          </a:p>
        </p:txBody>
      </p:sp>
      <p:sp>
        <p:nvSpPr>
          <p:cNvPr id="3" name="2 CuadroTexto">
            <a:extLst>
              <a:ext uri="{FF2B5EF4-FFF2-40B4-BE49-F238E27FC236}">
                <a16:creationId xmlns:a16="http://schemas.microsoft.com/office/drawing/2014/main" id="{5EA05829-4D94-1136-8931-A6FF3C746735}"/>
              </a:ext>
            </a:extLst>
          </p:cNvPr>
          <p:cNvSpPr txBox="1"/>
          <p:nvPr/>
        </p:nvSpPr>
        <p:spPr>
          <a:xfrm>
            <a:off x="119052" y="357774"/>
            <a:ext cx="11953896"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y Salud en el Trabajo</a:t>
            </a:r>
          </a:p>
        </p:txBody>
      </p:sp>
      <p:graphicFrame>
        <p:nvGraphicFramePr>
          <p:cNvPr id="5" name="Tabla 4">
            <a:extLst>
              <a:ext uri="{FF2B5EF4-FFF2-40B4-BE49-F238E27FC236}">
                <a16:creationId xmlns:a16="http://schemas.microsoft.com/office/drawing/2014/main" id="{FB057A94-59C3-3B22-5D47-6D971992500E}"/>
              </a:ext>
            </a:extLst>
          </p:cNvPr>
          <p:cNvGraphicFramePr>
            <a:graphicFrameLocks noGrp="1"/>
          </p:cNvGraphicFramePr>
          <p:nvPr>
            <p:extLst>
              <p:ext uri="{D42A27DB-BD31-4B8C-83A1-F6EECF244321}">
                <p14:modId xmlns:p14="http://schemas.microsoft.com/office/powerpoint/2010/main" val="825661176"/>
              </p:ext>
            </p:extLst>
          </p:nvPr>
        </p:nvGraphicFramePr>
        <p:xfrm>
          <a:off x="128587" y="1093554"/>
          <a:ext cx="11934825" cy="3952875"/>
        </p:xfrm>
        <a:graphic>
          <a:graphicData uri="http://schemas.openxmlformats.org/drawingml/2006/table">
            <a:tbl>
              <a:tblPr firstRow="1" bandRow="1">
                <a:tableStyleId>{5C22544A-7EE6-4342-B048-85BDC9FD1C3A}</a:tableStyleId>
              </a:tblPr>
              <a:tblGrid>
                <a:gridCol w="2466975">
                  <a:extLst>
                    <a:ext uri="{9D8B030D-6E8A-4147-A177-3AD203B41FA5}">
                      <a16:colId xmlns:a16="http://schemas.microsoft.com/office/drawing/2014/main" val="2123691569"/>
                    </a:ext>
                  </a:extLst>
                </a:gridCol>
                <a:gridCol w="1933575">
                  <a:extLst>
                    <a:ext uri="{9D8B030D-6E8A-4147-A177-3AD203B41FA5}">
                      <a16:colId xmlns:a16="http://schemas.microsoft.com/office/drawing/2014/main" val="1155824138"/>
                    </a:ext>
                  </a:extLst>
                </a:gridCol>
                <a:gridCol w="2781300">
                  <a:extLst>
                    <a:ext uri="{9D8B030D-6E8A-4147-A177-3AD203B41FA5}">
                      <a16:colId xmlns:a16="http://schemas.microsoft.com/office/drawing/2014/main" val="67834431"/>
                    </a:ext>
                  </a:extLst>
                </a:gridCol>
                <a:gridCol w="4752975">
                  <a:extLst>
                    <a:ext uri="{9D8B030D-6E8A-4147-A177-3AD203B41FA5}">
                      <a16:colId xmlns:a16="http://schemas.microsoft.com/office/drawing/2014/main" val="3386408946"/>
                    </a:ext>
                  </a:extLst>
                </a:gridCol>
              </a:tblGrid>
              <a:tr h="352425">
                <a:tc>
                  <a:txBody>
                    <a:bodyPr/>
                    <a:lstStyle/>
                    <a:p>
                      <a:pPr algn="ctr" fontAlgn="base"/>
                      <a:r>
                        <a:rPr lang="es-CO" sz="900" b="1">
                          <a:solidFill>
                            <a:schemeClr val="tx1"/>
                          </a:solidFill>
                          <a:effectLst/>
                        </a:rPr>
                        <a:t>Seguridad y Salud en el Trabajo​</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b="1">
                          <a:solidFill>
                            <a:schemeClr val="tx1"/>
                          </a:solidFill>
                          <a:effectLst/>
                        </a:rPr>
                        <a:t>Efectos posibles​</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b="1">
                          <a:solidFill>
                            <a:schemeClr val="tx1"/>
                          </a:solidFill>
                          <a:effectLst/>
                        </a:rPr>
                        <a:t>Controles  administrativos. Señalización. Advertencia​</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b="1">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4078677210"/>
                  </a:ext>
                </a:extLst>
              </a:tr>
              <a:tr h="1333500">
                <a:tc>
                  <a:txBody>
                    <a:bodyPr/>
                    <a:lstStyle/>
                    <a:p>
                      <a:pPr algn="just" fontAlgn="base"/>
                      <a:r>
                        <a:rPr lang="es-CO" sz="900">
                          <a:effectLst/>
                        </a:rPr>
                        <a:t>18. </a:t>
                      </a:r>
                      <a:r>
                        <a:rPr lang="es-MX" sz="900" b="0" i="0" kern="1200">
                          <a:solidFill>
                            <a:schemeClr val="dk1"/>
                          </a:solidFill>
                          <a:effectLst/>
                          <a:latin typeface="+mn-lt"/>
                          <a:ea typeface="+mn-ea"/>
                          <a:cs typeface="+mn-cs"/>
                        </a:rPr>
                        <a:t>CDS-Eléctrico: líneas de eléctricas en cercanías al trabajador</a:t>
                      </a:r>
                    </a:p>
                    <a:p>
                      <a:pPr algn="just"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ACCIDENTE DE TRABAJO: Electrocución. Muerte. Lesiones de diversa gravedad.</a:t>
                      </a:r>
                      <a:r>
                        <a:rPr lang="es-CO" sz="900">
                          <a:effectLst/>
                        </a:rPr>
                        <a:t>​</a:t>
                      </a:r>
                      <a:endParaRPr lang="es-CO" sz="900" dirty="0">
                        <a:effectLst/>
                      </a:endParaRPr>
                    </a:p>
                  </a:txBody>
                  <a:tcPr anchor="ctr">
                    <a:solidFill>
                      <a:schemeClr val="accent1">
                        <a:lumMod val="20000"/>
                        <a:lumOff val="80000"/>
                      </a:schemeClr>
                    </a:solidFill>
                  </a:tcPr>
                </a:tc>
                <a:tc>
                  <a:txBody>
                    <a:bodyPr/>
                    <a:lstStyle/>
                    <a:p>
                      <a:pPr algn="just"/>
                      <a:br>
                        <a:rPr lang="es-MX" sz="900" b="0" i="0" kern="1200">
                          <a:solidFill>
                            <a:srgbClr val="000000"/>
                          </a:solidFill>
                          <a:effectLst/>
                          <a:latin typeface="+mn-lt"/>
                          <a:ea typeface="+mn-ea"/>
                          <a:cs typeface="+mn-cs"/>
                        </a:rPr>
                      </a:br>
                      <a:r>
                        <a:rPr lang="es-MX" sz="900" b="0" i="0" kern="1200">
                          <a:solidFill>
                            <a:schemeClr val="dk1"/>
                          </a:solidFill>
                          <a:effectLst/>
                          <a:latin typeface="+mn-lt"/>
                          <a:ea typeface="+mn-ea"/>
                          <a:cs typeface="+mn-cs"/>
                        </a:rPr>
                        <a:t>1. Realizar inspecciones de seguridad</a:t>
                      </a:r>
                    </a:p>
                    <a:p>
                      <a:pPr algn="just"/>
                      <a:r>
                        <a:rPr lang="es-MX" sz="900" b="0" i="0" kern="1200">
                          <a:solidFill>
                            <a:schemeClr val="dk1"/>
                          </a:solidFill>
                          <a:effectLst/>
                          <a:latin typeface="+mn-lt"/>
                          <a:ea typeface="+mn-ea"/>
                          <a:cs typeface="+mn-cs"/>
                        </a:rPr>
                        <a:t>2. Capacitación en identificación de riesgos y peligros</a:t>
                      </a:r>
                      <a:r>
                        <a:rPr lang="es-ES" sz="900">
                          <a:effectLst/>
                        </a:rPr>
                        <a:t>​</a:t>
                      </a:r>
                      <a:endParaRPr lang="es-ES" sz="900"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lvl="0" algn="ctr">
                        <a:buNone/>
                      </a:pPr>
                      <a:endParaRPr lang="es-CO" sz="900" dirty="0">
                        <a:effectLst/>
                      </a:endParaRPr>
                    </a:p>
                    <a:p>
                      <a:pPr algn="ctr" fontAlgn="base"/>
                      <a:r>
                        <a:rPr lang="es-CO" sz="900" b="1" dirty="0">
                          <a:effectLst/>
                        </a:rPr>
                        <a:t>En plazo</a:t>
                      </a:r>
                    </a:p>
                    <a:p>
                      <a:pPr algn="just" fontAlgn="base"/>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1587814792"/>
                  </a:ext>
                </a:extLst>
              </a:tr>
              <a:tr h="1133475">
                <a:tc>
                  <a:txBody>
                    <a:bodyPr/>
                    <a:lstStyle/>
                    <a:p>
                      <a:pPr algn="just" fontAlgn="base"/>
                      <a:r>
                        <a:rPr lang="es-CO" sz="900">
                          <a:effectLst/>
                        </a:rPr>
                        <a:t>19. </a:t>
                      </a:r>
                      <a:r>
                        <a:rPr lang="es-CO" sz="900" b="0" i="0" kern="1200">
                          <a:solidFill>
                            <a:schemeClr val="dk1"/>
                          </a:solidFill>
                          <a:effectLst/>
                          <a:latin typeface="+mn-lt"/>
                          <a:ea typeface="+mn-ea"/>
                          <a:cs typeface="+mn-cs"/>
                        </a:rPr>
                        <a:t>CDS-Tecnológico: incendio de diferentes materiales: Líquidos combustibles, gases, material sólido, lubricantes, etc.</a:t>
                      </a:r>
                    </a:p>
                    <a:p>
                      <a:pPr algn="just" fontAlgn="base"/>
                      <a:r>
                        <a:rPr lang="es-CO" sz="900">
                          <a:effectLst/>
                        </a:rPr>
                        <a:t>Nombre del proceso: Gestión de Talento Humano ​</a:t>
                      </a:r>
                    </a:p>
                    <a:p>
                      <a:pPr algn="just" fontAlgn="base"/>
                      <a:r>
                        <a:rPr lang="es-CO" sz="900">
                          <a:effectLst/>
                        </a:rPr>
                        <a:t>​</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ACCIDENTE DE TRABAJO: Lesiones de diversa gravedad.</a:t>
                      </a:r>
                      <a:endParaRPr lang="es-CO" sz="900" dirty="0">
                        <a:effectLst/>
                      </a:endParaRPr>
                    </a:p>
                  </a:txBody>
                  <a:tcPr anchor="ctr">
                    <a:solidFill>
                      <a:schemeClr val="accent1">
                        <a:lumMod val="20000"/>
                        <a:lumOff val="80000"/>
                      </a:schemeClr>
                    </a:solidFill>
                  </a:tcPr>
                </a:tc>
                <a:tc>
                  <a:txBody>
                    <a:bodyPr/>
                    <a:lstStyle/>
                    <a:p>
                      <a:pPr algn="just"/>
                      <a:r>
                        <a:rPr lang="es-MX" sz="900" b="0" i="0" kern="1200">
                          <a:solidFill>
                            <a:schemeClr val="dk1"/>
                          </a:solidFill>
                          <a:effectLst/>
                          <a:latin typeface="+mn-lt"/>
                          <a:ea typeface="+mn-ea"/>
                          <a:cs typeface="+mn-cs"/>
                        </a:rPr>
                        <a:t>1. Capacitación en manejo y respuesta ante emergencias</a:t>
                      </a:r>
                    </a:p>
                    <a:p>
                      <a:pPr algn="just"/>
                      <a:r>
                        <a:rPr lang="es-MX" sz="900" b="0" i="0" kern="1200">
                          <a:solidFill>
                            <a:schemeClr val="dk1"/>
                          </a:solidFill>
                          <a:effectLst/>
                          <a:latin typeface="+mn-lt"/>
                          <a:ea typeface="+mn-ea"/>
                          <a:cs typeface="+mn-cs"/>
                        </a:rPr>
                        <a:t>2. Realización de simulacro de emergencia, mínimo una vez al año.</a:t>
                      </a:r>
                    </a:p>
                    <a:p>
                      <a:pPr algn="just"/>
                      <a:r>
                        <a:rPr lang="es-MX" sz="900" b="0" i="0" kern="1200">
                          <a:solidFill>
                            <a:schemeClr val="dk1"/>
                          </a:solidFill>
                          <a:effectLst/>
                          <a:latin typeface="+mn-lt"/>
                          <a:ea typeface="+mn-ea"/>
                          <a:cs typeface="+mn-cs"/>
                        </a:rPr>
                        <a:t>3. Efectuar Inspección de elementos de emergencia (botiquines, extintores etc.)</a:t>
                      </a:r>
                      <a:endParaRPr lang="es-MX" sz="900" b="0" i="0" kern="1200" dirty="0">
                        <a:solidFill>
                          <a:schemeClr val="dk1"/>
                        </a:solidFill>
                        <a:effectLst/>
                        <a:latin typeface="+mn-lt"/>
                        <a:ea typeface="+mn-ea"/>
                        <a:cs typeface="+mn-cs"/>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lvl="0" algn="ctr">
                        <a:buNone/>
                      </a:pPr>
                      <a:endParaRPr lang="es-CO" sz="900" dirty="0">
                        <a:effectLst/>
                      </a:endParaRPr>
                    </a:p>
                    <a:p>
                      <a:pPr lvl="0" algn="ctr">
                        <a:buNone/>
                      </a:pPr>
                      <a:r>
                        <a:rPr lang="es-CO" sz="900" b="1" i="0" u="none" strike="noStrike" noProof="0" dirty="0">
                          <a:solidFill>
                            <a:srgbClr val="000000"/>
                          </a:solidFill>
                          <a:effectLst/>
                          <a:latin typeface="Calibri"/>
                        </a:rPr>
                        <a:t>En plazo</a:t>
                      </a:r>
                      <a:r>
                        <a:rPr lang="es-CO" sz="900" b="1" dirty="0">
                          <a:effectLst/>
                        </a:rPr>
                        <a:t>:​</a:t>
                      </a:r>
                    </a:p>
                    <a:p>
                      <a:pPr algn="just" fontAlgn="base"/>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850085113"/>
                  </a:ext>
                </a:extLst>
              </a:tr>
              <a:tr h="1133475">
                <a:tc>
                  <a:txBody>
                    <a:bodyPr/>
                    <a:lstStyle/>
                    <a:p>
                      <a:pPr algn="just" fontAlgn="base"/>
                      <a:r>
                        <a:rPr lang="es-CO" sz="900">
                          <a:effectLst/>
                        </a:rPr>
                        <a:t>20. </a:t>
                      </a:r>
                      <a:r>
                        <a:rPr lang="es-MX" sz="900" b="0" i="0" kern="1200">
                          <a:solidFill>
                            <a:schemeClr val="dk1"/>
                          </a:solidFill>
                          <a:effectLst/>
                          <a:latin typeface="+mn-lt"/>
                          <a:ea typeface="+mn-ea"/>
                          <a:cs typeface="+mn-cs"/>
                        </a:rPr>
                        <a:t>CDS-Conducción de vehículos: riesgos de tránsito</a:t>
                      </a:r>
                      <a:r>
                        <a:rPr lang="es-CO" sz="900">
                          <a:effectLst/>
                        </a:rPr>
                        <a:t>​</a:t>
                      </a:r>
                    </a:p>
                    <a:p>
                      <a:pPr algn="just" fontAlgn="base"/>
                      <a:r>
                        <a:rPr lang="es-CO" sz="900">
                          <a:effectLst/>
                        </a:rPr>
                        <a:t>Nombre del proceso: Gestión de Talento Humano ​</a:t>
                      </a:r>
                    </a:p>
                    <a:p>
                      <a:pPr algn="just" fontAlgn="base"/>
                      <a:r>
                        <a:rPr lang="es-CO" sz="900">
                          <a:effectLst/>
                        </a:rPr>
                        <a:t>​</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ACCIDENTE DE TRABAJO: Lesiones de diversa gravedad. Heridas, muerte.</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dirty="0">
                          <a:solidFill>
                            <a:schemeClr val="dk1"/>
                          </a:solidFill>
                          <a:effectLst/>
                          <a:latin typeface="+mn-lt"/>
                          <a:ea typeface="+mn-ea"/>
                          <a:cs typeface="+mn-cs"/>
                        </a:rPr>
                        <a:t>Capacitación en seguridad vial y manejo defensivo para los conductores. </a:t>
                      </a:r>
                      <a:r>
                        <a:rPr lang="es-CO" sz="1200" b="0" i="0" u="none" strike="noStrike" noProof="0" dirty="0">
                          <a:solidFill>
                            <a:srgbClr val="000000"/>
                          </a:solidFill>
                          <a:effectLst/>
                          <a:latin typeface="Wingdings 2"/>
                          <a:sym typeface="Wingdings 2"/>
                        </a:rPr>
                        <a:t>P</a:t>
                      </a:r>
                      <a:endParaRPr lang="es-ES" sz="1200"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algn="ctr" fontAlgn="base"/>
                      <a:endParaRPr lang="es-CO" sz="900" dirty="0">
                        <a:effectLst/>
                      </a:endParaRPr>
                    </a:p>
                    <a:p>
                      <a:pPr fontAlgn="base"/>
                      <a:r>
                        <a:rPr lang="es-CO" sz="900" dirty="0">
                          <a:effectLst/>
                        </a:rPr>
                        <a:t>A través de la dirección https://cutt.ly/xwkP9u7j que contiene los soportes de los riesgos de seguridad y salud en el trabajo se evidenció:​</a:t>
                      </a:r>
                    </a:p>
                    <a:p>
                      <a:pPr lvl="0">
                        <a:buNone/>
                      </a:pPr>
                      <a:endParaRPr lang="es-CO" sz="900" dirty="0">
                        <a:effectLst/>
                      </a:endParaRPr>
                    </a:p>
                    <a:p>
                      <a:pPr lvl="0">
                        <a:buNone/>
                      </a:pPr>
                      <a:r>
                        <a:rPr lang="es-CO" sz="1200" b="0" i="0" u="none" strike="noStrike" noProof="0" dirty="0">
                          <a:solidFill>
                            <a:srgbClr val="000000"/>
                          </a:solidFill>
                          <a:effectLst/>
                          <a:latin typeface="Wingdings 2"/>
                          <a:sym typeface="Wingdings 2"/>
                        </a:rPr>
                        <a:t>P</a:t>
                      </a:r>
                      <a:r>
                        <a:rPr lang="es-CO" sz="1200" b="0" i="0" u="none" strike="noStrike" noProof="0" dirty="0">
                          <a:solidFill>
                            <a:srgbClr val="000000"/>
                          </a:solidFill>
                          <a:effectLst/>
                          <a:latin typeface="Calibri"/>
                        </a:rPr>
                        <a:t> </a:t>
                      </a:r>
                      <a:r>
                        <a:rPr lang="es-CO" sz="900" b="0" i="0" u="none" strike="noStrike" noProof="0" dirty="0">
                          <a:solidFill>
                            <a:srgbClr val="000000"/>
                          </a:solidFill>
                          <a:effectLst/>
                          <a:latin typeface="Calibri"/>
                        </a:rPr>
                        <a:t>El día 8 de mayo del 2023, se realizó la capacitación  sobre seguridad vial para conductores</a:t>
                      </a:r>
                      <a:r>
                        <a:rPr lang="es-CO" sz="900" dirty="0">
                          <a:effectLst/>
                        </a:rPr>
                        <a:t>.​</a:t>
                      </a:r>
                    </a:p>
                  </a:txBody>
                  <a:tcPr>
                    <a:solidFill>
                      <a:schemeClr val="accent1">
                        <a:lumMod val="20000"/>
                        <a:lumOff val="80000"/>
                      </a:schemeClr>
                    </a:solidFill>
                  </a:tcPr>
                </a:tc>
                <a:extLst>
                  <a:ext uri="{0D108BD9-81ED-4DB2-BD59-A6C34878D82A}">
                    <a16:rowId xmlns:a16="http://schemas.microsoft.com/office/drawing/2014/main" val="1147259222"/>
                  </a:ext>
                </a:extLst>
              </a:tr>
            </a:tbl>
          </a:graphicData>
        </a:graphic>
      </p:graphicFrame>
    </p:spTree>
    <p:extLst>
      <p:ext uri="{BB962C8B-B14F-4D97-AF65-F5344CB8AC3E}">
        <p14:creationId xmlns:p14="http://schemas.microsoft.com/office/powerpoint/2010/main" val="249904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6878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31</a:t>
            </a:fld>
            <a:endParaRPr lang="es-ES"/>
          </a:p>
        </p:txBody>
      </p:sp>
      <p:sp>
        <p:nvSpPr>
          <p:cNvPr id="3" name="2 CuadroTexto">
            <a:extLst>
              <a:ext uri="{FF2B5EF4-FFF2-40B4-BE49-F238E27FC236}">
                <a16:creationId xmlns:a16="http://schemas.microsoft.com/office/drawing/2014/main" id="{35F36270-0917-C7D6-5339-5D63A55BA0A0}"/>
              </a:ext>
            </a:extLst>
          </p:cNvPr>
          <p:cNvSpPr txBox="1"/>
          <p:nvPr/>
        </p:nvSpPr>
        <p:spPr>
          <a:xfrm>
            <a:off x="124690" y="432205"/>
            <a:ext cx="1197516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y Salud en el Trabajo</a:t>
            </a:r>
          </a:p>
        </p:txBody>
      </p:sp>
      <p:graphicFrame>
        <p:nvGraphicFramePr>
          <p:cNvPr id="5" name="Tabla 4">
            <a:extLst>
              <a:ext uri="{FF2B5EF4-FFF2-40B4-BE49-F238E27FC236}">
                <a16:creationId xmlns:a16="http://schemas.microsoft.com/office/drawing/2014/main" id="{8DC14670-3537-B3CA-267E-E4C5299E19AA}"/>
              </a:ext>
            </a:extLst>
          </p:cNvPr>
          <p:cNvGraphicFramePr>
            <a:graphicFrameLocks noGrp="1"/>
          </p:cNvGraphicFramePr>
          <p:nvPr>
            <p:extLst>
              <p:ext uri="{D42A27DB-BD31-4B8C-83A1-F6EECF244321}">
                <p14:modId xmlns:p14="http://schemas.microsoft.com/office/powerpoint/2010/main" val="1485111965"/>
              </p:ext>
            </p:extLst>
          </p:nvPr>
        </p:nvGraphicFramePr>
        <p:xfrm>
          <a:off x="123825" y="1314450"/>
          <a:ext cx="11944346" cy="4137660"/>
        </p:xfrm>
        <a:graphic>
          <a:graphicData uri="http://schemas.openxmlformats.org/drawingml/2006/table">
            <a:tbl>
              <a:tblPr firstRow="1" bandRow="1">
                <a:tableStyleId>{5C22544A-7EE6-4342-B048-85BDC9FD1C3A}</a:tableStyleId>
              </a:tblPr>
              <a:tblGrid>
                <a:gridCol w="2590799">
                  <a:extLst>
                    <a:ext uri="{9D8B030D-6E8A-4147-A177-3AD203B41FA5}">
                      <a16:colId xmlns:a16="http://schemas.microsoft.com/office/drawing/2014/main" val="2251919831"/>
                    </a:ext>
                  </a:extLst>
                </a:gridCol>
                <a:gridCol w="1983619">
                  <a:extLst>
                    <a:ext uri="{9D8B030D-6E8A-4147-A177-3AD203B41FA5}">
                      <a16:colId xmlns:a16="http://schemas.microsoft.com/office/drawing/2014/main" val="98421501"/>
                    </a:ext>
                  </a:extLst>
                </a:gridCol>
                <a:gridCol w="3559930">
                  <a:extLst>
                    <a:ext uri="{9D8B030D-6E8A-4147-A177-3AD203B41FA5}">
                      <a16:colId xmlns:a16="http://schemas.microsoft.com/office/drawing/2014/main" val="1822964008"/>
                    </a:ext>
                  </a:extLst>
                </a:gridCol>
                <a:gridCol w="3809998">
                  <a:extLst>
                    <a:ext uri="{9D8B030D-6E8A-4147-A177-3AD203B41FA5}">
                      <a16:colId xmlns:a16="http://schemas.microsoft.com/office/drawing/2014/main" val="2697334205"/>
                    </a:ext>
                  </a:extLst>
                </a:gridCol>
              </a:tblGrid>
              <a:tr h="352425">
                <a:tc>
                  <a:txBody>
                    <a:bodyPr/>
                    <a:lstStyle/>
                    <a:p>
                      <a:pPr algn="ctr" fontAlgn="base"/>
                      <a:r>
                        <a:rPr lang="es-CO" sz="900">
                          <a:solidFill>
                            <a:schemeClr val="tx1"/>
                          </a:solidFill>
                          <a:effectLst/>
                        </a:rPr>
                        <a:t>Seguridad y Salud en el Trabajo​</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Efectos posibles​</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Controles  administrativos. Señalización. Advertencia​</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3445011263"/>
                  </a:ext>
                </a:extLst>
              </a:tr>
              <a:tr h="1333500">
                <a:tc>
                  <a:txBody>
                    <a:bodyPr/>
                    <a:lstStyle/>
                    <a:p>
                      <a:pPr rtl="0" fontAlgn="t"/>
                      <a:r>
                        <a:rPr lang="es-CO" sz="900">
                          <a:effectLst/>
                        </a:rPr>
                        <a:t>21. </a:t>
                      </a:r>
                      <a:r>
                        <a:rPr lang="es-MX" sz="900" b="0" i="0" kern="1200">
                          <a:solidFill>
                            <a:schemeClr val="dk1"/>
                          </a:solidFill>
                          <a:effectLst/>
                          <a:latin typeface="+mn-lt"/>
                          <a:ea typeface="+mn-ea"/>
                          <a:cs typeface="+mn-cs"/>
                        </a:rPr>
                        <a:t>CDS-Orden público: atracos, asaltos, atentados, delincuencia común, problemas de orden público </a:t>
                      </a:r>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ACCIDENTE DE TRABAJO: Lesiones de diversa gravedad.</a:t>
                      </a:r>
                      <a:endParaRPr lang="es-CO" sz="900" dirty="0">
                        <a:effectLst/>
                      </a:endParaRPr>
                    </a:p>
                  </a:txBody>
                  <a:tcPr anchor="ctr">
                    <a:solidFill>
                      <a:schemeClr val="accent1">
                        <a:lumMod val="20000"/>
                        <a:lumOff val="80000"/>
                      </a:schemeClr>
                    </a:solidFill>
                  </a:tcPr>
                </a:tc>
                <a:tc>
                  <a:txBody>
                    <a:bodyPr/>
                    <a:lstStyle/>
                    <a:p>
                      <a:pPr algn="just" fontAlgn="base"/>
                      <a:br>
                        <a:rPr lang="es-MX" sz="900" dirty="0"/>
                      </a:br>
                      <a:r>
                        <a:rPr lang="es-MX" sz="900" b="0" i="0" kern="1200" dirty="0">
                          <a:solidFill>
                            <a:schemeClr val="dk1"/>
                          </a:solidFill>
                          <a:effectLst/>
                          <a:latin typeface="+mn-lt"/>
                          <a:ea typeface="+mn-ea"/>
                          <a:cs typeface="+mn-cs"/>
                        </a:rPr>
                        <a:t>Capacitación en riesgo de orden público. </a:t>
                      </a:r>
                      <a:r>
                        <a:rPr lang="es-CO" sz="1200" dirty="0">
                          <a:effectLst/>
                          <a:latin typeface="Wingdings 2" panose="05020102010507070707" pitchFamily="18" charset="2"/>
                        </a:rPr>
                        <a:t>P</a:t>
                      </a:r>
                      <a:endParaRPr lang="es-ES" sz="1200" dirty="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algn="ctr" fontAlgn="base"/>
                      <a:endParaRPr lang="es-CO" sz="900" dirty="0">
                        <a:effectLst/>
                      </a:endParaRPr>
                    </a:p>
                    <a:p>
                      <a:pPr algn="just" fontAlgn="base"/>
                      <a:r>
                        <a:rPr lang="es-CO" sz="900" dirty="0">
                          <a:effectLst/>
                        </a:rPr>
                        <a:t>A través de la dirección https://cutt.ly/xwkP9u7j que contiene los soportes de los riesgos de seguridad y salud en el trabajo se evidenció:​</a:t>
                      </a:r>
                    </a:p>
                    <a:p>
                      <a:pPr algn="just" fontAlgn="base"/>
                      <a:r>
                        <a:rPr lang="es-CO" sz="900" dirty="0">
                          <a:effectLst/>
                        </a:rPr>
                        <a:t>​</a:t>
                      </a:r>
                    </a:p>
                    <a:p>
                      <a:pPr fontAlgn="base"/>
                      <a:endParaRPr lang="es-CO" sz="900" dirty="0">
                        <a:effectLst/>
                      </a:endParaRPr>
                    </a:p>
                    <a:p>
                      <a:pPr algn="just" fontAlgn="base"/>
                      <a:r>
                        <a:rPr lang="es-CO" sz="1200" dirty="0">
                          <a:effectLst/>
                          <a:latin typeface="Wingdings 2" panose="05020102010507070707" pitchFamily="18" charset="2"/>
                        </a:rPr>
                        <a:t>P</a:t>
                      </a:r>
                      <a:r>
                        <a:rPr lang="es-CO" sz="900" dirty="0">
                          <a:effectLst/>
                        </a:rPr>
                        <a:t> El día 24 de abril del 2023, se llevó a cabo  el t</a:t>
                      </a:r>
                      <a:r>
                        <a:rPr lang="es-CO" sz="900" b="0" i="0" u="none" strike="noStrike" noProof="0" dirty="0" err="1">
                          <a:effectLst/>
                          <a:latin typeface="Calibri"/>
                        </a:rPr>
                        <a:t>aller</a:t>
                      </a:r>
                      <a:r>
                        <a:rPr lang="es-CO" sz="900" b="0" i="0" u="none" strike="noStrike" noProof="0" dirty="0">
                          <a:effectLst/>
                          <a:latin typeface="Calibri"/>
                        </a:rPr>
                        <a:t> en prevención de Riesgo Público</a:t>
                      </a:r>
                      <a:endParaRPr lang="es-CO" sz="900" dirty="0">
                        <a:effectLst/>
                      </a:endParaRPr>
                    </a:p>
                    <a:p>
                      <a:pPr algn="just" fontAlgn="base"/>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3966060505"/>
                  </a:ext>
                </a:extLst>
              </a:tr>
              <a:tr h="1133475">
                <a:tc>
                  <a:txBody>
                    <a:bodyPr/>
                    <a:lstStyle/>
                    <a:p>
                      <a:pPr algn="just" fontAlgn="base"/>
                      <a:r>
                        <a:rPr lang="es-CO" sz="900">
                          <a:effectLst/>
                        </a:rPr>
                        <a:t>22. </a:t>
                      </a:r>
                      <a:r>
                        <a:rPr lang="es-CO" sz="900" b="0" i="0" kern="1200">
                          <a:solidFill>
                            <a:schemeClr val="dk1"/>
                          </a:solidFill>
                          <a:effectLst/>
                          <a:latin typeface="+mn-lt"/>
                          <a:ea typeface="+mn-ea"/>
                          <a:cs typeface="+mn-cs"/>
                        </a:rPr>
                        <a:t>CDS-Locativo: almacenamiento inadecuado en áreas de tránsito</a:t>
                      </a:r>
                    </a:p>
                    <a:p>
                      <a:pPr algn="just" fontAlgn="base"/>
                      <a:r>
                        <a:rPr lang="es-CO" sz="900">
                          <a:effectLst/>
                        </a:rPr>
                        <a:t>Nombre del proceso: Gestión de Talento Humano ​</a:t>
                      </a:r>
                    </a:p>
                    <a:p>
                      <a:pPr algn="just" fontAlgn="base"/>
                      <a:r>
                        <a:rPr lang="es-CO" sz="900">
                          <a:effectLst/>
                        </a:rPr>
                        <a:t>​</a:t>
                      </a:r>
                      <a:endParaRPr lang="es-CO" sz="900" dirty="0">
                        <a:effectLst/>
                      </a:endParaRPr>
                    </a:p>
                  </a:txBody>
                  <a:tcPr anchor="ctr">
                    <a:solidFill>
                      <a:schemeClr val="accent1">
                        <a:lumMod val="20000"/>
                        <a:lumOff val="80000"/>
                      </a:schemeClr>
                    </a:solidFill>
                  </a:tcPr>
                </a:tc>
                <a:tc>
                  <a:txBody>
                    <a:bodyPr/>
                    <a:lstStyle/>
                    <a:p>
                      <a:pPr algn="just" fontAlgn="base"/>
                      <a:br>
                        <a:rPr lang="es-MX" sz="900"/>
                      </a:br>
                      <a:r>
                        <a:rPr lang="es-MX" sz="900" b="0" i="0" kern="1200">
                          <a:solidFill>
                            <a:schemeClr val="dk1"/>
                          </a:solidFill>
                          <a:effectLst/>
                          <a:latin typeface="+mn-lt"/>
                          <a:ea typeface="+mn-ea"/>
                          <a:cs typeface="+mn-cs"/>
                        </a:rPr>
                        <a:t>ACCIDENTE DE TRABAJO: Lesiones de diversa gravedad.</a:t>
                      </a:r>
                      <a:endParaRPr lang="es-CO" sz="900" dirty="0">
                        <a:effectLst/>
                      </a:endParaRPr>
                    </a:p>
                  </a:txBody>
                  <a:tcPr anchor="ctr">
                    <a:solidFill>
                      <a:schemeClr val="accent1">
                        <a:lumMod val="20000"/>
                        <a:lumOff val="80000"/>
                      </a:schemeClr>
                    </a:solidFill>
                  </a:tcPr>
                </a:tc>
                <a:tc>
                  <a:txBody>
                    <a:bodyPr/>
                    <a:lstStyle/>
                    <a:p>
                      <a:pPr algn="just"/>
                      <a:r>
                        <a:rPr lang="es-MX" sz="900" b="0" i="0" kern="1200">
                          <a:solidFill>
                            <a:schemeClr val="dk1"/>
                          </a:solidFill>
                          <a:effectLst/>
                          <a:latin typeface="+mn-lt"/>
                          <a:ea typeface="+mn-ea"/>
                          <a:cs typeface="+mn-cs"/>
                        </a:rPr>
                        <a:t>1. Inspeccionar las condiciones de almacenamiento de elementos en el cuarto de cómputo. </a:t>
                      </a:r>
                    </a:p>
                    <a:p>
                      <a:pPr algn="just"/>
                      <a:r>
                        <a:rPr lang="es-MX" sz="900" b="0" i="0" kern="1200">
                          <a:solidFill>
                            <a:schemeClr val="dk1"/>
                          </a:solidFill>
                          <a:effectLst/>
                          <a:latin typeface="+mn-lt"/>
                          <a:ea typeface="+mn-ea"/>
                          <a:cs typeface="+mn-cs"/>
                        </a:rPr>
                        <a:t>2. Realizar campaña sobre la importancia de mantener en óptimas condiciones de orden y aseo los lugares de trabajo. </a:t>
                      </a:r>
                      <a:endParaRPr lang="es-MX" sz="900" b="0" i="0" kern="1200" dirty="0">
                        <a:solidFill>
                          <a:schemeClr val="dk1"/>
                        </a:solidFill>
                        <a:effectLst/>
                        <a:latin typeface="+mn-lt"/>
                        <a:ea typeface="+mn-ea"/>
                        <a:cs typeface="+mn-cs"/>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lvl="0" algn="ctr">
                        <a:buNone/>
                      </a:pPr>
                      <a:endParaRPr lang="es-CO" sz="900" dirty="0">
                        <a:effectLst/>
                      </a:endParaRPr>
                    </a:p>
                    <a:p>
                      <a:pPr lvl="0" algn="ctr">
                        <a:buNone/>
                      </a:pPr>
                      <a:r>
                        <a:rPr lang="es-CO" sz="900" b="1" i="0" u="none" strike="noStrike" noProof="0" dirty="0">
                          <a:solidFill>
                            <a:srgbClr val="000000"/>
                          </a:solidFill>
                          <a:effectLst/>
                          <a:latin typeface="Calibri"/>
                        </a:rPr>
                        <a:t>En plazo</a:t>
                      </a:r>
                      <a:endParaRPr lang="es-CO" sz="900" b="1" dirty="0"/>
                    </a:p>
                    <a:p>
                      <a:pPr fontAlgn="base"/>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2680367147"/>
                  </a:ext>
                </a:extLst>
              </a:tr>
              <a:tr h="1133475">
                <a:tc>
                  <a:txBody>
                    <a:bodyPr/>
                    <a:lstStyle/>
                    <a:p>
                      <a:pPr algn="just" fontAlgn="base"/>
                      <a:r>
                        <a:rPr lang="es-CO" sz="900" dirty="0">
                          <a:effectLst/>
                        </a:rPr>
                        <a:t>23. </a:t>
                      </a:r>
                      <a:r>
                        <a:rPr lang="es-MX" sz="900" b="0" i="0" kern="1200" dirty="0">
                          <a:solidFill>
                            <a:schemeClr val="dk1"/>
                          </a:solidFill>
                          <a:effectLst/>
                          <a:latin typeface="+mn-lt"/>
                          <a:ea typeface="+mn-ea"/>
                          <a:cs typeface="+mn-cs"/>
                        </a:rPr>
                        <a:t>CDS-Elementos calientes: trabajo con elementos calientes</a:t>
                      </a:r>
                    </a:p>
                    <a:p>
                      <a:pPr algn="just" fontAlgn="base"/>
                      <a:r>
                        <a:rPr lang="es-CO" sz="900" dirty="0">
                          <a:effectLst/>
                        </a:rPr>
                        <a:t>Nombre del proceso: Gestión de Talento Humano ​</a:t>
                      </a:r>
                    </a:p>
                  </a:txBody>
                  <a:tcPr anchor="ctr">
                    <a:solidFill>
                      <a:schemeClr val="accent1">
                        <a:lumMod val="20000"/>
                        <a:lumOff val="80000"/>
                      </a:schemeClr>
                    </a:solidFill>
                  </a:tcPr>
                </a:tc>
                <a:tc>
                  <a:txBody>
                    <a:bodyPr/>
                    <a:lstStyle/>
                    <a:p>
                      <a:pPr algn="just" fontAlgn="base"/>
                      <a:br>
                        <a:rPr lang="es-MX" sz="900" dirty="0"/>
                      </a:br>
                      <a:r>
                        <a:rPr lang="es-MX" sz="900" b="0" i="0" kern="1200" dirty="0">
                          <a:solidFill>
                            <a:schemeClr val="dk1"/>
                          </a:solidFill>
                          <a:effectLst/>
                          <a:latin typeface="+mn-lt"/>
                          <a:ea typeface="+mn-ea"/>
                          <a:cs typeface="+mn-cs"/>
                        </a:rPr>
                        <a:t>ACCIDENTE DE TRABAJO: Quemaduras de diversa gravedad.</a:t>
                      </a:r>
                      <a:r>
                        <a:rPr lang="es-CO" sz="900" dirty="0">
                          <a:effectLst/>
                        </a:rPr>
                        <a:t>​</a:t>
                      </a:r>
                    </a:p>
                  </a:txBody>
                  <a:tcPr anchor="ctr">
                    <a:solidFill>
                      <a:schemeClr val="accent1">
                        <a:lumMod val="20000"/>
                        <a:lumOff val="80000"/>
                      </a:schemeClr>
                    </a:solidFill>
                  </a:tcPr>
                </a:tc>
                <a:tc>
                  <a:txBody>
                    <a:bodyPr/>
                    <a:lstStyle/>
                    <a:p>
                      <a:pPr algn="just"/>
                      <a:r>
                        <a:rPr lang="es-MX" sz="900" b="0" i="0" kern="1200" dirty="0">
                          <a:solidFill>
                            <a:schemeClr val="dk1"/>
                          </a:solidFill>
                          <a:effectLst/>
                          <a:latin typeface="+mn-lt"/>
                          <a:ea typeface="+mn-ea"/>
                          <a:cs typeface="+mn-cs"/>
                        </a:rPr>
                        <a:t>Actividad realizada por terceros contratados por proveedor de servicios de aseo y cafetería.</a:t>
                      </a:r>
                    </a:p>
                    <a:p>
                      <a:pPr algn="just"/>
                      <a:r>
                        <a:rPr lang="es-MX" sz="900" b="0" i="0" kern="1200" dirty="0">
                          <a:solidFill>
                            <a:schemeClr val="dk1"/>
                          </a:solidFill>
                          <a:effectLst/>
                          <a:latin typeface="+mn-lt"/>
                          <a:ea typeface="+mn-ea"/>
                          <a:cs typeface="+mn-cs"/>
                        </a:rPr>
                        <a:t>Aplicar criterios de selección y seguimiento a proveedores, contratistas y actividades tercerizadas.</a:t>
                      </a:r>
                    </a:p>
                    <a:p>
                      <a:pPr algn="just"/>
                      <a:r>
                        <a:rPr lang="es-MX" sz="900" b="0" i="0" kern="1200" dirty="0">
                          <a:solidFill>
                            <a:schemeClr val="dk1"/>
                          </a:solidFill>
                          <a:effectLst/>
                          <a:latin typeface="+mn-lt"/>
                          <a:ea typeface="+mn-ea"/>
                          <a:cs typeface="+mn-cs"/>
                        </a:rPr>
                        <a:t>1. Solicitar al proveedor las capacitaciones efectuadas al personal en : Prevención y autocuidado, con énfasis en trabajos con exposición a elementos calientes </a:t>
                      </a:r>
                      <a:r>
                        <a:rPr lang="es-CO" sz="1200" b="0" i="0" u="none" strike="noStrike" noProof="0" dirty="0">
                          <a:solidFill>
                            <a:srgbClr val="000000"/>
                          </a:solidFill>
                          <a:effectLst/>
                          <a:latin typeface="Wingdings 2"/>
                          <a:sym typeface="Wingdings 2"/>
                        </a:rPr>
                        <a:t>P</a:t>
                      </a:r>
                      <a:endParaRPr lang="es-MX" sz="1200" b="0" i="0" kern="1200" dirty="0">
                        <a:solidFill>
                          <a:schemeClr val="dk1"/>
                        </a:solidFill>
                        <a:effectLst/>
                        <a:latin typeface="+mn-lt"/>
                        <a:ea typeface="+mn-ea"/>
                        <a:cs typeface="+mn-cs"/>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fontAlgn="base"/>
                      <a:r>
                        <a:rPr lang="es-CO" sz="900" dirty="0">
                          <a:effectLst/>
                        </a:rPr>
                        <a:t>A través de la dirección https://cutt.ly/xwkP9u7j que contiene los soportes de los riesgos de seguridad y salud en el trabajo se evidenció:​</a:t>
                      </a:r>
                    </a:p>
                    <a:p>
                      <a:pPr lvl="0">
                        <a:buNone/>
                      </a:pPr>
                      <a:endParaRPr lang="es-CO" sz="900" dirty="0">
                        <a:effectLst/>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23 de marzo del 2023, se llevó a cabo la c</a:t>
                      </a:r>
                      <a:r>
                        <a:rPr lang="es-MX" sz="900" b="0" i="0" u="none" strike="noStrike" noProof="0" dirty="0">
                          <a:solidFill>
                            <a:srgbClr val="000000"/>
                          </a:solidFill>
                          <a:effectLst/>
                          <a:latin typeface="Calibri"/>
                        </a:rPr>
                        <a:t>capacitación Uso y manejo adecuado de EPP.</a:t>
                      </a:r>
                      <a:endParaRPr lang="es-CO" sz="900" b="0" i="0" u="none" strike="noStrike" noProof="0" dirty="0">
                        <a:solidFill>
                          <a:srgbClr val="000000"/>
                        </a:solidFill>
                        <a:effectLst/>
                        <a:latin typeface="Calibri"/>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9 de febrero del 2023, se llevó a cabo la capacitación sobre </a:t>
                      </a:r>
                      <a:r>
                        <a:rPr lang="es-MX" sz="900" b="0" i="0" u="none" strike="noStrike" noProof="0" dirty="0">
                          <a:solidFill>
                            <a:srgbClr val="000000"/>
                          </a:solidFill>
                          <a:effectLst/>
                          <a:latin typeface="Calibri"/>
                        </a:rPr>
                        <a:t>Identificación de peligros, evaluación y valoración de riesgos SST</a:t>
                      </a:r>
                      <a:r>
                        <a:rPr lang="es-CO" sz="900" b="0" i="0" u="none" strike="noStrike" noProof="0" dirty="0">
                          <a:solidFill>
                            <a:srgbClr val="000000"/>
                          </a:solidFill>
                          <a:effectLst/>
                          <a:latin typeface="Calibri"/>
                        </a:rPr>
                        <a:t>. </a:t>
                      </a:r>
                      <a:endParaRPr lang="en-US" sz="900" b="0" i="0" u="none" strike="noStrike" noProof="0" dirty="0">
                        <a:solidFill>
                          <a:srgbClr val="000000"/>
                        </a:solidFill>
                        <a:effectLst/>
                        <a:latin typeface="Calibri"/>
                      </a:endParaRPr>
                    </a:p>
                  </a:txBody>
                  <a:tcPr>
                    <a:solidFill>
                      <a:schemeClr val="accent1">
                        <a:lumMod val="20000"/>
                        <a:lumOff val="80000"/>
                      </a:schemeClr>
                    </a:solidFill>
                  </a:tcPr>
                </a:tc>
                <a:extLst>
                  <a:ext uri="{0D108BD9-81ED-4DB2-BD59-A6C34878D82A}">
                    <a16:rowId xmlns:a16="http://schemas.microsoft.com/office/drawing/2014/main" val="4098521849"/>
                  </a:ext>
                </a:extLst>
              </a:tr>
            </a:tbl>
          </a:graphicData>
        </a:graphic>
      </p:graphicFrame>
    </p:spTree>
    <p:extLst>
      <p:ext uri="{BB962C8B-B14F-4D97-AF65-F5344CB8AC3E}">
        <p14:creationId xmlns:p14="http://schemas.microsoft.com/office/powerpoint/2010/main" val="3507797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0306"/>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32</a:t>
            </a:fld>
            <a:endParaRPr lang="es-ES"/>
          </a:p>
        </p:txBody>
      </p:sp>
      <p:sp>
        <p:nvSpPr>
          <p:cNvPr id="3" name="2 CuadroTexto">
            <a:extLst>
              <a:ext uri="{FF2B5EF4-FFF2-40B4-BE49-F238E27FC236}">
                <a16:creationId xmlns:a16="http://schemas.microsoft.com/office/drawing/2014/main" id="{3C2BDABD-66B8-E01A-708D-8B394C89680D}"/>
              </a:ext>
            </a:extLst>
          </p:cNvPr>
          <p:cNvSpPr txBox="1"/>
          <p:nvPr/>
        </p:nvSpPr>
        <p:spPr>
          <a:xfrm>
            <a:off x="124690" y="410939"/>
            <a:ext cx="1195389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b="1" dirty="0"/>
              <a:t>Seguimiento a Riesgos de Seguridad y Salud en el Trabajo</a:t>
            </a:r>
          </a:p>
        </p:txBody>
      </p:sp>
      <p:graphicFrame>
        <p:nvGraphicFramePr>
          <p:cNvPr id="5" name="Tabla 4">
            <a:extLst>
              <a:ext uri="{FF2B5EF4-FFF2-40B4-BE49-F238E27FC236}">
                <a16:creationId xmlns:a16="http://schemas.microsoft.com/office/drawing/2014/main" id="{97977F63-112F-5648-E56F-EB32ACE99808}"/>
              </a:ext>
            </a:extLst>
          </p:cNvPr>
          <p:cNvGraphicFramePr>
            <a:graphicFrameLocks noGrp="1"/>
          </p:cNvGraphicFramePr>
          <p:nvPr>
            <p:extLst>
              <p:ext uri="{D42A27DB-BD31-4B8C-83A1-F6EECF244321}">
                <p14:modId xmlns:p14="http://schemas.microsoft.com/office/powerpoint/2010/main" val="4165587239"/>
              </p:ext>
            </p:extLst>
          </p:nvPr>
        </p:nvGraphicFramePr>
        <p:xfrm>
          <a:off x="128587" y="1097280"/>
          <a:ext cx="11934825" cy="4932578"/>
        </p:xfrm>
        <a:graphic>
          <a:graphicData uri="http://schemas.openxmlformats.org/drawingml/2006/table">
            <a:tbl>
              <a:tblPr firstRow="1" bandRow="1">
                <a:tableStyleId>{5C22544A-7EE6-4342-B048-85BDC9FD1C3A}</a:tableStyleId>
              </a:tblPr>
              <a:tblGrid>
                <a:gridCol w="1990725">
                  <a:extLst>
                    <a:ext uri="{9D8B030D-6E8A-4147-A177-3AD203B41FA5}">
                      <a16:colId xmlns:a16="http://schemas.microsoft.com/office/drawing/2014/main" val="851658436"/>
                    </a:ext>
                  </a:extLst>
                </a:gridCol>
                <a:gridCol w="1752600">
                  <a:extLst>
                    <a:ext uri="{9D8B030D-6E8A-4147-A177-3AD203B41FA5}">
                      <a16:colId xmlns:a16="http://schemas.microsoft.com/office/drawing/2014/main" val="1267879741"/>
                    </a:ext>
                  </a:extLst>
                </a:gridCol>
                <a:gridCol w="2714625">
                  <a:extLst>
                    <a:ext uri="{9D8B030D-6E8A-4147-A177-3AD203B41FA5}">
                      <a16:colId xmlns:a16="http://schemas.microsoft.com/office/drawing/2014/main" val="1262398104"/>
                    </a:ext>
                  </a:extLst>
                </a:gridCol>
                <a:gridCol w="5476875">
                  <a:extLst>
                    <a:ext uri="{9D8B030D-6E8A-4147-A177-3AD203B41FA5}">
                      <a16:colId xmlns:a16="http://schemas.microsoft.com/office/drawing/2014/main" val="1813838696"/>
                    </a:ext>
                  </a:extLst>
                </a:gridCol>
              </a:tblGrid>
              <a:tr h="364082">
                <a:tc>
                  <a:txBody>
                    <a:bodyPr/>
                    <a:lstStyle/>
                    <a:p>
                      <a:pPr algn="ctr" fontAlgn="base"/>
                      <a:r>
                        <a:rPr lang="es-CO" sz="900">
                          <a:solidFill>
                            <a:schemeClr val="tx1"/>
                          </a:solidFill>
                          <a:effectLst/>
                        </a:rPr>
                        <a:t>Seguridad y Salud en el Trabajo​</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Efectos posibles​</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Controles  administrativos. Señalización. Advertencia​</a:t>
                      </a:r>
                      <a:endParaRPr lang="es-CO" b="1" dirty="0">
                        <a:solidFill>
                          <a:schemeClr val="tx1"/>
                        </a:solidFill>
                        <a:effectLst/>
                      </a:endParaRPr>
                    </a:p>
                  </a:txBody>
                  <a:tcPr anchor="ctr">
                    <a:solidFill>
                      <a:schemeClr val="bg1">
                        <a:lumMod val="95000"/>
                      </a:schemeClr>
                    </a:solidFill>
                  </a:tcPr>
                </a:tc>
                <a:tc>
                  <a:txBody>
                    <a:bodyPr/>
                    <a:lstStyle/>
                    <a:p>
                      <a:pPr algn="ctr" fontAlgn="base"/>
                      <a:r>
                        <a:rPr lang="es-CO" sz="900">
                          <a:solidFill>
                            <a:schemeClr val="tx1"/>
                          </a:solidFill>
                          <a:effectLst/>
                        </a:rPr>
                        <a:t>Verificación Unidad Control Interno​</a:t>
                      </a:r>
                      <a:endParaRPr lang="es-CO" b="1" dirty="0">
                        <a:solidFill>
                          <a:schemeClr val="tx1"/>
                        </a:solidFill>
                        <a:effectLst/>
                      </a:endParaRPr>
                    </a:p>
                  </a:txBody>
                  <a:tcPr anchor="ctr">
                    <a:solidFill>
                      <a:schemeClr val="bg1">
                        <a:lumMod val="95000"/>
                      </a:schemeClr>
                    </a:solidFill>
                  </a:tcPr>
                </a:tc>
                <a:extLst>
                  <a:ext uri="{0D108BD9-81ED-4DB2-BD59-A6C34878D82A}">
                    <a16:rowId xmlns:a16="http://schemas.microsoft.com/office/drawing/2014/main" val="1015255959"/>
                  </a:ext>
                </a:extLst>
              </a:tr>
              <a:tr h="1239864">
                <a:tc>
                  <a:txBody>
                    <a:bodyPr/>
                    <a:lstStyle/>
                    <a:p>
                      <a:pPr algn="just" fontAlgn="base"/>
                      <a:r>
                        <a:rPr lang="es-CO" sz="900">
                          <a:effectLst/>
                        </a:rPr>
                        <a:t>24. </a:t>
                      </a:r>
                      <a:r>
                        <a:rPr lang="es-CO" sz="900" b="0" i="0" kern="1200">
                          <a:solidFill>
                            <a:schemeClr val="dk1"/>
                          </a:solidFill>
                          <a:effectLst/>
                          <a:latin typeface="+mn-lt"/>
                          <a:ea typeface="+mn-ea"/>
                          <a:cs typeface="+mn-cs"/>
                        </a:rPr>
                        <a:t>CDS-Mecánicos: proyección de materiales</a:t>
                      </a:r>
                    </a:p>
                    <a:p>
                      <a:pPr algn="just"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br>
                        <a:rPr lang="es-MX" sz="900"/>
                      </a:br>
                      <a:r>
                        <a:rPr lang="es-MX" sz="900" b="0" i="0" kern="1200">
                          <a:solidFill>
                            <a:schemeClr val="dk1"/>
                          </a:solidFill>
                          <a:effectLst/>
                          <a:latin typeface="+mn-lt"/>
                          <a:ea typeface="+mn-ea"/>
                          <a:cs typeface="+mn-cs"/>
                        </a:rPr>
                        <a:t>ACCIDENTE DE TRABAJO: Lesiones de diversa gravedad.</a:t>
                      </a:r>
                      <a:endParaRPr lang="es-CO" sz="900" dirty="0">
                        <a:effectLst/>
                      </a:endParaRPr>
                    </a:p>
                  </a:txBody>
                  <a:tcPr anchor="ctr">
                    <a:solidFill>
                      <a:schemeClr val="accent1">
                        <a:lumMod val="20000"/>
                        <a:lumOff val="80000"/>
                      </a:schemeClr>
                    </a:solidFill>
                  </a:tcPr>
                </a:tc>
                <a:tc>
                  <a:txBody>
                    <a:bodyPr/>
                    <a:lstStyle/>
                    <a:p>
                      <a:pPr algn="just"/>
                      <a:r>
                        <a:rPr lang="es-MX" sz="900" b="0" i="0" kern="1200" dirty="0">
                          <a:solidFill>
                            <a:schemeClr val="dk1"/>
                          </a:solidFill>
                          <a:effectLst/>
                          <a:latin typeface="+mn-lt"/>
                          <a:ea typeface="+mn-ea"/>
                          <a:cs typeface="+mn-cs"/>
                        </a:rPr>
                        <a:t>Actividad realizada por terceros contratados por proveedor de servicios </a:t>
                      </a:r>
                    </a:p>
                    <a:p>
                      <a:pPr algn="just"/>
                      <a:r>
                        <a:rPr lang="es-MX" sz="900" b="0" i="0" kern="1200" dirty="0">
                          <a:solidFill>
                            <a:schemeClr val="dk1"/>
                          </a:solidFill>
                          <a:effectLst/>
                          <a:latin typeface="+mn-lt"/>
                          <a:ea typeface="+mn-ea"/>
                          <a:cs typeface="+mn-cs"/>
                        </a:rPr>
                        <a:t>Aplicar criterios de selección y seguimiento a proveedores, contratistas y actividades tercerizadas.</a:t>
                      </a:r>
                    </a:p>
                    <a:p>
                      <a:pPr algn="just"/>
                      <a:r>
                        <a:rPr lang="es-MX" sz="900" b="0" i="0" kern="1200" dirty="0">
                          <a:solidFill>
                            <a:schemeClr val="dk1"/>
                          </a:solidFill>
                          <a:effectLst/>
                          <a:latin typeface="+mn-lt"/>
                          <a:ea typeface="+mn-ea"/>
                          <a:cs typeface="+mn-cs"/>
                        </a:rPr>
                        <a:t>1. Actividad que, al realizarse, se verificara la ejecución de la actividad con elementos de protección personal, según la tarea </a:t>
                      </a:r>
                      <a:r>
                        <a:rPr lang="es-CO" sz="1200" b="0" i="0" u="none" strike="noStrike" noProof="0" dirty="0">
                          <a:solidFill>
                            <a:srgbClr val="000000"/>
                          </a:solidFill>
                          <a:effectLst/>
                          <a:latin typeface="Wingdings 2"/>
                          <a:sym typeface="Wingdings 2"/>
                        </a:rPr>
                        <a:t>P</a:t>
                      </a:r>
                      <a:endParaRPr lang="es-MX" sz="1200" b="0" i="0" kern="1200" dirty="0">
                        <a:solidFill>
                          <a:schemeClr val="dk1"/>
                        </a:solidFill>
                        <a:effectLst/>
                        <a:latin typeface="+mn-lt"/>
                        <a:ea typeface="+mn-ea"/>
                        <a:cs typeface="+mn-cs"/>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fontAlgn="base"/>
                      <a:r>
                        <a:rPr lang="es-CO" sz="900" dirty="0">
                          <a:effectLst/>
                        </a:rPr>
                        <a:t>A través de la dirección https://cutt.ly/xwkP9u7j que contiene los soportes de los riesgos de seguridad y salud en el trabajo se evidenció:​</a:t>
                      </a:r>
                    </a:p>
                    <a:p>
                      <a:pPr lvl="0">
                        <a:buNone/>
                      </a:pPr>
                      <a:endParaRPr lang="es-CO" sz="900" dirty="0">
                        <a:effectLst/>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23 de marzo del 2023, se llevó a cabo la c</a:t>
                      </a:r>
                      <a:r>
                        <a:rPr lang="es-MX" sz="900" b="0" i="0" u="none" strike="noStrike" noProof="0" dirty="0">
                          <a:solidFill>
                            <a:srgbClr val="000000"/>
                          </a:solidFill>
                          <a:effectLst/>
                          <a:latin typeface="Calibri"/>
                        </a:rPr>
                        <a:t>capacitación Uso y manejo adecuado de EPP.</a:t>
                      </a:r>
                      <a:endParaRPr lang="es-CO" sz="900" b="0" i="0" u="none" strike="noStrike" noProof="0" dirty="0">
                        <a:solidFill>
                          <a:srgbClr val="000000"/>
                        </a:solidFill>
                        <a:effectLst/>
                        <a:latin typeface="Calibri"/>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9 de febrero del 2023, se llevó a cabo la capacitación sobre </a:t>
                      </a:r>
                      <a:r>
                        <a:rPr lang="es-MX" sz="900" b="0" i="0" u="none" strike="noStrike" noProof="0" dirty="0">
                          <a:solidFill>
                            <a:srgbClr val="000000"/>
                          </a:solidFill>
                          <a:effectLst/>
                          <a:latin typeface="Calibri"/>
                        </a:rPr>
                        <a:t>Identificación de peligros, evaluación y valoración de riesgos SST</a:t>
                      </a:r>
                      <a:r>
                        <a:rPr lang="es-CO" sz="900" b="0" i="0" u="none" strike="noStrike" noProof="0" dirty="0">
                          <a:solidFill>
                            <a:srgbClr val="000000"/>
                          </a:solidFill>
                          <a:effectLst/>
                          <a:latin typeface="Calibri"/>
                        </a:rPr>
                        <a:t>. </a:t>
                      </a:r>
                      <a:endParaRPr lang="en-US" sz="900" b="0" i="0" u="none" strike="noStrike" noProof="0" dirty="0">
                        <a:solidFill>
                          <a:srgbClr val="000000"/>
                        </a:solidFill>
                        <a:effectLst/>
                        <a:latin typeface="Calibri"/>
                      </a:endParaRPr>
                    </a:p>
                  </a:txBody>
                  <a:tcPr>
                    <a:solidFill>
                      <a:schemeClr val="accent1">
                        <a:lumMod val="20000"/>
                        <a:lumOff val="80000"/>
                      </a:schemeClr>
                    </a:solidFill>
                  </a:tcPr>
                </a:tc>
                <a:extLst>
                  <a:ext uri="{0D108BD9-81ED-4DB2-BD59-A6C34878D82A}">
                    <a16:rowId xmlns:a16="http://schemas.microsoft.com/office/drawing/2014/main" val="1165892612"/>
                  </a:ext>
                </a:extLst>
              </a:tr>
              <a:tr h="1167572">
                <a:tc>
                  <a:txBody>
                    <a:bodyPr/>
                    <a:lstStyle/>
                    <a:p>
                      <a:pPr algn="just" fontAlgn="base"/>
                      <a:r>
                        <a:rPr lang="es-CO" sz="900">
                          <a:effectLst/>
                        </a:rPr>
                        <a:t>25. </a:t>
                      </a:r>
                      <a:r>
                        <a:rPr lang="es-MX" sz="900" b="0" i="0" kern="1200">
                          <a:solidFill>
                            <a:schemeClr val="dk1"/>
                          </a:solidFill>
                          <a:effectLst/>
                          <a:latin typeface="+mn-lt"/>
                          <a:ea typeface="+mn-ea"/>
                          <a:cs typeface="+mn-cs"/>
                        </a:rPr>
                        <a:t>CDS-Mecánico: manipulación de herramientas y elementos cortantes</a:t>
                      </a:r>
                    </a:p>
                    <a:p>
                      <a:pPr algn="just"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r>
                        <a:rPr lang="es-MX" sz="900" b="0" i="0" kern="1200">
                          <a:solidFill>
                            <a:schemeClr val="dk1"/>
                          </a:solidFill>
                          <a:effectLst/>
                          <a:latin typeface="+mn-lt"/>
                          <a:ea typeface="+mn-ea"/>
                          <a:cs typeface="+mn-cs"/>
                        </a:rPr>
                        <a:t>ACCIDENTE DE TRABAJO: Lesiones de diversa gravedad. Golpes, contusiones. Posibles lesiones de la vista</a:t>
                      </a:r>
                      <a:endParaRPr lang="es-CO" sz="900" dirty="0">
                        <a:effectLst/>
                      </a:endParaRPr>
                    </a:p>
                  </a:txBody>
                  <a:tcPr anchor="ctr">
                    <a:solidFill>
                      <a:schemeClr val="accent1">
                        <a:lumMod val="20000"/>
                        <a:lumOff val="80000"/>
                      </a:schemeClr>
                    </a:solidFill>
                  </a:tcPr>
                </a:tc>
                <a:tc>
                  <a:txBody>
                    <a:bodyPr/>
                    <a:lstStyle/>
                    <a:p>
                      <a:pPr algn="just"/>
                      <a:r>
                        <a:rPr lang="es-MX" sz="900" b="0" i="0" kern="1200" dirty="0">
                          <a:solidFill>
                            <a:schemeClr val="dk1"/>
                          </a:solidFill>
                          <a:effectLst/>
                          <a:latin typeface="+mn-lt"/>
                          <a:ea typeface="+mn-ea"/>
                          <a:cs typeface="+mn-cs"/>
                        </a:rPr>
                        <a:t>Actividad realizada por terceros contratados por proveedor de servicios, aplicar criterios de selección y seguimiento a proveedores, contratistas y actividades tercerizadas.</a:t>
                      </a:r>
                    </a:p>
                    <a:p>
                      <a:pPr algn="just"/>
                      <a:r>
                        <a:rPr lang="es-MX" sz="900" b="0" i="0" kern="1200" dirty="0">
                          <a:solidFill>
                            <a:schemeClr val="dk1"/>
                          </a:solidFill>
                          <a:effectLst/>
                          <a:latin typeface="+mn-lt"/>
                          <a:ea typeface="+mn-ea"/>
                          <a:cs typeface="+mn-cs"/>
                        </a:rPr>
                        <a:t>1. Actividad que, al realizarse, se verificara la ejecución de la actividad con elementos de protección personal, según la tarea </a:t>
                      </a:r>
                      <a:r>
                        <a:rPr lang="es-CO" sz="1200" b="0" i="0" u="none" strike="noStrike" noProof="0" dirty="0">
                          <a:solidFill>
                            <a:srgbClr val="000000"/>
                          </a:solidFill>
                          <a:effectLst/>
                          <a:latin typeface="Wingdings 2"/>
                          <a:sym typeface="Wingdings 2"/>
                        </a:rPr>
                        <a:t>P</a:t>
                      </a:r>
                      <a:endParaRPr lang="es-MX" sz="1200" b="0" i="0" kern="1200" dirty="0">
                        <a:solidFill>
                          <a:schemeClr val="dk1"/>
                        </a:solidFill>
                        <a:effectLst/>
                        <a:latin typeface="+mn-lt"/>
                        <a:ea typeface="+mn-ea"/>
                        <a:cs typeface="+mn-cs"/>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fontAlgn="base"/>
                      <a:r>
                        <a:rPr lang="es-CO" sz="900" dirty="0">
                          <a:effectLst/>
                        </a:rPr>
                        <a:t>A través de la dirección https://cutt.ly/xwkP9u7j que contiene los soportes de los riesgos de seguridad y salud en el trabajo se evidenció:​</a:t>
                      </a:r>
                    </a:p>
                    <a:p>
                      <a:pPr lvl="0">
                        <a:buNone/>
                      </a:pPr>
                      <a:endParaRPr lang="es-CO" sz="900" dirty="0">
                        <a:effectLst/>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23 de marzo del 2023, se llevó a cabo la c</a:t>
                      </a:r>
                      <a:r>
                        <a:rPr lang="es-MX" sz="900" b="0" i="0" u="none" strike="noStrike" noProof="0" dirty="0">
                          <a:solidFill>
                            <a:srgbClr val="000000"/>
                          </a:solidFill>
                          <a:effectLst/>
                          <a:latin typeface="Calibri"/>
                        </a:rPr>
                        <a:t>capacitación Uso y manejo adecuado de EPP.</a:t>
                      </a:r>
                      <a:endParaRPr lang="es-CO" sz="900" b="0" i="0" u="none" strike="noStrike" noProof="0" dirty="0">
                        <a:solidFill>
                          <a:srgbClr val="000000"/>
                        </a:solidFill>
                        <a:effectLst/>
                        <a:latin typeface="Calibri"/>
                      </a:endParaRPr>
                    </a:p>
                    <a:p>
                      <a:pPr lvl="0" algn="just">
                        <a:buNone/>
                      </a:pPr>
                      <a:r>
                        <a:rPr lang="es-CO" sz="1200" b="0" i="0" u="none" strike="noStrike" noProof="0" dirty="0">
                          <a:solidFill>
                            <a:srgbClr val="000000"/>
                          </a:solidFill>
                          <a:effectLst/>
                          <a:latin typeface="Wingdings 2"/>
                          <a:sym typeface="Wingdings 2"/>
                        </a:rPr>
                        <a:t>P</a:t>
                      </a:r>
                      <a:r>
                        <a:rPr lang="es-CO" sz="900" b="0" i="0" u="none" strike="noStrike" noProof="0" dirty="0">
                          <a:solidFill>
                            <a:srgbClr val="000000"/>
                          </a:solidFill>
                          <a:effectLst/>
                          <a:latin typeface="Calibri"/>
                        </a:rPr>
                        <a:t> El día 9 de febrero del 2023, se llevó a cabo la capacitación sobre </a:t>
                      </a:r>
                      <a:r>
                        <a:rPr lang="es-MX" sz="900" b="0" i="0" u="none" strike="noStrike" noProof="0" dirty="0">
                          <a:solidFill>
                            <a:srgbClr val="000000"/>
                          </a:solidFill>
                          <a:effectLst/>
                          <a:latin typeface="Calibri"/>
                        </a:rPr>
                        <a:t>Identificación de peligros, evaluación y valoración de riesgos SST</a:t>
                      </a:r>
                      <a:r>
                        <a:rPr lang="es-CO" sz="900" b="0" i="0" u="none" strike="noStrike" noProof="0" dirty="0">
                          <a:solidFill>
                            <a:srgbClr val="000000"/>
                          </a:solidFill>
                          <a:effectLst/>
                          <a:latin typeface="Calibri"/>
                        </a:rPr>
                        <a:t>. </a:t>
                      </a:r>
                      <a:endParaRPr lang="en-US" sz="900" b="0" i="0" u="none" strike="noStrike" noProof="0" dirty="0">
                        <a:solidFill>
                          <a:srgbClr val="000000"/>
                        </a:solidFill>
                        <a:effectLst/>
                        <a:latin typeface="Calibri"/>
                      </a:endParaRPr>
                    </a:p>
                  </a:txBody>
                  <a:tcPr>
                    <a:solidFill>
                      <a:schemeClr val="accent1">
                        <a:lumMod val="20000"/>
                        <a:lumOff val="80000"/>
                      </a:schemeClr>
                    </a:solidFill>
                  </a:tcPr>
                </a:tc>
                <a:extLst>
                  <a:ext uri="{0D108BD9-81ED-4DB2-BD59-A6C34878D82A}">
                    <a16:rowId xmlns:a16="http://schemas.microsoft.com/office/drawing/2014/main" val="2430696831"/>
                  </a:ext>
                </a:extLst>
              </a:tr>
              <a:tr h="1079691">
                <a:tc>
                  <a:txBody>
                    <a:bodyPr/>
                    <a:lstStyle/>
                    <a:p>
                      <a:pPr algn="just" fontAlgn="base"/>
                      <a:r>
                        <a:rPr lang="es-CO" sz="900">
                          <a:effectLst/>
                        </a:rPr>
                        <a:t>26. </a:t>
                      </a:r>
                      <a:r>
                        <a:rPr lang="es-CO" sz="900" b="0" i="0" kern="1200">
                          <a:solidFill>
                            <a:schemeClr val="dk1"/>
                          </a:solidFill>
                          <a:effectLst/>
                          <a:latin typeface="+mn-lt"/>
                          <a:ea typeface="+mn-ea"/>
                          <a:cs typeface="+mn-cs"/>
                        </a:rPr>
                        <a:t>CDS-Locativo: tránsito por áreas con superficies irregulares</a:t>
                      </a:r>
                    </a:p>
                    <a:p>
                      <a:pPr algn="just" fontAlgn="base"/>
                      <a:r>
                        <a:rPr lang="es-CO" sz="900">
                          <a:effectLst/>
                        </a:rPr>
                        <a:t>Nombre del proceso: Gestión de Talento Humano ​</a:t>
                      </a:r>
                      <a:endParaRPr lang="es-CO" sz="900" dirty="0">
                        <a:effectLst/>
                      </a:endParaRPr>
                    </a:p>
                  </a:txBody>
                  <a:tcPr anchor="ctr">
                    <a:solidFill>
                      <a:schemeClr val="accent1">
                        <a:lumMod val="20000"/>
                        <a:lumOff val="80000"/>
                      </a:schemeClr>
                    </a:solidFill>
                  </a:tcPr>
                </a:tc>
                <a:tc>
                  <a:txBody>
                    <a:bodyPr/>
                    <a:lstStyle/>
                    <a:p>
                      <a:pPr algn="just" fontAlgn="base"/>
                      <a:br>
                        <a:rPr lang="es-MX" sz="900"/>
                      </a:br>
                      <a:r>
                        <a:rPr lang="es-MX" sz="900" b="0" i="0" kern="1200">
                          <a:solidFill>
                            <a:schemeClr val="dk1"/>
                          </a:solidFill>
                          <a:effectLst/>
                          <a:latin typeface="+mn-lt"/>
                          <a:ea typeface="+mn-ea"/>
                          <a:cs typeface="+mn-cs"/>
                        </a:rPr>
                        <a:t>ACCIDENTE DE TRABAJO: Caídas, tropezones. Lesiones de diversa gravedad.</a:t>
                      </a:r>
                      <a:endParaRPr lang="es-CO" sz="900" dirty="0">
                        <a:effectLst/>
                      </a:endParaRPr>
                    </a:p>
                  </a:txBody>
                  <a:tcPr anchor="ctr">
                    <a:solidFill>
                      <a:schemeClr val="accent1">
                        <a:lumMod val="20000"/>
                        <a:lumOff val="80000"/>
                      </a:schemeClr>
                    </a:solidFill>
                  </a:tcPr>
                </a:tc>
                <a:tc>
                  <a:txBody>
                    <a:bodyPr/>
                    <a:lstStyle/>
                    <a:p>
                      <a:pPr algn="just" fontAlgn="base"/>
                      <a:br>
                        <a:rPr lang="es-MX" sz="900"/>
                      </a:br>
                      <a:r>
                        <a:rPr lang="es-MX" sz="900" b="0" i="0" kern="1200">
                          <a:solidFill>
                            <a:schemeClr val="dk1"/>
                          </a:solidFill>
                          <a:effectLst/>
                          <a:latin typeface="+mn-lt"/>
                          <a:ea typeface="+mn-ea"/>
                          <a:cs typeface="+mn-cs"/>
                        </a:rPr>
                        <a:t>1. campaña de autocuidado, orden y aseo, desplazamientos seguros </a:t>
                      </a:r>
                      <a:endParaRPr lang="es-ES" sz="900">
                        <a:effectLst/>
                      </a:endParaRPr>
                    </a:p>
                  </a:txBody>
                  <a:tcPr anchor="ctr">
                    <a:solidFill>
                      <a:schemeClr val="accent1">
                        <a:lumMod val="20000"/>
                        <a:lumOff val="80000"/>
                      </a:schemeClr>
                    </a:solidFill>
                  </a:tcPr>
                </a:tc>
                <a:tc>
                  <a:txBody>
                    <a:bodyPr/>
                    <a:lstStyle/>
                    <a:p>
                      <a:pPr algn="ctr" fontAlgn="base"/>
                      <a:r>
                        <a:rPr lang="es-CO" sz="900" dirty="0">
                          <a:effectLst/>
                        </a:rPr>
                        <a:t>Actividad programada Anual​</a:t>
                      </a:r>
                    </a:p>
                    <a:p>
                      <a:pPr lvl="0" algn="ctr">
                        <a:buNone/>
                      </a:pPr>
                      <a:endParaRPr lang="es-CO" sz="900" dirty="0">
                        <a:effectLst/>
                      </a:endParaRPr>
                    </a:p>
                    <a:p>
                      <a:pPr lvl="0" algn="ctr">
                        <a:buNone/>
                      </a:pPr>
                      <a:r>
                        <a:rPr lang="es-CO" sz="900" b="1" i="0" u="none" strike="noStrike" noProof="0" dirty="0">
                          <a:solidFill>
                            <a:srgbClr val="000000"/>
                          </a:solidFill>
                          <a:effectLst/>
                          <a:latin typeface="Calibri"/>
                        </a:rPr>
                        <a:t>En plazo</a:t>
                      </a:r>
                      <a:endParaRPr lang="es-CO" sz="900" b="1" dirty="0"/>
                    </a:p>
                    <a:p>
                      <a:pPr fontAlgn="base"/>
                      <a:endParaRPr lang="es-CO" sz="900" dirty="0">
                        <a:effectLst/>
                      </a:endParaRPr>
                    </a:p>
                  </a:txBody>
                  <a:tcPr>
                    <a:solidFill>
                      <a:schemeClr val="accent1">
                        <a:lumMod val="20000"/>
                        <a:lumOff val="80000"/>
                      </a:schemeClr>
                    </a:solidFill>
                  </a:tcPr>
                </a:tc>
                <a:extLst>
                  <a:ext uri="{0D108BD9-81ED-4DB2-BD59-A6C34878D82A}">
                    <a16:rowId xmlns:a16="http://schemas.microsoft.com/office/drawing/2014/main" val="1418827260"/>
                  </a:ext>
                </a:extLst>
              </a:tr>
              <a:tr h="1079691">
                <a:tc>
                  <a:txBody>
                    <a:bodyPr/>
                    <a:lstStyle/>
                    <a:p>
                      <a:pPr algn="just" fontAlgn="base"/>
                      <a:r>
                        <a:rPr lang="es-CO" sz="900" dirty="0">
                          <a:effectLst/>
                        </a:rPr>
                        <a:t>27. </a:t>
                      </a:r>
                      <a:r>
                        <a:rPr lang="es-CO" sz="900" b="0" i="0" kern="1200" dirty="0">
                          <a:solidFill>
                            <a:schemeClr val="dk1"/>
                          </a:solidFill>
                          <a:effectLst/>
                          <a:latin typeface="+mn-lt"/>
                          <a:ea typeface="+mn-ea"/>
                          <a:cs typeface="+mn-cs"/>
                        </a:rPr>
                        <a:t>FEN-Sismo / Terremoto: movimientos telúricos de diversa magnitud</a:t>
                      </a:r>
                      <a:endParaRPr lang="es-MX" sz="900" b="0" i="0" kern="1200" dirty="0">
                        <a:solidFill>
                          <a:schemeClr val="dk1"/>
                        </a:solidFill>
                        <a:effectLst/>
                        <a:latin typeface="+mn-lt"/>
                        <a:ea typeface="+mn-ea"/>
                        <a:cs typeface="+mn-cs"/>
                      </a:endParaRPr>
                    </a:p>
                    <a:p>
                      <a:pPr algn="just" fontAlgn="base"/>
                      <a:r>
                        <a:rPr lang="es-CO" sz="900" dirty="0">
                          <a:effectLst/>
                        </a:rPr>
                        <a:t>Nombre del proceso: Gestión de Talento Humano ​</a:t>
                      </a:r>
                    </a:p>
                  </a:txBody>
                  <a:tcPr anchor="ctr">
                    <a:solidFill>
                      <a:schemeClr val="accent1">
                        <a:lumMod val="20000"/>
                        <a:lumOff val="80000"/>
                      </a:schemeClr>
                    </a:solidFill>
                  </a:tcPr>
                </a:tc>
                <a:tc>
                  <a:txBody>
                    <a:bodyPr/>
                    <a:lstStyle/>
                    <a:p>
                      <a:pPr algn="just" fontAlgn="base"/>
                      <a:br>
                        <a:rPr lang="es-MX" sz="900" dirty="0"/>
                      </a:br>
                      <a:br>
                        <a:rPr lang="es-MX" sz="900" dirty="0"/>
                      </a:br>
                      <a:r>
                        <a:rPr lang="es-MX" sz="900" b="0" i="0" kern="1200" dirty="0">
                          <a:solidFill>
                            <a:schemeClr val="dk1"/>
                          </a:solidFill>
                          <a:effectLst/>
                          <a:latin typeface="+mn-lt"/>
                          <a:ea typeface="+mn-ea"/>
                          <a:cs typeface="+mn-cs"/>
                        </a:rPr>
                        <a:t>ACCIDENTE DE TRABAJO: Lesiones; potencial muerte.</a:t>
                      </a:r>
                      <a:endParaRPr lang="es-CO" sz="900" dirty="0">
                        <a:effectLst/>
                      </a:endParaRPr>
                    </a:p>
                  </a:txBody>
                  <a:tcPr anchor="ctr">
                    <a:solidFill>
                      <a:schemeClr val="accent1">
                        <a:lumMod val="20000"/>
                        <a:lumOff val="80000"/>
                      </a:schemeClr>
                    </a:solidFill>
                  </a:tcPr>
                </a:tc>
                <a:tc>
                  <a:txBody>
                    <a:bodyPr/>
                    <a:lstStyle/>
                    <a:p>
                      <a:r>
                        <a:rPr lang="es-MX" sz="900" b="0" i="0" kern="1200" dirty="0">
                          <a:solidFill>
                            <a:schemeClr val="dk1"/>
                          </a:solidFill>
                          <a:effectLst/>
                          <a:latin typeface="+mn-lt"/>
                          <a:ea typeface="+mn-ea"/>
                          <a:cs typeface="+mn-cs"/>
                        </a:rPr>
                        <a:t>1. Inspección a elementos de emergencia</a:t>
                      </a:r>
                    </a:p>
                    <a:p>
                      <a:r>
                        <a:rPr lang="es-MX" sz="900" b="0" i="0" kern="1200" dirty="0">
                          <a:solidFill>
                            <a:schemeClr val="dk1"/>
                          </a:solidFill>
                          <a:effectLst/>
                          <a:latin typeface="+mn-lt"/>
                          <a:ea typeface="+mn-ea"/>
                          <a:cs typeface="+mn-cs"/>
                        </a:rPr>
                        <a:t>2. Divulgación de atención y respuesta ante emergencias</a:t>
                      </a:r>
                    </a:p>
                    <a:p>
                      <a:r>
                        <a:rPr lang="es-MX" sz="900" b="0" i="0" kern="1200" dirty="0">
                          <a:solidFill>
                            <a:schemeClr val="dk1"/>
                          </a:solidFill>
                          <a:effectLst/>
                          <a:latin typeface="+mn-lt"/>
                          <a:ea typeface="+mn-ea"/>
                          <a:cs typeface="+mn-cs"/>
                        </a:rPr>
                        <a:t>3. Realización de simulacro de emergencia</a:t>
                      </a:r>
                    </a:p>
                  </a:txBody>
                  <a:tcPr anchor="ctr">
                    <a:solidFill>
                      <a:schemeClr val="accent1">
                        <a:lumMod val="20000"/>
                        <a:lumOff val="80000"/>
                      </a:schemeClr>
                    </a:solidFill>
                  </a:tcPr>
                </a:tc>
                <a:tc>
                  <a:txBody>
                    <a:bodyPr/>
                    <a:lstStyle/>
                    <a:p>
                      <a:pPr algn="ctr" fontAlgn="base"/>
                      <a:r>
                        <a:rPr lang="es-CO" sz="900" dirty="0">
                          <a:effectLst/>
                        </a:rPr>
                        <a:t>Actividad programada Anual​</a:t>
                      </a:r>
                    </a:p>
                    <a:p>
                      <a:pPr lvl="0" algn="ctr">
                        <a:buNone/>
                      </a:pPr>
                      <a:endParaRPr lang="es-CO" sz="900" b="1" i="0" u="none" strike="noStrike" noProof="0" dirty="0">
                        <a:solidFill>
                          <a:srgbClr val="000000"/>
                        </a:solidFill>
                        <a:effectLst/>
                        <a:latin typeface="Calibri"/>
                      </a:endParaRPr>
                    </a:p>
                    <a:p>
                      <a:pPr lvl="0" algn="ctr">
                        <a:buNone/>
                      </a:pPr>
                      <a:r>
                        <a:rPr lang="es-CO" sz="900" b="1" i="0" u="none" strike="noStrike" noProof="0" dirty="0">
                          <a:solidFill>
                            <a:srgbClr val="000000"/>
                          </a:solidFill>
                          <a:effectLst/>
                          <a:latin typeface="Calibri"/>
                        </a:rPr>
                        <a:t>En plazo</a:t>
                      </a:r>
                      <a:endParaRPr lang="es-CO" sz="900" b="1" dirty="0"/>
                    </a:p>
                  </a:txBody>
                  <a:tcPr>
                    <a:solidFill>
                      <a:schemeClr val="accent1">
                        <a:lumMod val="20000"/>
                        <a:lumOff val="80000"/>
                      </a:schemeClr>
                    </a:solidFill>
                  </a:tcPr>
                </a:tc>
                <a:extLst>
                  <a:ext uri="{0D108BD9-81ED-4DB2-BD59-A6C34878D82A}">
                    <a16:rowId xmlns:a16="http://schemas.microsoft.com/office/drawing/2014/main" val="675871404"/>
                  </a:ext>
                </a:extLst>
              </a:tr>
            </a:tbl>
          </a:graphicData>
        </a:graphic>
      </p:graphicFrame>
    </p:spTree>
    <p:extLst>
      <p:ext uri="{BB962C8B-B14F-4D97-AF65-F5344CB8AC3E}">
        <p14:creationId xmlns:p14="http://schemas.microsoft.com/office/powerpoint/2010/main" val="1885783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BE20C6-5DCF-3537-57C3-9F2ADE866515}"/>
              </a:ext>
            </a:extLst>
          </p:cNvPr>
          <p:cNvSpPr>
            <a:spLocks noGrp="1"/>
          </p:cNvSpPr>
          <p:nvPr>
            <p:ph type="sldNum" sz="quarter" idx="12"/>
          </p:nvPr>
        </p:nvSpPr>
        <p:spPr/>
        <p:txBody>
          <a:bodyPr/>
          <a:lstStyle/>
          <a:p>
            <a:fld id="{D30DD15B-6E7D-DE4F-9D97-6483C1DC8E22}" type="slidenum">
              <a:rPr lang="es-CO" sz="1800" dirty="0" smtClean="0">
                <a:solidFill>
                  <a:schemeClr val="tx1"/>
                </a:solidFill>
              </a:rPr>
              <a:pPr/>
              <a:t>33</a:t>
            </a:fld>
            <a:endParaRPr lang="es-ES" sz="1800" dirty="0">
              <a:solidFill>
                <a:schemeClr val="tx1"/>
              </a:solidFill>
            </a:endParaRPr>
          </a:p>
        </p:txBody>
      </p:sp>
    </p:spTree>
    <p:extLst>
      <p:ext uri="{BB962C8B-B14F-4D97-AF65-F5344CB8AC3E}">
        <p14:creationId xmlns:p14="http://schemas.microsoft.com/office/powerpoint/2010/main" val="142820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3F6B185A-20F5-BC40-9C37-2139049C4684}"/>
              </a:ext>
            </a:extLst>
          </p:cNvPr>
          <p:cNvSpPr txBox="1">
            <a:spLocks/>
          </p:cNvSpPr>
          <p:nvPr/>
        </p:nvSpPr>
        <p:spPr>
          <a:xfrm>
            <a:off x="8610600" y="6559547"/>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4</a:t>
            </a:fld>
            <a:endParaRPr lang="es-ES"/>
          </a:p>
        </p:txBody>
      </p:sp>
      <p:graphicFrame>
        <p:nvGraphicFramePr>
          <p:cNvPr id="4" name="Gráfico 3">
            <a:extLst>
              <a:ext uri="{FF2B5EF4-FFF2-40B4-BE49-F238E27FC236}">
                <a16:creationId xmlns:a16="http://schemas.microsoft.com/office/drawing/2014/main" id="{679A30E9-CDED-1C8D-6348-5B0C611DEE5C}"/>
              </a:ext>
            </a:extLst>
          </p:cNvPr>
          <p:cNvGraphicFramePr/>
          <p:nvPr>
            <p:extLst>
              <p:ext uri="{D42A27DB-BD31-4B8C-83A1-F6EECF244321}">
                <p14:modId xmlns:p14="http://schemas.microsoft.com/office/powerpoint/2010/main" val="2783756632"/>
              </p:ext>
            </p:extLst>
          </p:nvPr>
        </p:nvGraphicFramePr>
        <p:xfrm>
          <a:off x="180561" y="944237"/>
          <a:ext cx="11830877" cy="54121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9735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5</a:t>
            </a:fld>
            <a:endParaRPr lang="es-ES"/>
          </a:p>
        </p:txBody>
      </p:sp>
      <p:graphicFrame>
        <p:nvGraphicFramePr>
          <p:cNvPr id="4" name="Gráfico 3">
            <a:extLst>
              <a:ext uri="{FF2B5EF4-FFF2-40B4-BE49-F238E27FC236}">
                <a16:creationId xmlns:a16="http://schemas.microsoft.com/office/drawing/2014/main" id="{15711AD3-D2A7-FDB8-CEC2-4EEE5419364C}"/>
              </a:ext>
            </a:extLst>
          </p:cNvPr>
          <p:cNvGraphicFramePr/>
          <p:nvPr>
            <p:extLst>
              <p:ext uri="{D42A27DB-BD31-4B8C-83A1-F6EECF244321}">
                <p14:modId xmlns:p14="http://schemas.microsoft.com/office/powerpoint/2010/main" val="1905095957"/>
              </p:ext>
            </p:extLst>
          </p:nvPr>
        </p:nvGraphicFramePr>
        <p:xfrm>
          <a:off x="107503" y="1079339"/>
          <a:ext cx="11910325" cy="53117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091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0308"/>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6</a:t>
            </a:fld>
            <a:endParaRPr lang="es-ES"/>
          </a:p>
        </p:txBody>
      </p:sp>
      <p:sp>
        <p:nvSpPr>
          <p:cNvPr id="3" name="CuadroTexto 1">
            <a:extLst>
              <a:ext uri="{FF2B5EF4-FFF2-40B4-BE49-F238E27FC236}">
                <a16:creationId xmlns:a16="http://schemas.microsoft.com/office/drawing/2014/main" id="{BB9F01C4-3204-6FF7-C1E0-8187D659B26B}"/>
              </a:ext>
            </a:extLst>
          </p:cNvPr>
          <p:cNvSpPr txBox="1"/>
          <p:nvPr/>
        </p:nvSpPr>
        <p:spPr>
          <a:xfrm>
            <a:off x="393469" y="429134"/>
            <a:ext cx="1140506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CO" sz="3600" b="1" dirty="0"/>
              <a:t>Conclusiones</a:t>
            </a:r>
          </a:p>
        </p:txBody>
      </p:sp>
      <p:sp>
        <p:nvSpPr>
          <p:cNvPr id="5" name="CuadroTexto 2">
            <a:extLst>
              <a:ext uri="{FF2B5EF4-FFF2-40B4-BE49-F238E27FC236}">
                <a16:creationId xmlns:a16="http://schemas.microsoft.com/office/drawing/2014/main" id="{A585EA83-405E-37BA-0E8A-BBEE41DFC136}"/>
              </a:ext>
            </a:extLst>
          </p:cNvPr>
          <p:cNvSpPr txBox="1"/>
          <p:nvPr/>
        </p:nvSpPr>
        <p:spPr>
          <a:xfrm>
            <a:off x="393469" y="1381330"/>
            <a:ext cx="11405062" cy="34778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just">
              <a:buFont typeface="Wingdings" panose="05000000000000000000" pitchFamily="2" charset="2"/>
              <a:buChar char="q"/>
              <a:tabLst>
                <a:tab pos="355600" algn="l"/>
              </a:tabLst>
            </a:pPr>
            <a:r>
              <a:rPr lang="es-CO" sz="2000" dirty="0"/>
              <a:t>Una vez verificadas las evidencias de la ejecución de las actividades de control de los riesgos de gestión, seguridad digital, y de seguridad y salud en el trabajo durante el primer semestre del 2023, se evidenció un cumplimiento y avance, así: </a:t>
            </a:r>
          </a:p>
          <a:p>
            <a:pPr algn="just">
              <a:tabLst>
                <a:tab pos="355600" algn="l"/>
              </a:tabLst>
            </a:pPr>
            <a:endParaRPr lang="es-CO" sz="2000" dirty="0"/>
          </a:p>
          <a:p>
            <a:pPr marL="285750" indent="-285750" algn="just">
              <a:buFont typeface="Wingdings" panose="05000000000000000000" pitchFamily="2" charset="2"/>
              <a:buChar char="q"/>
              <a:tabLst>
                <a:tab pos="355600" algn="l"/>
              </a:tabLst>
            </a:pPr>
            <a:endParaRPr lang="es-CO" sz="2000" dirty="0"/>
          </a:p>
          <a:p>
            <a:pPr algn="just">
              <a:tabLst>
                <a:tab pos="355600" algn="l"/>
              </a:tabLst>
            </a:pPr>
            <a:endParaRPr lang="es-ES" sz="2000" dirty="0"/>
          </a:p>
          <a:p>
            <a:pPr algn="just">
              <a:tabLst>
                <a:tab pos="355600" algn="l"/>
              </a:tabLst>
            </a:pPr>
            <a:endParaRPr lang="es-ES" sz="2000" dirty="0"/>
          </a:p>
          <a:p>
            <a:pPr algn="just">
              <a:tabLst>
                <a:tab pos="355600" algn="l"/>
              </a:tabLst>
            </a:pPr>
            <a:endParaRPr lang="es-ES" sz="2000" dirty="0"/>
          </a:p>
          <a:p>
            <a:pPr algn="just">
              <a:tabLst>
                <a:tab pos="355600" algn="l"/>
              </a:tabLst>
            </a:pPr>
            <a:endParaRPr lang="es-ES" sz="2000" dirty="0"/>
          </a:p>
          <a:p>
            <a:pPr algn="just">
              <a:tabLst>
                <a:tab pos="355600" algn="l"/>
              </a:tabLst>
            </a:pPr>
            <a:endParaRPr lang="es-ES" sz="2000" dirty="0"/>
          </a:p>
          <a:p>
            <a:pPr algn="just">
              <a:tabLst>
                <a:tab pos="355600" algn="l"/>
              </a:tabLst>
            </a:pPr>
            <a:endParaRPr lang="es-ES" sz="2000" dirty="0"/>
          </a:p>
        </p:txBody>
      </p:sp>
      <p:graphicFrame>
        <p:nvGraphicFramePr>
          <p:cNvPr id="4" name="Tabla 5">
            <a:extLst>
              <a:ext uri="{FF2B5EF4-FFF2-40B4-BE49-F238E27FC236}">
                <a16:creationId xmlns:a16="http://schemas.microsoft.com/office/drawing/2014/main" id="{BDA5B488-0078-7984-173B-AEF866E54800}"/>
              </a:ext>
            </a:extLst>
          </p:cNvPr>
          <p:cNvGraphicFramePr>
            <a:graphicFrameLocks noGrp="1"/>
          </p:cNvGraphicFramePr>
          <p:nvPr>
            <p:extLst>
              <p:ext uri="{D42A27DB-BD31-4B8C-83A1-F6EECF244321}">
                <p14:modId xmlns:p14="http://schemas.microsoft.com/office/powerpoint/2010/main" val="2370176923"/>
              </p:ext>
            </p:extLst>
          </p:nvPr>
        </p:nvGraphicFramePr>
        <p:xfrm>
          <a:off x="660400" y="2653335"/>
          <a:ext cx="10871200" cy="3342238"/>
        </p:xfrm>
        <a:graphic>
          <a:graphicData uri="http://schemas.openxmlformats.org/drawingml/2006/table">
            <a:tbl>
              <a:tblPr firstRow="1" bandRow="1">
                <a:tableStyleId>{5C22544A-7EE6-4342-B048-85BDC9FD1C3A}</a:tableStyleId>
              </a:tblPr>
              <a:tblGrid>
                <a:gridCol w="1746543">
                  <a:extLst>
                    <a:ext uri="{9D8B030D-6E8A-4147-A177-3AD203B41FA5}">
                      <a16:colId xmlns:a16="http://schemas.microsoft.com/office/drawing/2014/main" val="3228969584"/>
                    </a:ext>
                  </a:extLst>
                </a:gridCol>
                <a:gridCol w="1176486">
                  <a:extLst>
                    <a:ext uri="{9D8B030D-6E8A-4147-A177-3AD203B41FA5}">
                      <a16:colId xmlns:a16="http://schemas.microsoft.com/office/drawing/2014/main" val="4264829583"/>
                    </a:ext>
                  </a:extLst>
                </a:gridCol>
                <a:gridCol w="965125">
                  <a:extLst>
                    <a:ext uri="{9D8B030D-6E8A-4147-A177-3AD203B41FA5}">
                      <a16:colId xmlns:a16="http://schemas.microsoft.com/office/drawing/2014/main" val="1566929834"/>
                    </a:ext>
                  </a:extLst>
                </a:gridCol>
                <a:gridCol w="644769">
                  <a:extLst>
                    <a:ext uri="{9D8B030D-6E8A-4147-A177-3AD203B41FA5}">
                      <a16:colId xmlns:a16="http://schemas.microsoft.com/office/drawing/2014/main" val="4291251873"/>
                    </a:ext>
                  </a:extLst>
                </a:gridCol>
                <a:gridCol w="1074127">
                  <a:extLst>
                    <a:ext uri="{9D8B030D-6E8A-4147-A177-3AD203B41FA5}">
                      <a16:colId xmlns:a16="http://schemas.microsoft.com/office/drawing/2014/main" val="2896070247"/>
                    </a:ext>
                  </a:extLst>
                </a:gridCol>
                <a:gridCol w="638175">
                  <a:extLst>
                    <a:ext uri="{9D8B030D-6E8A-4147-A177-3AD203B41FA5}">
                      <a16:colId xmlns:a16="http://schemas.microsoft.com/office/drawing/2014/main" val="245851128"/>
                    </a:ext>
                  </a:extLst>
                </a:gridCol>
                <a:gridCol w="1171575">
                  <a:extLst>
                    <a:ext uri="{9D8B030D-6E8A-4147-A177-3AD203B41FA5}">
                      <a16:colId xmlns:a16="http://schemas.microsoft.com/office/drawing/2014/main" val="4237005162"/>
                    </a:ext>
                  </a:extLst>
                </a:gridCol>
                <a:gridCol w="970935">
                  <a:extLst>
                    <a:ext uri="{9D8B030D-6E8A-4147-A177-3AD203B41FA5}">
                      <a16:colId xmlns:a16="http://schemas.microsoft.com/office/drawing/2014/main" val="690882661"/>
                    </a:ext>
                  </a:extLst>
                </a:gridCol>
                <a:gridCol w="1246239">
                  <a:extLst>
                    <a:ext uri="{9D8B030D-6E8A-4147-A177-3AD203B41FA5}">
                      <a16:colId xmlns:a16="http://schemas.microsoft.com/office/drawing/2014/main" val="2378639573"/>
                    </a:ext>
                  </a:extLst>
                </a:gridCol>
                <a:gridCol w="1237226">
                  <a:extLst>
                    <a:ext uri="{9D8B030D-6E8A-4147-A177-3AD203B41FA5}">
                      <a16:colId xmlns:a16="http://schemas.microsoft.com/office/drawing/2014/main" val="2191621332"/>
                    </a:ext>
                  </a:extLst>
                </a:gridCol>
              </a:tblGrid>
              <a:tr h="516686">
                <a:tc rowSpan="2">
                  <a:txBody>
                    <a:bodyPr/>
                    <a:lstStyle/>
                    <a:p>
                      <a:pPr algn="ctr"/>
                      <a:r>
                        <a:rPr lang="es-MX" sz="1400" dirty="0">
                          <a:solidFill>
                            <a:schemeClr val="tx1"/>
                          </a:solidFill>
                        </a:rPr>
                        <a:t>Clase de Riesgo</a:t>
                      </a:r>
                      <a:endParaRPr lang="es-CO" sz="1400" dirty="0">
                        <a:solidFill>
                          <a:schemeClr val="tx1"/>
                        </a:solidFill>
                      </a:endParaRPr>
                    </a:p>
                  </a:txBody>
                  <a:tcPr>
                    <a:solidFill>
                      <a:schemeClr val="accent5">
                        <a:lumMod val="40000"/>
                        <a:lumOff val="60000"/>
                      </a:schemeClr>
                    </a:solidFill>
                  </a:tcPr>
                </a:tc>
                <a:tc rowSpan="2">
                  <a:txBody>
                    <a:bodyPr/>
                    <a:lstStyle/>
                    <a:p>
                      <a:pPr algn="ctr"/>
                      <a:r>
                        <a:rPr lang="es-MX" sz="1400" dirty="0">
                          <a:solidFill>
                            <a:schemeClr val="tx1"/>
                          </a:solidFill>
                        </a:rPr>
                        <a:t>Actividades de Control Programadas</a:t>
                      </a:r>
                      <a:endParaRPr lang="es-CO" sz="1400" dirty="0">
                        <a:solidFill>
                          <a:schemeClr val="tx1"/>
                        </a:solidFill>
                      </a:endParaRPr>
                    </a:p>
                  </a:txBody>
                  <a:tcPr>
                    <a:solidFill>
                      <a:schemeClr val="accent5">
                        <a:lumMod val="40000"/>
                        <a:lumOff val="60000"/>
                      </a:schemeClr>
                    </a:solidFill>
                  </a:tcPr>
                </a:tc>
                <a:tc gridSpan="3">
                  <a:txBody>
                    <a:bodyPr/>
                    <a:lstStyle/>
                    <a:p>
                      <a:pPr algn="ctr"/>
                      <a:r>
                        <a:rPr lang="es-MX" sz="1400" dirty="0">
                          <a:solidFill>
                            <a:schemeClr val="tx1"/>
                          </a:solidFill>
                        </a:rPr>
                        <a:t>Actividades Ejecutadas</a:t>
                      </a:r>
                      <a:endParaRPr lang="es-CO" sz="1400" dirty="0">
                        <a:solidFill>
                          <a:schemeClr val="tx1"/>
                        </a:solidFill>
                      </a:endParaRPr>
                    </a:p>
                  </a:txBody>
                  <a:tcPr>
                    <a:solidFill>
                      <a:schemeClr val="accent5">
                        <a:lumMod val="40000"/>
                        <a:lumOff val="60000"/>
                      </a:schemeClr>
                    </a:solidFill>
                  </a:tcPr>
                </a:tc>
                <a:tc hMerge="1">
                  <a:txBody>
                    <a:bodyPr/>
                    <a:lstStyle/>
                    <a:p>
                      <a:endParaRPr lang="es-CO" dirty="0"/>
                    </a:p>
                  </a:txBody>
                  <a:tcPr/>
                </a:tc>
                <a:tc hMerge="1">
                  <a:txBody>
                    <a:bodyPr/>
                    <a:lstStyle/>
                    <a:p>
                      <a:pPr algn="ctr"/>
                      <a:endParaRPr lang="es-CO" sz="1200" dirty="0">
                        <a:solidFill>
                          <a:schemeClr val="tx1"/>
                        </a:solidFill>
                      </a:endParaRPr>
                    </a:p>
                  </a:txBody>
                  <a:tcPr>
                    <a:solidFill>
                      <a:schemeClr val="accent5">
                        <a:lumMod val="40000"/>
                        <a:lumOff val="60000"/>
                      </a:schemeClr>
                    </a:solidFill>
                  </a:tcPr>
                </a:tc>
                <a:tc gridSpan="3">
                  <a:txBody>
                    <a:bodyPr/>
                    <a:lstStyle/>
                    <a:p>
                      <a:pPr algn="ctr"/>
                      <a:r>
                        <a:rPr lang="es-MX" sz="1400" dirty="0">
                          <a:solidFill>
                            <a:schemeClr val="tx1"/>
                          </a:solidFill>
                        </a:rPr>
                        <a:t>Sin Ejecutar</a:t>
                      </a:r>
                      <a:endParaRPr lang="es-CO" sz="1400" dirty="0">
                        <a:solidFill>
                          <a:schemeClr val="tx1"/>
                        </a:solidFill>
                      </a:endParaRPr>
                    </a:p>
                  </a:txBody>
                  <a:tcPr>
                    <a:solidFill>
                      <a:schemeClr val="accent5">
                        <a:lumMod val="40000"/>
                        <a:lumOff val="60000"/>
                      </a:schemeClr>
                    </a:solidFill>
                  </a:tcPr>
                </a:tc>
                <a:tc hMerge="1">
                  <a:txBody>
                    <a:bodyPr/>
                    <a:lstStyle/>
                    <a:p>
                      <a:endParaRPr lang="es-CO"/>
                    </a:p>
                  </a:txBody>
                  <a:tcPr/>
                </a:tc>
                <a:tc hMerge="1">
                  <a:txBody>
                    <a:bodyPr/>
                    <a:lstStyle/>
                    <a:p>
                      <a:pPr algn="ctr"/>
                      <a:endParaRPr lang="es-CO" sz="1400" dirty="0">
                        <a:solidFill>
                          <a:schemeClr val="tx1"/>
                        </a:solidFill>
                      </a:endParaRPr>
                    </a:p>
                  </a:txBody>
                  <a:tcPr>
                    <a:solidFill>
                      <a:schemeClr val="accent5">
                        <a:lumMod val="40000"/>
                        <a:lumOff val="60000"/>
                      </a:schemeClr>
                    </a:solidFill>
                  </a:tcPr>
                </a:tc>
                <a:tc rowSpan="2">
                  <a:txBody>
                    <a:bodyPr/>
                    <a:lstStyle/>
                    <a:p>
                      <a:pPr algn="ctr"/>
                      <a:r>
                        <a:rPr lang="es-MX" sz="1400" dirty="0">
                          <a:solidFill>
                            <a:schemeClr val="tx1"/>
                          </a:solidFill>
                        </a:rPr>
                        <a:t>Cumplimiento al 30 de junio del 2023</a:t>
                      </a:r>
                      <a:endParaRPr lang="es-CO" sz="1400" dirty="0">
                        <a:solidFill>
                          <a:schemeClr val="tx1"/>
                        </a:solidFill>
                      </a:endParaRPr>
                    </a:p>
                  </a:txBody>
                  <a:tcPr>
                    <a:solidFill>
                      <a:schemeClr val="accent5">
                        <a:lumMod val="40000"/>
                        <a:lumOff val="60000"/>
                      </a:schemeClr>
                    </a:solidFill>
                  </a:tcPr>
                </a:tc>
                <a:tc rowSpan="2">
                  <a:txBody>
                    <a:bodyPr/>
                    <a:lstStyle/>
                    <a:p>
                      <a:pPr algn="ctr"/>
                      <a:r>
                        <a:rPr lang="es-MX" sz="1400" dirty="0">
                          <a:solidFill>
                            <a:schemeClr val="tx1"/>
                          </a:solidFill>
                        </a:rPr>
                        <a:t>Avance al 30 de junio del 2023</a:t>
                      </a:r>
                      <a:endParaRPr lang="es-CO" sz="1400"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791001797"/>
                  </a:ext>
                </a:extLst>
              </a:tr>
              <a:tr h="516686">
                <a:tc vMerge="1">
                  <a:txBody>
                    <a:bodyPr/>
                    <a:lstStyle/>
                    <a:p>
                      <a:endParaRPr lang="es-CO" dirty="0"/>
                    </a:p>
                  </a:txBody>
                  <a:tcPr/>
                </a:tc>
                <a:tc vMerge="1">
                  <a:txBody>
                    <a:bodyPr/>
                    <a:lstStyle/>
                    <a:p>
                      <a:endParaRPr lang="es-CO"/>
                    </a:p>
                  </a:txBody>
                  <a:tcPr/>
                </a:tc>
                <a:tc>
                  <a:txBody>
                    <a:bodyPr/>
                    <a:lstStyle/>
                    <a:p>
                      <a:pPr algn="ctr"/>
                      <a:r>
                        <a:rPr lang="es-MX" sz="1400" b="1" dirty="0">
                          <a:solidFill>
                            <a:schemeClr val="tx1"/>
                          </a:solidFill>
                        </a:rPr>
                        <a:t>Semestre</a:t>
                      </a:r>
                      <a:endParaRPr lang="es-CO" sz="1400" b="1" dirty="0">
                        <a:solidFill>
                          <a:schemeClr val="tx1"/>
                        </a:solidFill>
                      </a:endParaRPr>
                    </a:p>
                  </a:txBody>
                  <a:tcPr>
                    <a:solidFill>
                      <a:schemeClr val="accent5">
                        <a:lumMod val="40000"/>
                        <a:lumOff val="60000"/>
                      </a:schemeClr>
                    </a:solidFill>
                  </a:tcPr>
                </a:tc>
                <a:tc>
                  <a:txBody>
                    <a:bodyPr/>
                    <a:lstStyle/>
                    <a:p>
                      <a:pPr algn="ctr"/>
                      <a:r>
                        <a:rPr lang="es-MX" sz="1400" b="1" dirty="0">
                          <a:solidFill>
                            <a:schemeClr val="tx1"/>
                          </a:solidFill>
                        </a:rPr>
                        <a:t>Anual</a:t>
                      </a:r>
                      <a:endParaRPr lang="es-CO" sz="1400" b="1" dirty="0">
                        <a:solidFill>
                          <a:schemeClr val="tx1"/>
                        </a:solidFill>
                      </a:endParaRPr>
                    </a:p>
                  </a:txBody>
                  <a:tcPr>
                    <a:solidFill>
                      <a:schemeClr val="accent5">
                        <a:lumMod val="40000"/>
                        <a:lumOff val="60000"/>
                      </a:schemeClr>
                    </a:solidFill>
                  </a:tcPr>
                </a:tc>
                <a:tc>
                  <a:txBody>
                    <a:bodyPr/>
                    <a:lstStyle/>
                    <a:p>
                      <a:pPr algn="ctr"/>
                      <a:r>
                        <a:rPr lang="es-MX" sz="1400" b="1" dirty="0">
                          <a:solidFill>
                            <a:schemeClr val="tx1"/>
                          </a:solidFill>
                        </a:rPr>
                        <a:t>A Demanda</a:t>
                      </a:r>
                      <a:endParaRPr lang="es-CO" sz="1400" b="1" dirty="0">
                        <a:solidFill>
                          <a:schemeClr val="tx1"/>
                        </a:solidFill>
                      </a:endParaRPr>
                    </a:p>
                  </a:txBody>
                  <a:tcPr>
                    <a:solidFill>
                      <a:schemeClr val="accent5">
                        <a:lumMod val="40000"/>
                        <a:lumOff val="60000"/>
                      </a:schemeClr>
                    </a:solidFill>
                  </a:tcPr>
                </a:tc>
                <a:tc>
                  <a:txBody>
                    <a:bodyPr/>
                    <a:lstStyle/>
                    <a:p>
                      <a:pPr algn="ctr"/>
                      <a:r>
                        <a:rPr lang="es-MX" sz="1400" b="1" dirty="0">
                          <a:solidFill>
                            <a:schemeClr val="tx1"/>
                          </a:solidFill>
                        </a:rPr>
                        <a:t>En plazo</a:t>
                      </a:r>
                      <a:endParaRPr lang="es-CO" sz="1400" b="1" dirty="0">
                        <a:solidFill>
                          <a:schemeClr val="tx1"/>
                        </a:solidFill>
                      </a:endParaRPr>
                    </a:p>
                  </a:txBody>
                  <a:tcPr>
                    <a:solidFill>
                      <a:schemeClr val="accent5">
                        <a:lumMod val="40000"/>
                        <a:lumOff val="60000"/>
                      </a:schemeClr>
                    </a:solidFill>
                  </a:tcPr>
                </a:tc>
                <a:tc>
                  <a:txBody>
                    <a:bodyPr/>
                    <a:lstStyle/>
                    <a:p>
                      <a:r>
                        <a:rPr lang="es-MX" sz="1400" b="1" dirty="0">
                          <a:solidFill>
                            <a:schemeClr val="tx1"/>
                          </a:solidFill>
                        </a:rPr>
                        <a:t>incumplidas</a:t>
                      </a:r>
                      <a:endParaRPr lang="es-CO" sz="1400" b="1" dirty="0"/>
                    </a:p>
                  </a:txBody>
                  <a:tcPr>
                    <a:solidFill>
                      <a:schemeClr val="accent5">
                        <a:lumMod val="40000"/>
                        <a:lumOff val="60000"/>
                      </a:schemeClr>
                    </a:solidFill>
                  </a:tcPr>
                </a:tc>
                <a:tc>
                  <a:txBody>
                    <a:bodyPr/>
                    <a:lstStyle/>
                    <a:p>
                      <a:r>
                        <a:rPr lang="es-MX" sz="1400" b="1" dirty="0">
                          <a:solidFill>
                            <a:schemeClr val="tx1"/>
                          </a:solidFill>
                        </a:rPr>
                        <a:t>Parcial/ cumplidas</a:t>
                      </a:r>
                      <a:endParaRPr lang="es-CO" sz="1400" b="1" dirty="0"/>
                    </a:p>
                  </a:txBody>
                  <a:tcPr>
                    <a:solidFill>
                      <a:schemeClr val="accent5">
                        <a:lumMod val="40000"/>
                        <a:lumOff val="60000"/>
                      </a:schemeClr>
                    </a:solidFill>
                  </a:tcPr>
                </a:tc>
                <a:tc vMerge="1">
                  <a:txBody>
                    <a:bodyPr/>
                    <a:lstStyle/>
                    <a:p>
                      <a:endParaRPr lang="es-CO" dirty="0"/>
                    </a:p>
                  </a:txBody>
                  <a:tcPr/>
                </a:tc>
                <a:tc vMerge="1">
                  <a:txBody>
                    <a:bodyPr/>
                    <a:lstStyle/>
                    <a:p>
                      <a:endParaRPr lang="es-CO"/>
                    </a:p>
                  </a:txBody>
                  <a:tcPr/>
                </a:tc>
                <a:extLst>
                  <a:ext uri="{0D108BD9-81ED-4DB2-BD59-A6C34878D82A}">
                    <a16:rowId xmlns:a16="http://schemas.microsoft.com/office/drawing/2014/main" val="1335123858"/>
                  </a:ext>
                </a:extLst>
              </a:tr>
              <a:tr h="516686">
                <a:tc>
                  <a:txBody>
                    <a:bodyPr/>
                    <a:lstStyle/>
                    <a:p>
                      <a:r>
                        <a:rPr lang="es-MX" sz="1400" dirty="0"/>
                        <a:t>De Gestión</a:t>
                      </a:r>
                    </a:p>
                  </a:txBody>
                  <a:tcPr/>
                </a:tc>
                <a:tc>
                  <a:txBody>
                    <a:bodyPr/>
                    <a:lstStyle/>
                    <a:p>
                      <a:pPr algn="ctr"/>
                      <a:r>
                        <a:rPr lang="es-MX" sz="1400" dirty="0"/>
                        <a:t>31</a:t>
                      </a:r>
                    </a:p>
                  </a:txBody>
                  <a:tcPr/>
                </a:tc>
                <a:tc>
                  <a:txBody>
                    <a:bodyPr/>
                    <a:lstStyle/>
                    <a:p>
                      <a:pPr algn="ctr"/>
                      <a:r>
                        <a:rPr lang="es-MX" sz="1400" dirty="0"/>
                        <a:t>23</a:t>
                      </a:r>
                      <a:endParaRPr lang="es-CO" sz="1400" dirty="0"/>
                    </a:p>
                  </a:txBody>
                  <a:tcPr/>
                </a:tc>
                <a:tc>
                  <a:txBody>
                    <a:bodyPr/>
                    <a:lstStyle/>
                    <a:p>
                      <a:pPr algn="ctr"/>
                      <a:r>
                        <a:rPr lang="es-MX" sz="1400" dirty="0"/>
                        <a:t>4</a:t>
                      </a:r>
                      <a:endParaRPr lang="es-CO" sz="1400" dirty="0"/>
                    </a:p>
                  </a:txBody>
                  <a:tcPr/>
                </a:tc>
                <a:tc>
                  <a:txBody>
                    <a:bodyPr/>
                    <a:lstStyle/>
                    <a:p>
                      <a:pPr algn="ctr"/>
                      <a:r>
                        <a:rPr lang="es-ES" sz="1400" dirty="0"/>
                        <a:t>4</a:t>
                      </a:r>
                      <a:endParaRPr lang="es-CO" sz="1400" dirty="0"/>
                    </a:p>
                  </a:txBody>
                  <a:tcPr/>
                </a:tc>
                <a:tc>
                  <a:txBody>
                    <a:bodyPr/>
                    <a:lstStyle/>
                    <a:p>
                      <a:pPr algn="ctr"/>
                      <a:endParaRPr lang="es-CO" sz="1400" dirty="0"/>
                    </a:p>
                  </a:txBody>
                  <a:tcPr/>
                </a:tc>
                <a:tc>
                  <a:txBody>
                    <a:bodyPr/>
                    <a:lstStyle/>
                    <a:p>
                      <a:pPr algn="ctr"/>
                      <a:endParaRPr lang="es-CO" sz="1400" dirty="0"/>
                    </a:p>
                  </a:txBody>
                  <a:tcPr/>
                </a:tc>
                <a:tc>
                  <a:txBody>
                    <a:bodyPr/>
                    <a:lstStyle/>
                    <a:p>
                      <a:pPr algn="ctr"/>
                      <a:endParaRPr lang="es-CO" sz="1400" dirty="0"/>
                    </a:p>
                  </a:txBody>
                  <a:tcPr/>
                </a:tc>
                <a:tc>
                  <a:txBody>
                    <a:bodyPr/>
                    <a:lstStyle/>
                    <a:p>
                      <a:pPr algn="ctr"/>
                      <a:r>
                        <a:rPr lang="es-MX" sz="1400" b="1" dirty="0"/>
                        <a:t>100%</a:t>
                      </a:r>
                      <a:endParaRPr lang="es-CO" sz="14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dirty="0"/>
                        <a:t>100%</a:t>
                      </a:r>
                      <a:endParaRPr lang="es-CO" sz="1400" b="1" dirty="0"/>
                    </a:p>
                  </a:txBody>
                  <a:tcPr/>
                </a:tc>
                <a:extLst>
                  <a:ext uri="{0D108BD9-81ED-4DB2-BD59-A6C34878D82A}">
                    <a16:rowId xmlns:a16="http://schemas.microsoft.com/office/drawing/2014/main" val="3851391419"/>
                  </a:ext>
                </a:extLst>
              </a:tr>
              <a:tr h="516686">
                <a:tc>
                  <a:txBody>
                    <a:bodyPr/>
                    <a:lstStyle/>
                    <a:p>
                      <a:r>
                        <a:rPr lang="es-MX" sz="1400" dirty="0"/>
                        <a:t>Seguridad Digital</a:t>
                      </a:r>
                      <a:endParaRPr lang="es-CO" sz="1400" dirty="0"/>
                    </a:p>
                  </a:txBody>
                  <a:tcPr/>
                </a:tc>
                <a:tc>
                  <a:txBody>
                    <a:bodyPr/>
                    <a:lstStyle/>
                    <a:p>
                      <a:pPr algn="ctr"/>
                      <a:r>
                        <a:rPr lang="es-MX" sz="1400" dirty="0"/>
                        <a:t>48</a:t>
                      </a:r>
                      <a:endParaRPr lang="es-CO" sz="1400" dirty="0"/>
                    </a:p>
                  </a:txBody>
                  <a:tcPr/>
                </a:tc>
                <a:tc>
                  <a:txBody>
                    <a:bodyPr/>
                    <a:lstStyle/>
                    <a:p>
                      <a:pPr algn="ctr"/>
                      <a:r>
                        <a:rPr lang="es-MX" sz="1400" dirty="0"/>
                        <a:t>11</a:t>
                      </a:r>
                      <a:endParaRPr lang="es-CO" sz="1400" dirty="0"/>
                    </a:p>
                  </a:txBody>
                  <a:tcPr/>
                </a:tc>
                <a:tc>
                  <a:txBody>
                    <a:bodyPr/>
                    <a:lstStyle/>
                    <a:p>
                      <a:pPr algn="ctr"/>
                      <a:r>
                        <a:rPr lang="es-MX" sz="1400" dirty="0"/>
                        <a:t>14</a:t>
                      </a:r>
                      <a:endParaRPr lang="es-CO" sz="1400" dirty="0"/>
                    </a:p>
                  </a:txBody>
                  <a:tcPr/>
                </a:tc>
                <a:tc>
                  <a:txBody>
                    <a:bodyPr/>
                    <a:lstStyle/>
                    <a:p>
                      <a:pPr algn="ctr"/>
                      <a:r>
                        <a:rPr lang="es-MX" sz="1400" dirty="0"/>
                        <a:t>13</a:t>
                      </a:r>
                      <a:endParaRPr lang="es-CO" sz="1400" dirty="0"/>
                    </a:p>
                  </a:txBody>
                  <a:tcPr/>
                </a:tc>
                <a:tc>
                  <a:txBody>
                    <a:bodyPr/>
                    <a:lstStyle/>
                    <a:p>
                      <a:pPr algn="ctr"/>
                      <a:r>
                        <a:rPr lang="es-ES" sz="1400" dirty="0"/>
                        <a:t>6</a:t>
                      </a:r>
                      <a:endParaRPr lang="es-CO" sz="1400" dirty="0"/>
                    </a:p>
                  </a:txBody>
                  <a:tcPr/>
                </a:tc>
                <a:tc>
                  <a:txBody>
                    <a:bodyPr/>
                    <a:lstStyle/>
                    <a:p>
                      <a:pPr algn="ctr"/>
                      <a:r>
                        <a:rPr lang="es-MX" sz="1400" dirty="0"/>
                        <a:t>2</a:t>
                      </a:r>
                      <a:endParaRPr lang="es-CO" sz="1400" dirty="0"/>
                    </a:p>
                  </a:txBody>
                  <a:tcPr/>
                </a:tc>
                <a:tc>
                  <a:txBody>
                    <a:bodyPr/>
                    <a:lstStyle/>
                    <a:p>
                      <a:pPr algn="ctr"/>
                      <a:r>
                        <a:rPr lang="es-MX" sz="1400" dirty="0"/>
                        <a:t>2</a:t>
                      </a:r>
                      <a:endParaRPr lang="es-CO" sz="1400" dirty="0"/>
                    </a:p>
                  </a:txBody>
                  <a:tcPr/>
                </a:tc>
                <a:tc>
                  <a:txBody>
                    <a:bodyPr/>
                    <a:lstStyle/>
                    <a:p>
                      <a:pPr algn="ctr"/>
                      <a:r>
                        <a:rPr lang="es-MX" sz="1400" b="1" dirty="0"/>
                        <a:t>90,5%</a:t>
                      </a:r>
                      <a:endParaRPr lang="es-CO" sz="14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dirty="0"/>
                        <a:t>79,2%</a:t>
                      </a:r>
                      <a:endParaRPr lang="es-CO" sz="1400" b="1" dirty="0"/>
                    </a:p>
                  </a:txBody>
                  <a:tcPr/>
                </a:tc>
                <a:extLst>
                  <a:ext uri="{0D108BD9-81ED-4DB2-BD59-A6C34878D82A}">
                    <a16:rowId xmlns:a16="http://schemas.microsoft.com/office/drawing/2014/main" val="1061830881"/>
                  </a:ext>
                </a:extLst>
              </a:tr>
              <a:tr h="637010">
                <a:tc>
                  <a:txBody>
                    <a:bodyPr/>
                    <a:lstStyle/>
                    <a:p>
                      <a:r>
                        <a:rPr lang="es-MX" sz="1400" dirty="0"/>
                        <a:t>Seguridad y Salud en el Trabajo</a:t>
                      </a:r>
                      <a:endParaRPr lang="es-CO" sz="1400" dirty="0"/>
                    </a:p>
                  </a:txBody>
                  <a:tcPr/>
                </a:tc>
                <a:tc>
                  <a:txBody>
                    <a:bodyPr/>
                    <a:lstStyle/>
                    <a:p>
                      <a:pPr algn="ctr"/>
                      <a:r>
                        <a:rPr lang="es-MX" sz="1400" dirty="0"/>
                        <a:t>67</a:t>
                      </a:r>
                      <a:endParaRPr lang="es-CO" sz="1400" dirty="0"/>
                    </a:p>
                  </a:txBody>
                  <a:tcPr/>
                </a:tc>
                <a:tc>
                  <a:txBody>
                    <a:bodyPr/>
                    <a:lstStyle/>
                    <a:p>
                      <a:pPr algn="ctr"/>
                      <a:endParaRPr lang="es-CO" sz="1400" dirty="0"/>
                    </a:p>
                  </a:txBody>
                  <a:tcPr/>
                </a:tc>
                <a:tc>
                  <a:txBody>
                    <a:bodyPr/>
                    <a:lstStyle/>
                    <a:p>
                      <a:pPr algn="ctr"/>
                      <a:r>
                        <a:rPr lang="es-MX" sz="1400" dirty="0"/>
                        <a:t>31</a:t>
                      </a:r>
                      <a:endParaRPr lang="es-CO" sz="1400" dirty="0"/>
                    </a:p>
                  </a:txBody>
                  <a:tcPr/>
                </a:tc>
                <a:tc>
                  <a:txBody>
                    <a:bodyPr/>
                    <a:lstStyle/>
                    <a:p>
                      <a:pPr algn="ctr"/>
                      <a:endParaRPr lang="es-CO" sz="1400" dirty="0"/>
                    </a:p>
                  </a:txBody>
                  <a:tcPr/>
                </a:tc>
                <a:tc>
                  <a:txBody>
                    <a:bodyPr/>
                    <a:lstStyle/>
                    <a:p>
                      <a:pPr algn="ctr"/>
                      <a:r>
                        <a:rPr lang="es-MX" sz="1400" dirty="0"/>
                        <a:t>36</a:t>
                      </a:r>
                      <a:endParaRPr lang="es-CO" sz="1400" dirty="0"/>
                    </a:p>
                  </a:txBody>
                  <a:tcPr/>
                </a:tc>
                <a:tc>
                  <a:txBody>
                    <a:bodyPr/>
                    <a:lstStyle/>
                    <a:p>
                      <a:pPr algn="ctr"/>
                      <a:endParaRPr lang="es-CO" sz="1400" dirty="0"/>
                    </a:p>
                  </a:txBody>
                  <a:tcPr/>
                </a:tc>
                <a:tc>
                  <a:txBody>
                    <a:bodyPr/>
                    <a:lstStyle/>
                    <a:p>
                      <a:pPr algn="ctr"/>
                      <a:endParaRPr lang="es-CO" sz="1400" dirty="0"/>
                    </a:p>
                  </a:txBody>
                  <a:tcPr/>
                </a:tc>
                <a:tc>
                  <a:txBody>
                    <a:bodyPr/>
                    <a:lstStyle/>
                    <a:p>
                      <a:pPr algn="ctr"/>
                      <a:r>
                        <a:rPr lang="es-MX" sz="1400" b="1" dirty="0"/>
                        <a:t>100%</a:t>
                      </a:r>
                      <a:endParaRPr lang="es-CO" sz="14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dirty="0"/>
                        <a:t>46,3%</a:t>
                      </a:r>
                      <a:endParaRPr lang="es-CO" sz="1400" b="1" dirty="0"/>
                    </a:p>
                  </a:txBody>
                  <a:tcPr/>
                </a:tc>
                <a:extLst>
                  <a:ext uri="{0D108BD9-81ED-4DB2-BD59-A6C34878D82A}">
                    <a16:rowId xmlns:a16="http://schemas.microsoft.com/office/drawing/2014/main" val="4032225641"/>
                  </a:ext>
                </a:extLst>
              </a:tr>
              <a:tr h="637010">
                <a:tc>
                  <a:txBody>
                    <a:bodyPr/>
                    <a:lstStyle/>
                    <a:p>
                      <a:pPr algn="ctr"/>
                      <a:r>
                        <a:rPr lang="es-MX" sz="1600" b="1" dirty="0"/>
                        <a:t>Totales</a:t>
                      </a:r>
                      <a:endParaRPr lang="es-CO" sz="1600" b="1" dirty="0"/>
                    </a:p>
                  </a:txBody>
                  <a:tcPr/>
                </a:tc>
                <a:tc>
                  <a:txBody>
                    <a:bodyPr/>
                    <a:lstStyle/>
                    <a:p>
                      <a:pPr algn="ctr"/>
                      <a:r>
                        <a:rPr lang="es-MX" sz="1600" b="1" dirty="0"/>
                        <a:t>146</a:t>
                      </a:r>
                      <a:endParaRPr lang="es-CO" sz="1600" b="1" dirty="0"/>
                    </a:p>
                  </a:txBody>
                  <a:tcPr/>
                </a:tc>
                <a:tc>
                  <a:txBody>
                    <a:bodyPr/>
                    <a:lstStyle/>
                    <a:p>
                      <a:pPr algn="ctr"/>
                      <a:r>
                        <a:rPr lang="es-MX" sz="1600" b="1" dirty="0"/>
                        <a:t>34</a:t>
                      </a:r>
                      <a:endParaRPr lang="es-CO" sz="1600" b="1" dirty="0"/>
                    </a:p>
                  </a:txBody>
                  <a:tcPr/>
                </a:tc>
                <a:tc>
                  <a:txBody>
                    <a:bodyPr/>
                    <a:lstStyle/>
                    <a:p>
                      <a:pPr algn="ctr"/>
                      <a:r>
                        <a:rPr lang="es-MX" sz="1600" b="1" dirty="0"/>
                        <a:t>49</a:t>
                      </a:r>
                      <a:endParaRPr lang="es-CO" sz="1600" b="1" dirty="0"/>
                    </a:p>
                  </a:txBody>
                  <a:tcPr/>
                </a:tc>
                <a:tc>
                  <a:txBody>
                    <a:bodyPr/>
                    <a:lstStyle/>
                    <a:p>
                      <a:pPr algn="ctr"/>
                      <a:r>
                        <a:rPr lang="es-MX" sz="1600" b="1" dirty="0"/>
                        <a:t>17</a:t>
                      </a:r>
                      <a:endParaRPr lang="es-CO" sz="1600" b="1" dirty="0"/>
                    </a:p>
                  </a:txBody>
                  <a:tcPr/>
                </a:tc>
                <a:tc>
                  <a:txBody>
                    <a:bodyPr/>
                    <a:lstStyle/>
                    <a:p>
                      <a:pPr algn="ctr"/>
                      <a:r>
                        <a:rPr lang="es-MX" sz="1600" b="1" dirty="0"/>
                        <a:t>42</a:t>
                      </a:r>
                      <a:endParaRPr lang="es-CO" sz="1600" b="1" dirty="0"/>
                    </a:p>
                  </a:txBody>
                  <a:tcPr/>
                </a:tc>
                <a:tc>
                  <a:txBody>
                    <a:bodyPr/>
                    <a:lstStyle/>
                    <a:p>
                      <a:pPr algn="ctr"/>
                      <a:r>
                        <a:rPr lang="es-MX" sz="1600" b="1" dirty="0"/>
                        <a:t>2</a:t>
                      </a:r>
                      <a:endParaRPr lang="es-CO" sz="1600" b="1" dirty="0"/>
                    </a:p>
                  </a:txBody>
                  <a:tcPr/>
                </a:tc>
                <a:tc>
                  <a:txBody>
                    <a:bodyPr/>
                    <a:lstStyle/>
                    <a:p>
                      <a:pPr algn="ctr"/>
                      <a:r>
                        <a:rPr lang="es-ES" sz="1600" b="1" dirty="0"/>
                        <a:t>2</a:t>
                      </a:r>
                      <a:endParaRPr lang="es-CO" sz="1600" b="1" dirty="0"/>
                    </a:p>
                  </a:txBody>
                  <a:tcPr/>
                </a:tc>
                <a:tc>
                  <a:txBody>
                    <a:bodyPr/>
                    <a:lstStyle/>
                    <a:p>
                      <a:pPr algn="ctr"/>
                      <a:endParaRPr lang="es-CO"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CO" sz="1600" b="1" dirty="0"/>
                    </a:p>
                  </a:txBody>
                  <a:tcPr/>
                </a:tc>
                <a:extLst>
                  <a:ext uri="{0D108BD9-81ED-4DB2-BD59-A6C34878D82A}">
                    <a16:rowId xmlns:a16="http://schemas.microsoft.com/office/drawing/2014/main" val="1311364462"/>
                  </a:ext>
                </a:extLst>
              </a:tr>
            </a:tbl>
          </a:graphicData>
        </a:graphic>
      </p:graphicFrame>
    </p:spTree>
    <p:extLst>
      <p:ext uri="{BB962C8B-B14F-4D97-AF65-F5344CB8AC3E}">
        <p14:creationId xmlns:p14="http://schemas.microsoft.com/office/powerpoint/2010/main" val="1079223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8"/>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7</a:t>
            </a:fld>
            <a:endParaRPr lang="es-ES" dirty="0"/>
          </a:p>
        </p:txBody>
      </p:sp>
      <p:sp>
        <p:nvSpPr>
          <p:cNvPr id="3" name="CuadroTexto 1">
            <a:extLst>
              <a:ext uri="{FF2B5EF4-FFF2-40B4-BE49-F238E27FC236}">
                <a16:creationId xmlns:a16="http://schemas.microsoft.com/office/drawing/2014/main" id="{BB9F01C4-3204-6FF7-C1E0-8187D659B26B}"/>
              </a:ext>
            </a:extLst>
          </p:cNvPr>
          <p:cNvSpPr txBox="1"/>
          <p:nvPr/>
        </p:nvSpPr>
        <p:spPr>
          <a:xfrm>
            <a:off x="393469" y="215144"/>
            <a:ext cx="1140506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CO" sz="3600" b="1" dirty="0"/>
              <a:t>Conclusiones y Recomendaciones</a:t>
            </a:r>
          </a:p>
        </p:txBody>
      </p:sp>
      <p:sp>
        <p:nvSpPr>
          <p:cNvPr id="5" name="CuadroTexto 2">
            <a:extLst>
              <a:ext uri="{FF2B5EF4-FFF2-40B4-BE49-F238E27FC236}">
                <a16:creationId xmlns:a16="http://schemas.microsoft.com/office/drawing/2014/main" id="{A585EA83-405E-37BA-0E8A-BBEE41DFC136}"/>
              </a:ext>
            </a:extLst>
          </p:cNvPr>
          <p:cNvSpPr txBox="1"/>
          <p:nvPr/>
        </p:nvSpPr>
        <p:spPr>
          <a:xfrm>
            <a:off x="393469" y="1075465"/>
            <a:ext cx="11405062" cy="60631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just">
              <a:buFont typeface="Wingdings" panose="05000000000000000000" pitchFamily="2" charset="2"/>
              <a:buChar char="q"/>
              <a:tabLst>
                <a:tab pos="355600" algn="l"/>
              </a:tabLst>
            </a:pPr>
            <a:r>
              <a:rPr lang="es-MX" dirty="0">
                <a:solidFill>
                  <a:srgbClr val="242424"/>
                </a:solidFill>
                <a:latin typeface="Arial" panose="020B0604020202020204" pitchFamily="34" charset="0"/>
              </a:rPr>
              <a:t>E</a:t>
            </a:r>
            <a:r>
              <a:rPr lang="es-MX" sz="1800" b="0" i="0" dirty="0">
                <a:solidFill>
                  <a:srgbClr val="242424"/>
                </a:solidFill>
                <a:effectLst/>
                <a:latin typeface="Arial" panose="020B0604020202020204" pitchFamily="34" charset="0"/>
              </a:rPr>
              <a:t>n la sesión ordinaria No 8 de 2023 del Comité Institucional de Gestión y Desempeño (CIGD), realizada el día 29 de agosto de 2023, la Oficina Asesora de Planeación y </a:t>
            </a:r>
            <a:r>
              <a:rPr lang="es-MX" dirty="0" err="1">
                <a:solidFill>
                  <a:srgbClr val="242424"/>
                </a:solidFill>
                <a:latin typeface="Arial" panose="020B0604020202020204" pitchFamily="34" charset="0"/>
              </a:rPr>
              <a:t>T</a:t>
            </a:r>
            <a:r>
              <a:rPr lang="es-MX" sz="1800" b="0" i="0" dirty="0" err="1">
                <a:solidFill>
                  <a:srgbClr val="242424"/>
                </a:solidFill>
                <a:effectLst/>
                <a:latin typeface="Arial" panose="020B0604020202020204" pitchFamily="34" charset="0"/>
              </a:rPr>
              <a:t>ic’s</a:t>
            </a:r>
            <a:r>
              <a:rPr lang="es-MX" sz="1800" b="0" i="0" dirty="0">
                <a:solidFill>
                  <a:srgbClr val="242424"/>
                </a:solidFill>
                <a:effectLst/>
                <a:latin typeface="Arial" panose="020B0604020202020204" pitchFamily="34" charset="0"/>
              </a:rPr>
              <a:t> informó al CIGD en el punto número 8 del orden del día el resultado del seguimiento practicado a los riesgos de gestión y seguridad digital de la entidad del primer semestre del 2023, indicando que las actividades de control formuladas para tales riesgos (78) fueron cumplidas al 100%. </a:t>
            </a:r>
          </a:p>
          <a:p>
            <a:pPr marL="342900" indent="-342900" algn="just">
              <a:buFont typeface="Wingdings" panose="05000000000000000000" pitchFamily="2" charset="2"/>
              <a:buChar char="q"/>
              <a:tabLst>
                <a:tab pos="355600" algn="l"/>
              </a:tabLst>
            </a:pPr>
            <a:endParaRPr lang="es-MX" sz="500" b="0" i="0" dirty="0">
              <a:solidFill>
                <a:srgbClr val="242424"/>
              </a:solidFill>
              <a:effectLst/>
              <a:latin typeface="Arial" panose="020B0604020202020204" pitchFamily="34" charset="0"/>
            </a:endParaRPr>
          </a:p>
          <a:p>
            <a:pPr algn="just">
              <a:tabLst>
                <a:tab pos="355600" algn="l"/>
              </a:tabLst>
            </a:pPr>
            <a:r>
              <a:rPr lang="es-MX" dirty="0">
                <a:solidFill>
                  <a:srgbClr val="242424"/>
                </a:solidFill>
                <a:latin typeface="Arial" panose="020B0604020202020204" pitchFamily="34" charset="0"/>
              </a:rPr>
              <a:t>	</a:t>
            </a:r>
            <a:r>
              <a:rPr lang="es-MX" sz="1800" b="0" i="0" dirty="0">
                <a:solidFill>
                  <a:srgbClr val="242424"/>
                </a:solidFill>
                <a:effectLst/>
                <a:latin typeface="Arial" panose="020B0604020202020204" pitchFamily="34" charset="0"/>
              </a:rPr>
              <a:t>Sin embargo, en el seguimiento practicado por la Unidad de Control </a:t>
            </a:r>
            <a:r>
              <a:rPr lang="es-MX" dirty="0">
                <a:solidFill>
                  <a:srgbClr val="242424"/>
                </a:solidFill>
                <a:latin typeface="Arial" panose="020B0604020202020204" pitchFamily="34" charset="0"/>
              </a:rPr>
              <a:t>I</a:t>
            </a:r>
            <a:r>
              <a:rPr lang="es-MX" sz="1800" b="0" i="0" dirty="0">
                <a:solidFill>
                  <a:srgbClr val="242424"/>
                </a:solidFill>
                <a:effectLst/>
                <a:latin typeface="Arial" panose="020B0604020202020204" pitchFamily="34" charset="0"/>
              </a:rPr>
              <a:t>nterno al cumplimiento y avance de 	las 	actividades de control de los riesgos de gestión y seguridad digital (79) correspondiente al primer 	semestre del 2023, se evidenció que estos presentaron un cumplimiento del </a:t>
            </a:r>
            <a:r>
              <a:rPr lang="es-MX" dirty="0">
                <a:solidFill>
                  <a:srgbClr val="242424"/>
                </a:solidFill>
                <a:latin typeface="Arial" panose="020B0604020202020204" pitchFamily="34" charset="0"/>
              </a:rPr>
              <a:t>100% y 90,5%   </a:t>
            </a:r>
            <a:r>
              <a:rPr lang="es-MX" sz="1800" b="0" i="0" dirty="0">
                <a:solidFill>
                  <a:srgbClr val="242424"/>
                </a:solidFill>
                <a:effectLst/>
                <a:latin typeface="Arial" panose="020B0604020202020204" pitchFamily="34" charset="0"/>
              </a:rPr>
              <a:t>	respectivamente, en la medida que para dos (</a:t>
            </a:r>
            <a:r>
              <a:rPr lang="es-MX" dirty="0">
                <a:solidFill>
                  <a:srgbClr val="242424"/>
                </a:solidFill>
                <a:latin typeface="Arial" panose="020B0604020202020204" pitchFamily="34" charset="0"/>
              </a:rPr>
              <a:t>2</a:t>
            </a:r>
            <a:r>
              <a:rPr lang="es-MX" sz="1800" b="0" i="0" dirty="0">
                <a:solidFill>
                  <a:srgbClr val="242424"/>
                </a:solidFill>
                <a:effectLst/>
                <a:latin typeface="Arial" panose="020B0604020202020204" pitchFamily="34" charset="0"/>
              </a:rPr>
              <a:t>) actividades de control no se obtuvo evidencia de su 	ejecución; para </a:t>
            </a:r>
            <a:r>
              <a:rPr lang="es-MX" dirty="0">
                <a:solidFill>
                  <a:srgbClr val="242424"/>
                </a:solidFill>
                <a:latin typeface="Arial" panose="020B0604020202020204" pitchFamily="34" charset="0"/>
              </a:rPr>
              <a:t>dos</a:t>
            </a:r>
            <a:r>
              <a:rPr lang="es-MX" sz="1800" b="0" i="0" dirty="0">
                <a:solidFill>
                  <a:srgbClr val="242424"/>
                </a:solidFill>
                <a:effectLst/>
                <a:latin typeface="Arial" panose="020B0604020202020204" pitchFamily="34" charset="0"/>
              </a:rPr>
              <a:t> (2) actividades de control se evidenció un cumplimiento parcial, y seis (6) actividades 	de control se encuentran en plazo.</a:t>
            </a:r>
          </a:p>
          <a:p>
            <a:pPr algn="just">
              <a:tabLst>
                <a:tab pos="355600" algn="l"/>
              </a:tabLst>
            </a:pPr>
            <a:endParaRPr lang="es-MX" sz="500" b="0" i="0" dirty="0">
              <a:solidFill>
                <a:srgbClr val="242424"/>
              </a:solidFill>
              <a:effectLst/>
              <a:latin typeface="Arial" panose="020B0604020202020204" pitchFamily="34" charset="0"/>
            </a:endParaRPr>
          </a:p>
          <a:p>
            <a:pPr algn="just">
              <a:tabLst>
                <a:tab pos="355600" algn="l"/>
              </a:tabLst>
            </a:pPr>
            <a:r>
              <a:rPr lang="es-MX" b="0" i="0" dirty="0">
                <a:solidFill>
                  <a:srgbClr val="000000"/>
                </a:solidFill>
                <a:effectLst/>
                <a:latin typeface="Arial" panose="020B0604020202020204" pitchFamily="34" charset="0"/>
                <a:cs typeface="Arial" panose="020B0604020202020204" pitchFamily="34" charset="0"/>
              </a:rPr>
              <a:t>	</a:t>
            </a:r>
            <a:r>
              <a:rPr lang="es-MX" dirty="0">
                <a:solidFill>
                  <a:srgbClr val="242424"/>
                </a:solidFill>
                <a:latin typeface="Arial" panose="020B0604020202020204" pitchFamily="34" charset="0"/>
              </a:rPr>
              <a:t>Conforme a lo indicado en el Manual de Políticas del Sistema Integrado de Gestión y Control DES-MAN03, 	la segunda línea de defensa que en este caso es la Oficina Asesora de Planeación y </a:t>
            </a:r>
            <a:r>
              <a:rPr lang="es-MX" dirty="0" err="1">
                <a:solidFill>
                  <a:srgbClr val="242424"/>
                </a:solidFill>
                <a:latin typeface="Arial" panose="020B0604020202020204" pitchFamily="34" charset="0"/>
              </a:rPr>
              <a:t>Tic’s</a:t>
            </a:r>
            <a:r>
              <a:rPr lang="es-MX" dirty="0">
                <a:solidFill>
                  <a:srgbClr val="242424"/>
                </a:solidFill>
                <a:latin typeface="Arial" panose="020B0604020202020204" pitchFamily="34" charset="0"/>
              </a:rPr>
              <a:t>, le corresponde 	</a:t>
            </a:r>
            <a:r>
              <a:rPr lang="es-MX" i="1" dirty="0">
                <a:solidFill>
                  <a:srgbClr val="242424"/>
                </a:solidFill>
                <a:latin typeface="Arial" panose="020B0604020202020204" pitchFamily="34" charset="0"/>
              </a:rPr>
              <a:t>“Soporta y guía la línea estratégica y la primera línea de defensa en la gestión adecuada de los 	riesgos que pueden afectar el cumplimiento de los objetivos institucionales y sus procesos, </a:t>
            </a:r>
            <a:r>
              <a:rPr lang="es-MX" i="1" u="sng" dirty="0">
                <a:solidFill>
                  <a:srgbClr val="242424"/>
                </a:solidFill>
                <a:latin typeface="Arial" panose="020B0604020202020204" pitchFamily="34" charset="0"/>
              </a:rPr>
              <a:t>incluyendo los</a:t>
            </a:r>
            <a:r>
              <a:rPr lang="es-MX" i="1" dirty="0">
                <a:solidFill>
                  <a:srgbClr val="242424"/>
                </a:solidFill>
                <a:latin typeface="Arial" panose="020B0604020202020204" pitchFamily="34" charset="0"/>
              </a:rPr>
              <a:t> 	</a:t>
            </a:r>
            <a:r>
              <a:rPr lang="es-MX" i="1" u="sng" dirty="0">
                <a:solidFill>
                  <a:srgbClr val="242424"/>
                </a:solidFill>
                <a:latin typeface="Arial" panose="020B0604020202020204" pitchFamily="34" charset="0"/>
              </a:rPr>
              <a:t>riesgos de corrupción</a:t>
            </a:r>
            <a:r>
              <a:rPr lang="es-MX" i="1" dirty="0">
                <a:solidFill>
                  <a:srgbClr val="242424"/>
                </a:solidFill>
                <a:latin typeface="Arial" panose="020B0604020202020204" pitchFamily="34" charset="0"/>
              </a:rPr>
              <a:t> a través del establecimiento de directrices y apoyo en el proceso de identificar, 	analizar, evaluar y tratar los riesgos, y llevar a cabo un monitoreo independiente al cumplimiento de las 	etapas de la gestión de riesgos. </a:t>
            </a:r>
            <a:r>
              <a:rPr lang="es-MX" i="1" u="sng" dirty="0">
                <a:solidFill>
                  <a:srgbClr val="242424"/>
                </a:solidFill>
                <a:latin typeface="Arial" panose="020B0604020202020204" pitchFamily="34" charset="0"/>
              </a:rPr>
              <a:t>Hacer seguimiento y presentar la gestión de los riesgos al Comité</a:t>
            </a:r>
            <a:r>
              <a:rPr lang="es-MX" i="1" dirty="0">
                <a:solidFill>
                  <a:srgbClr val="242424"/>
                </a:solidFill>
                <a:latin typeface="Arial" panose="020B0604020202020204" pitchFamily="34" charset="0"/>
              </a:rPr>
              <a:t> 	</a:t>
            </a:r>
            <a:r>
              <a:rPr lang="es-MX" i="1" u="sng" dirty="0">
                <a:solidFill>
                  <a:srgbClr val="242424"/>
                </a:solidFill>
                <a:latin typeface="Arial" panose="020B0604020202020204" pitchFamily="34" charset="0"/>
              </a:rPr>
              <a:t>Institucional de Gestión y Desempeño</a:t>
            </a:r>
            <a:r>
              <a:rPr lang="es-MX" i="1" dirty="0">
                <a:solidFill>
                  <a:srgbClr val="242424"/>
                </a:solidFill>
                <a:latin typeface="Arial" panose="020B0604020202020204" pitchFamily="34" charset="0"/>
              </a:rPr>
              <a:t>” </a:t>
            </a:r>
            <a:r>
              <a:rPr lang="es-MX" dirty="0">
                <a:solidFill>
                  <a:srgbClr val="242424"/>
                </a:solidFill>
                <a:latin typeface="Arial" panose="020B0604020202020204" pitchFamily="34" charset="0"/>
              </a:rPr>
              <a:t>(Subrayas fuera de texto).</a:t>
            </a:r>
          </a:p>
          <a:p>
            <a:pPr algn="just">
              <a:tabLst>
                <a:tab pos="355600" algn="l"/>
              </a:tabLst>
            </a:pPr>
            <a:endParaRPr lang="es-MX" sz="500" b="0" i="0" dirty="0">
              <a:solidFill>
                <a:srgbClr val="242424"/>
              </a:solidFill>
              <a:effectLst/>
              <a:latin typeface="Arial" panose="020B0604020202020204" pitchFamily="34" charset="0"/>
            </a:endParaRPr>
          </a:p>
          <a:p>
            <a:pPr algn="just">
              <a:tabLst>
                <a:tab pos="355600" algn="l"/>
              </a:tabLst>
            </a:pPr>
            <a:r>
              <a:rPr lang="es-E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791957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8"/>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8</a:t>
            </a:fld>
            <a:endParaRPr lang="es-ES" dirty="0"/>
          </a:p>
        </p:txBody>
      </p:sp>
      <p:sp>
        <p:nvSpPr>
          <p:cNvPr id="3" name="CuadroTexto 1">
            <a:extLst>
              <a:ext uri="{FF2B5EF4-FFF2-40B4-BE49-F238E27FC236}">
                <a16:creationId xmlns:a16="http://schemas.microsoft.com/office/drawing/2014/main" id="{BB9F01C4-3204-6FF7-C1E0-8187D659B26B}"/>
              </a:ext>
            </a:extLst>
          </p:cNvPr>
          <p:cNvSpPr txBox="1"/>
          <p:nvPr/>
        </p:nvSpPr>
        <p:spPr>
          <a:xfrm>
            <a:off x="393469" y="168977"/>
            <a:ext cx="1140506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CO" sz="3600" b="1" dirty="0"/>
              <a:t>Conclusiones y Recomendaciones</a:t>
            </a:r>
          </a:p>
        </p:txBody>
      </p:sp>
      <p:sp>
        <p:nvSpPr>
          <p:cNvPr id="5" name="CuadroTexto 2">
            <a:extLst>
              <a:ext uri="{FF2B5EF4-FFF2-40B4-BE49-F238E27FC236}">
                <a16:creationId xmlns:a16="http://schemas.microsoft.com/office/drawing/2014/main" id="{A585EA83-405E-37BA-0E8A-BBEE41DFC136}"/>
              </a:ext>
            </a:extLst>
          </p:cNvPr>
          <p:cNvSpPr txBox="1"/>
          <p:nvPr/>
        </p:nvSpPr>
        <p:spPr>
          <a:xfrm>
            <a:off x="152400" y="1015363"/>
            <a:ext cx="11963399" cy="543225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just">
              <a:buFont typeface="Wingdings" panose="05000000000000000000" pitchFamily="2" charset="2"/>
              <a:buChar char="q"/>
              <a:tabLst>
                <a:tab pos="355600" algn="l"/>
              </a:tabLst>
            </a:pPr>
            <a:r>
              <a:rPr lang="es-ES" dirty="0">
                <a:solidFill>
                  <a:srgbClr val="242424"/>
                </a:solidFill>
                <a:latin typeface="Arial" panose="020B0604020202020204" pitchFamily="34" charset="0"/>
              </a:rPr>
              <a:t>Por lo anterior y conforme a lo indicado en el Manual de Políticas DES-MAN03 y la política de administración del riesgo, la Oficina Asesora de Planeación y </a:t>
            </a:r>
            <a:r>
              <a:rPr lang="es-ES" dirty="0" err="1">
                <a:solidFill>
                  <a:srgbClr val="242424"/>
                </a:solidFill>
                <a:latin typeface="Arial" panose="020B0604020202020204" pitchFamily="34" charset="0"/>
              </a:rPr>
              <a:t>Tic’s</a:t>
            </a:r>
            <a:r>
              <a:rPr lang="es-ES" dirty="0">
                <a:solidFill>
                  <a:srgbClr val="242424"/>
                </a:solidFill>
                <a:latin typeface="Arial" panose="020B0604020202020204" pitchFamily="34" charset="0"/>
              </a:rPr>
              <a:t> como segunda línea de defensa debe hacer seguimiento y presentar la gestión de riesgos (incluyendo los riesgos de corrupción) al </a:t>
            </a:r>
            <a:r>
              <a:rPr lang="es-MX" dirty="0">
                <a:solidFill>
                  <a:srgbClr val="242424"/>
                </a:solidFill>
                <a:latin typeface="Arial" panose="020B0604020202020204" pitchFamily="34" charset="0"/>
              </a:rPr>
              <a:t>Comité Institucional de Gestión y Desempeño (CIGD)</a:t>
            </a:r>
            <a:r>
              <a:rPr lang="es-ES" dirty="0">
                <a:solidFill>
                  <a:srgbClr val="242424"/>
                </a:solidFill>
                <a:latin typeface="Arial" panose="020B0604020202020204" pitchFamily="34" charset="0"/>
              </a:rPr>
              <a:t>. Sin embargo, </a:t>
            </a:r>
            <a:r>
              <a:rPr lang="es-MX" dirty="0">
                <a:solidFill>
                  <a:srgbClr val="242424"/>
                </a:solidFill>
                <a:latin typeface="Arial" panose="020B0604020202020204" pitchFamily="34" charset="0"/>
              </a:rPr>
              <a:t>en la sesión ordinaria No 8 de 2023 del (CIGD) realizada el día 29 de agosto de 2023, la Oficina Asesora de Planeación y </a:t>
            </a:r>
            <a:r>
              <a:rPr lang="es-MX" dirty="0" err="1">
                <a:solidFill>
                  <a:srgbClr val="242424"/>
                </a:solidFill>
                <a:latin typeface="Arial" panose="020B0604020202020204" pitchFamily="34" charset="0"/>
              </a:rPr>
              <a:t>Tic’s</a:t>
            </a:r>
            <a:r>
              <a:rPr lang="es-MX" dirty="0">
                <a:solidFill>
                  <a:srgbClr val="242424"/>
                </a:solidFill>
                <a:latin typeface="Arial" panose="020B0604020202020204" pitchFamily="34" charset="0"/>
              </a:rPr>
              <a:t> informó al comité el resultado del seguimiento practicado por esa oficina a los riesgos de gestión y seguridad digital de la entidad del primer semestre del 2023, sin incluir el seguimiento respectivo a los riesgos de corrupción al corte citado. De la misma manera, en el seguimiento se indica que 78 actividades de control fueron cumplidas al 100%, pese a que en la presente verificación adelantada por la Unidad de Control Interno se identificaron 79 actividades de control con un cumplimiento para los riesgos de gestión del 100% y para los de seguridad digital del 90.5% (dos (2) actividades de control sin evidencia de ejecución; dos (2) actividades de control con cumplimiento parcial, y seis (6) actividades de control en plazo de ejecución).</a:t>
            </a:r>
          </a:p>
          <a:p>
            <a:pPr marL="342900" indent="-342900" algn="just">
              <a:buFont typeface="Wingdings" panose="05000000000000000000" pitchFamily="2" charset="2"/>
              <a:buChar char="q"/>
              <a:tabLst>
                <a:tab pos="355600" algn="l"/>
              </a:tabLst>
            </a:pPr>
            <a:endParaRPr lang="es-MX" sz="500" b="0" i="0" dirty="0">
              <a:solidFill>
                <a:srgbClr val="242424"/>
              </a:solidFill>
              <a:effectLst/>
              <a:latin typeface="Arial" panose="020B0604020202020204" pitchFamily="34" charset="0"/>
            </a:endParaRPr>
          </a:p>
          <a:p>
            <a:pPr algn="just">
              <a:tabLst>
                <a:tab pos="355600" algn="l"/>
              </a:tabLst>
            </a:pPr>
            <a:r>
              <a:rPr lang="es-ES" dirty="0">
                <a:solidFill>
                  <a:srgbClr val="242424"/>
                </a:solidFill>
                <a:latin typeface="Arial" panose="020B0604020202020204" pitchFamily="34" charset="0"/>
              </a:rPr>
              <a:t>	Por lo tanto, atendiendo las funciones del suscrito como tercera línea de defensa, se exhorta a la 	segunda línea de defensa de la entidad que en este caso se encuentra a cargo de la Oficina Asesora de 	Planeación y </a:t>
            </a:r>
            <a:r>
              <a:rPr lang="es-ES" dirty="0" err="1">
                <a:solidFill>
                  <a:srgbClr val="242424"/>
                </a:solidFill>
                <a:latin typeface="Arial" panose="020B0604020202020204" pitchFamily="34" charset="0"/>
              </a:rPr>
              <a:t>Tic’s</a:t>
            </a:r>
            <a:r>
              <a:rPr lang="es-ES" dirty="0">
                <a:solidFill>
                  <a:srgbClr val="242424"/>
                </a:solidFill>
                <a:latin typeface="Arial" panose="020B0604020202020204" pitchFamily="34" charset="0"/>
              </a:rPr>
              <a:t>, a que realice y presente al CIGD el seguimiento de los riesgos institucionales incluyendo los 	riesgos de corrupción (conforme a la política de administración del riesgo), atendiendo para ello las evidencias 	pertinentes con el propósito que se presente información veraz y contrastada al Comité Institucional de Gestión 	y Desempeño, en relación a la ejecución de las actividades de control de los riesgos institucionales para que el 	CIGD tome las decisiones respectivas con fundamento en información coherente y plenamente validada.</a:t>
            </a:r>
            <a:endParaRPr lang="es-CO" dirty="0">
              <a:solidFill>
                <a:srgbClr val="242424"/>
              </a:solidFill>
              <a:latin typeface="Arial" panose="020B0604020202020204" pitchFamily="34" charset="0"/>
            </a:endParaRPr>
          </a:p>
        </p:txBody>
      </p:sp>
    </p:spTree>
    <p:extLst>
      <p:ext uri="{BB962C8B-B14F-4D97-AF65-F5344CB8AC3E}">
        <p14:creationId xmlns:p14="http://schemas.microsoft.com/office/powerpoint/2010/main" val="3393684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5D563E6-2D63-77CB-C38C-FA59F50288EB}"/>
              </a:ext>
            </a:extLst>
          </p:cNvPr>
          <p:cNvSpPr txBox="1">
            <a:spLocks/>
          </p:cNvSpPr>
          <p:nvPr/>
        </p:nvSpPr>
        <p:spPr>
          <a:xfrm>
            <a:off x="8610600" y="6559548"/>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30DD15B-6E7D-DE4F-9D97-6483C1DC8E22}" type="slidenum">
              <a:rPr lang="es-CO" smtClean="0"/>
              <a:pPr algn="r"/>
              <a:t>9</a:t>
            </a:fld>
            <a:endParaRPr lang="es-ES" dirty="0"/>
          </a:p>
        </p:txBody>
      </p:sp>
      <p:sp>
        <p:nvSpPr>
          <p:cNvPr id="3" name="CuadroTexto 1">
            <a:extLst>
              <a:ext uri="{FF2B5EF4-FFF2-40B4-BE49-F238E27FC236}">
                <a16:creationId xmlns:a16="http://schemas.microsoft.com/office/drawing/2014/main" id="{BB9F01C4-3204-6FF7-C1E0-8187D659B26B}"/>
              </a:ext>
            </a:extLst>
          </p:cNvPr>
          <p:cNvSpPr txBox="1"/>
          <p:nvPr/>
        </p:nvSpPr>
        <p:spPr>
          <a:xfrm>
            <a:off x="393469" y="429134"/>
            <a:ext cx="1140506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CO" sz="3600" b="1" dirty="0"/>
              <a:t>Conclusiones y Recomendaciones</a:t>
            </a:r>
          </a:p>
        </p:txBody>
      </p:sp>
      <p:sp>
        <p:nvSpPr>
          <p:cNvPr id="5" name="CuadroTexto 2">
            <a:extLst>
              <a:ext uri="{FF2B5EF4-FFF2-40B4-BE49-F238E27FC236}">
                <a16:creationId xmlns:a16="http://schemas.microsoft.com/office/drawing/2014/main" id="{A585EA83-405E-37BA-0E8A-BBEE41DFC136}"/>
              </a:ext>
            </a:extLst>
          </p:cNvPr>
          <p:cNvSpPr txBox="1"/>
          <p:nvPr/>
        </p:nvSpPr>
        <p:spPr>
          <a:xfrm>
            <a:off x="393469" y="1381330"/>
            <a:ext cx="11405062" cy="424731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just">
              <a:buFont typeface="Wingdings" panose="05000000000000000000" pitchFamily="2" charset="2"/>
              <a:buChar char="q"/>
              <a:tabLst>
                <a:tab pos="355600" algn="l"/>
              </a:tabLst>
            </a:pPr>
            <a:r>
              <a:rPr lang="es-CO" dirty="0">
                <a:latin typeface="Arial" panose="020B0604020202020204" pitchFamily="34" charset="0"/>
                <a:cs typeface="Arial" panose="020B0604020202020204" pitchFamily="34" charset="0"/>
              </a:rPr>
              <a:t>Se recomienda a los líderes de proceso y/o los funcionarios responsables de las actividades de tratamiento, analizar si las </a:t>
            </a:r>
            <a:r>
              <a:rPr lang="es-CO" b="1" dirty="0">
                <a:latin typeface="Arial" panose="020B0604020202020204" pitchFamily="34" charset="0"/>
                <a:cs typeface="Arial" panose="020B0604020202020204" pitchFamily="34" charset="0"/>
              </a:rPr>
              <a:t>actividades de control</a:t>
            </a:r>
            <a:r>
              <a:rPr lang="es-CO" dirty="0">
                <a:latin typeface="Arial" panose="020B0604020202020204" pitchFamily="34" charset="0"/>
                <a:cs typeface="Arial" panose="020B0604020202020204" pitchFamily="34" charset="0"/>
              </a:rPr>
              <a:t> programadas para el tratamiento de los riesgos son eficaces, respecto a disminuir o mantener su nivel de exposición para efectos de revisar, ajustar o reformular los controles de mitigación de aquellos riesgos que son reiterativos en cada vigencia, en atención a los literales 4, 5 y 6 del </a:t>
            </a:r>
            <a:r>
              <a:rPr lang="es-ES" dirty="0">
                <a:latin typeface="Arial" panose="020B0604020202020204" pitchFamily="34" charset="0"/>
                <a:cs typeface="Arial" panose="020B0604020202020204" pitchFamily="34" charset="0"/>
              </a:rPr>
              <a:t>numeral 11 de que trata el Manual de Administración del Riesgo y de Oportunidades EVC-MAN01.</a:t>
            </a:r>
          </a:p>
          <a:p>
            <a:pPr algn="just">
              <a:tabLst>
                <a:tab pos="355600" algn="l"/>
              </a:tabLst>
            </a:pPr>
            <a:endParaRPr lang="es-CO"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tabLst>
                <a:tab pos="273050" algn="l"/>
              </a:tabLst>
            </a:pPr>
            <a:r>
              <a:rPr lang="es-MX" dirty="0">
                <a:latin typeface="Arial" panose="020B0604020202020204" pitchFamily="34" charset="0"/>
                <a:cs typeface="Arial" panose="020B0604020202020204" pitchFamily="34" charset="0"/>
              </a:rPr>
              <a:t>De igual forma, se recomienda a los líderes de proceso y/o los funcionarios responsables de cada uno de los riesgos, verificar si los soportes de las actividades de control son coherentes con las actividades de control diseñadas en cada uno de los riesgos.</a:t>
            </a:r>
          </a:p>
          <a:p>
            <a:pPr algn="just">
              <a:tabLst>
                <a:tab pos="273050" algn="l"/>
              </a:tabLst>
            </a:pPr>
            <a:endParaRPr lang="es-MX"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tabLst>
                <a:tab pos="273050" algn="l"/>
              </a:tabLst>
            </a:pPr>
            <a:r>
              <a:rPr lang="es-MX" dirty="0">
                <a:latin typeface="Arial" panose="020B0604020202020204" pitchFamily="34" charset="0"/>
                <a:cs typeface="Arial" panose="020B0604020202020204" pitchFamily="34" charset="0"/>
              </a:rPr>
              <a:t>Dar cumplimiento a las actividades de control propuestas en cada uno de los mapas de riesgos para la actual vigencia, permitiendo así el logro de los objetivos trazados por la entidad en relación con la política del sistema de control interno.</a:t>
            </a:r>
          </a:p>
          <a:p>
            <a:pPr algn="just">
              <a:tabLst>
                <a:tab pos="273050" algn="l"/>
              </a:tabLst>
            </a:pP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1038572"/>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ae0c3cce-6c31-4f1f-b54e-e7c442e692b0" xsi:nil="true"/>
    <lcf76f155ced4ddcb4097134ff3c332f xmlns="0c3ff982-b687-4eb5-9a04-fd6efaf5d504">
      <Terms xmlns="http://schemas.microsoft.com/office/infopath/2007/PartnerControls"/>
    </lcf76f155ced4ddcb4097134ff3c332f>
    <SharedWithUsers xmlns="ae0c3cce-6c31-4f1f-b54e-e7c442e692b0">
      <UserInfo>
        <DisplayName>Guillermo Ibarra Prado</DisplayName>
        <AccountId>52</AccountId>
        <AccountType/>
      </UserInfo>
      <UserInfo>
        <DisplayName>Nathaly Andrea Pinzon Rodriguez</DisplayName>
        <AccountId>2802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B6E0F052F7D8D049BB205D4AAC80D1CC" ma:contentTypeVersion="17" ma:contentTypeDescription="Crear nuevo documento." ma:contentTypeScope="" ma:versionID="2fcbe69517ffc5b3ce307f85ffbd37ab">
  <xsd:schema xmlns:xsd="http://www.w3.org/2001/XMLSchema" xmlns:xs="http://www.w3.org/2001/XMLSchema" xmlns:p="http://schemas.microsoft.com/office/2006/metadata/properties" xmlns:ns2="0c3ff982-b687-4eb5-9a04-fd6efaf5d504" xmlns:ns3="ae0c3cce-6c31-4f1f-b54e-e7c442e692b0" targetNamespace="http://schemas.microsoft.com/office/2006/metadata/properties" ma:root="true" ma:fieldsID="8daf1b9aa934fd3b903e7b1704436174" ns2:_="" ns3:_="">
    <xsd:import namespace="0c3ff982-b687-4eb5-9a04-fd6efaf5d504"/>
    <xsd:import namespace="ae0c3cce-6c31-4f1f-b54e-e7c442e692b0"/>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3ff982-b687-4eb5-9a04-fd6efaf5d5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3912e655-385c-46bd-b52b-7c1134c93539"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0c3cce-6c31-4f1f-b54e-e7c442e692b0" elementFormDefault="qualified">
    <xsd:import namespace="http://schemas.microsoft.com/office/2006/documentManagement/types"/>
    <xsd:import namespace="http://schemas.microsoft.com/office/infopath/2007/PartnerControls"/>
    <xsd:element name="SharedWithUsers" ma:index="11"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d963f1d6-81ba-41f1-a10f-a01c4f40578d}" ma:internalName="TaxCatchAll" ma:showField="CatchAllData" ma:web="ae0c3cce-6c31-4f1f-b54e-e7c442e692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AE80B0-AD52-4A2E-B8F2-DF2917641EAA}">
  <ds:schemaRefs>
    <ds:schemaRef ds:uri="http://schemas.microsoft.com/sharepoint/v3/contenttype/forms"/>
  </ds:schemaRefs>
</ds:datastoreItem>
</file>

<file path=customXml/itemProps2.xml><?xml version="1.0" encoding="utf-8"?>
<ds:datastoreItem xmlns:ds="http://schemas.openxmlformats.org/officeDocument/2006/customXml" ds:itemID="{72FC6353-FD68-455B-A985-0F45C13C7BBD}">
  <ds:schemaRef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http://purl.org/dc/dcmitype/"/>
    <ds:schemaRef ds:uri="ae0c3cce-6c31-4f1f-b54e-e7c442e692b0"/>
    <ds:schemaRef ds:uri="http://purl.org/dc/terms/"/>
    <ds:schemaRef ds:uri="0c3ff982-b687-4eb5-9a04-fd6efaf5d504"/>
    <ds:schemaRef ds:uri="http://www.w3.org/XML/1998/namespace"/>
  </ds:schemaRefs>
</ds:datastoreItem>
</file>

<file path=customXml/itemProps3.xml><?xml version="1.0" encoding="utf-8"?>
<ds:datastoreItem xmlns:ds="http://schemas.openxmlformats.org/officeDocument/2006/customXml" ds:itemID="{FC4545AD-EDC7-4451-AA32-64A3F8328B57}">
  <ds:schemaRefs>
    <ds:schemaRef ds:uri="0c3ff982-b687-4eb5-9a04-fd6efaf5d504"/>
    <ds:schemaRef ds:uri="ae0c3cce-6c31-4f1f-b54e-e7c442e692b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0f25ac5d-820e-433e-8460-6c0c6dd4e7e8}" enabled="0" method="" siteId="{0f25ac5d-820e-433e-8460-6c0c6dd4e7e8}" removed="1"/>
</clbl:labelList>
</file>

<file path=docProps/app.xml><?xml version="1.0" encoding="utf-8"?>
<Properties xmlns="http://schemas.openxmlformats.org/officeDocument/2006/extended-properties" xmlns:vt="http://schemas.openxmlformats.org/officeDocument/2006/docPropsVTypes">
  <TotalTime>2297</TotalTime>
  <Words>13000</Words>
  <Application>Microsoft Office PowerPoint</Application>
  <PresentationFormat>Panorámica</PresentationFormat>
  <Paragraphs>1019</Paragraphs>
  <Slides>33</Slides>
  <Notes>3</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33</vt:i4>
      </vt:variant>
    </vt:vector>
  </HeadingPairs>
  <TitlesOfParts>
    <vt:vector size="41" baseType="lpstr">
      <vt:lpstr>Arial</vt:lpstr>
      <vt:lpstr>Arial,Sans-Serif</vt:lpstr>
      <vt:lpstr>Calibri</vt:lpstr>
      <vt:lpstr>Calibri Light</vt:lpstr>
      <vt:lpstr>Wingdings</vt:lpstr>
      <vt:lpstr>Wingdings 2</vt:lpstr>
      <vt:lpstr>Diseño personalizado</vt:lpstr>
      <vt:lpstr>Tema de Office</vt:lpstr>
      <vt:lpstr>SEGUIMIENTO AL MAPA DE RIESGOS DE GESTIÓN, SEGURIDAD DIGITAL, Y DE SEGURIDAD Y SALUD EN EL TRABAJO A 30 DE JUNIO DEL 2023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Edilberto Pineda Alvarado</cp:lastModifiedBy>
  <cp:revision>155</cp:revision>
  <dcterms:created xsi:type="dcterms:W3CDTF">2022-02-21T20:25:31Z</dcterms:created>
  <dcterms:modified xsi:type="dcterms:W3CDTF">2023-09-21T14:19:03Z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0x010100B6E0F052F7D8D049BB205D4AAC80D1CC</vt:lpwstr>
  </property>
  <property fmtid="{D5CDD505-2E9C-101B-9397-08002B2CF9AE}" pid="3" name="MediaServiceImageTags">
    <vt:lpwstr/>
  </property>
</Properties>
</file>