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1" r:id="rId4"/>
    <p:sldId id="272" r:id="rId5"/>
    <p:sldId id="273" r:id="rId6"/>
    <p:sldId id="266" r:id="rId7"/>
    <p:sldId id="269" r:id="rId8"/>
    <p:sldId id="27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3" autoAdjust="0"/>
    <p:restoredTop sz="95380" autoAdjust="0"/>
  </p:normalViewPr>
  <p:slideViewPr>
    <p:cSldViewPr snapToGrid="0">
      <p:cViewPr varScale="1">
        <p:scale>
          <a:sx n="90" d="100"/>
          <a:sy n="90" d="100"/>
        </p:scale>
        <p:origin x="134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rapsb.sharepoint.com/sites/svrnas/Documentos%20compartidos/Calidad/PLANES%20CRA%202021/CUADRO%20DE%20MANDO/Indicadores%20PAI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rapsb.sharepoint.com/sites/svrnas/Documentos%20compartidos/Calidad/PLANES%20CRA%202021/CUADRO%20DE%20MANDO/Indicadores%20PAI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lenovo\OneDrive%20-%20COMISION%20DE%20REGULACION%20DE%20AGUA%20POTABLE%20Y%20SANEAMIENTO%20BASICO\OAP%202021\PAI%202021\PAI%202021\PRESENTACIONES%20CIGD%202021\Indicadores%20PAI%202021%20A%20SEP%20202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enovo\OneDrive%20-%20COMISION%20DE%20REGULACION%20DE%20AGUA%20POTABLE%20Y%20SANEAMIENTO%20BASICO\OAP%202021\PAI%202021\PAI%202021\PRESENTACIONES%20CIGD%202021\Indicadores%20PAI%202021%20A%20SEP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00" b="0" i="0" u="none" strike="noStrike" kern="1200" spc="0" baseline="0">
              <a:solidFill>
                <a:srgbClr val="818183">
                  <a:lumMod val="75000"/>
                </a:srgb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2334706022709728"/>
          <c:y val="0.12541666666666668"/>
          <c:w val="0.55444916978960512"/>
          <c:h val="0.72001385243511218"/>
        </c:manualLayout>
      </c:layout>
      <c:doughnutChart>
        <c:varyColors val="1"/>
        <c:ser>
          <c:idx val="0"/>
          <c:order val="0"/>
          <c:tx>
            <c:strRef>
              <c:f>Presupuesto!$F$3</c:f>
              <c:strCache>
                <c:ptCount val="1"/>
                <c:pt idx="0">
                  <c:v>Funcionamiento</c:v>
                </c:pt>
              </c:strCache>
            </c:strRef>
          </c:tx>
          <c:dPt>
            <c:idx val="0"/>
            <c:bubble3D val="0"/>
            <c:spPr>
              <a:solidFill>
                <a:srgbClr val="538D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46-4E12-B467-F93243A66BF9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B46-4E12-B467-F93243A66BF9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B46-4E12-B467-F93243A66BF9}"/>
              </c:ext>
            </c:extLst>
          </c:dPt>
          <c:dLbls>
            <c:delete val="1"/>
          </c:dLbls>
          <c:cat>
            <c:strRef>
              <c:f>Presupuesto!$G$2:$I$2</c:f>
              <c:strCache>
                <c:ptCount val="3"/>
                <c:pt idx="0">
                  <c:v>Comprometido Obligado</c:v>
                </c:pt>
                <c:pt idx="1">
                  <c:v>Comprometido</c:v>
                </c:pt>
                <c:pt idx="2">
                  <c:v>Saldo x comprometer</c:v>
                </c:pt>
              </c:strCache>
            </c:strRef>
          </c:cat>
          <c:val>
            <c:numRef>
              <c:f>Presupuesto!$G$3:$I$3</c:f>
              <c:numCache>
                <c:formatCode>#,##0</c:formatCode>
                <c:ptCount val="3"/>
                <c:pt idx="0">
                  <c:v>10214505787.01</c:v>
                </c:pt>
                <c:pt idx="1">
                  <c:v>306518374.48000002</c:v>
                </c:pt>
                <c:pt idx="2">
                  <c:v>3977582838.5100002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B46-4E12-B467-F93243A66B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4081154294215898E-2"/>
          <c:y val="0.8553008748034493"/>
          <c:w val="0.81395735960812388"/>
          <c:h val="0.129244823431983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95564532694283"/>
          <c:y val="3.6109965868000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accent6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30773625470729205"/>
          <c:y val="0.13438045812455263"/>
          <c:w val="0.54748182129407741"/>
          <c:h val="0.71545919828203297"/>
        </c:manualLayout>
      </c:layout>
      <c:doughnutChart>
        <c:varyColors val="1"/>
        <c:ser>
          <c:idx val="0"/>
          <c:order val="0"/>
          <c:tx>
            <c:strRef>
              <c:f>Presupuesto!$F$4</c:f>
              <c:strCache>
                <c:ptCount val="1"/>
                <c:pt idx="0">
                  <c:v>Inversión</c:v>
                </c:pt>
              </c:strCache>
            </c:strRef>
          </c:tx>
          <c:dPt>
            <c:idx val="0"/>
            <c:bubble3D val="0"/>
            <c:spPr>
              <a:solidFill>
                <a:srgbClr val="538DD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EC-45A7-95C2-573BD55B0DC0}"/>
              </c:ext>
            </c:extLst>
          </c:dPt>
          <c:dPt>
            <c:idx val="1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EC-45A7-95C2-573BD55B0DC0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EC-45A7-95C2-573BD55B0DC0}"/>
              </c:ext>
            </c:extLst>
          </c:dPt>
          <c:dLbls>
            <c:delete val="1"/>
          </c:dLbls>
          <c:cat>
            <c:strRef>
              <c:f>Presupuesto!$G$2:$I$2</c:f>
              <c:strCache>
                <c:ptCount val="3"/>
                <c:pt idx="0">
                  <c:v>Comprometido Obligado</c:v>
                </c:pt>
                <c:pt idx="1">
                  <c:v>Comprometido</c:v>
                </c:pt>
                <c:pt idx="2">
                  <c:v>Saldo x comprometer</c:v>
                </c:pt>
              </c:strCache>
            </c:strRef>
          </c:cat>
          <c:val>
            <c:numRef>
              <c:f>Presupuesto!$G$4:$I$4</c:f>
              <c:numCache>
                <c:formatCode>#,##0</c:formatCode>
                <c:ptCount val="3"/>
                <c:pt idx="0">
                  <c:v>4780961407.8199997</c:v>
                </c:pt>
                <c:pt idx="1">
                  <c:v>3506805983.4499998</c:v>
                </c:pt>
                <c:pt idx="2">
                  <c:v>1712232608.7300005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5EC-45A7-95C2-573BD55B0D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19507018144471"/>
          <c:y val="0.8604325639552568"/>
          <c:w val="0.77555522081478945"/>
          <c:h val="0.119765469230509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Saldo</a:t>
            </a:r>
            <a:r>
              <a:rPr lang="en-US" sz="1200" baseline="0"/>
              <a:t> por comprometer</a:t>
            </a:r>
            <a:endParaRPr lang="en-US" sz="1200"/>
          </a:p>
        </c:rich>
      </c:tx>
      <c:layout>
        <c:manualLayout>
          <c:xMode val="edge"/>
          <c:yMode val="edge"/>
          <c:x val="0.37287050356014428"/>
          <c:y val="3.136584925928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'Analisis PAI'!$AL$105</c:f>
              <c:strCache>
                <c:ptCount val="1"/>
                <c:pt idx="0">
                  <c:v>Saldo x Comprometer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6859935448005774E-2"/>
                  <c:y val="-1.621001959254296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276080084299256E-2"/>
                      <c:h val="5.758123165025779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1A2-4415-912E-ADE8AA49F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PAI'!$AK$106:$AK$109</c:f>
              <c:strCache>
                <c:ptCount val="4"/>
                <c:pt idx="0">
                  <c:v>Gastos de Personal</c:v>
                </c:pt>
                <c:pt idx="1">
                  <c:v>Gastos Generales</c:v>
                </c:pt>
                <c:pt idx="2">
                  <c:v>Transferencias</c:v>
                </c:pt>
                <c:pt idx="3">
                  <c:v>Otros Gastos (*)</c:v>
                </c:pt>
              </c:strCache>
            </c:strRef>
          </c:cat>
          <c:val>
            <c:numRef>
              <c:f>'Analisis PAI'!$AL$106:$AL$109</c:f>
              <c:numCache>
                <c:formatCode>_(* #,##0_);_(* \(#,##0\);_(* "-"_);_(@_)</c:formatCode>
                <c:ptCount val="4"/>
                <c:pt idx="0">
                  <c:v>2843803326</c:v>
                </c:pt>
                <c:pt idx="1">
                  <c:v>287783476.50999999</c:v>
                </c:pt>
                <c:pt idx="2">
                  <c:v>810983036</c:v>
                </c:pt>
                <c:pt idx="3">
                  <c:v>35013000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A2-4415-912E-ADE8AA49F05C}"/>
            </c:ext>
          </c:extLst>
        </c:ser>
        <c:ser>
          <c:idx val="1"/>
          <c:order val="1"/>
          <c:tx>
            <c:strRef>
              <c:f>'Analisis PAI'!$AM$105</c:f>
              <c:strCache>
                <c:ptCount val="1"/>
                <c:pt idx="0">
                  <c:v>Comprometido x Obligar</c:v>
                </c:pt>
              </c:strCache>
            </c:strRef>
          </c:tx>
          <c:spPr>
            <a:solidFill>
              <a:srgbClr val="000000">
                <a:lumMod val="50000"/>
                <a:lumOff val="50000"/>
              </a:srgbClr>
            </a:solidFill>
            <a:ln>
              <a:noFill/>
            </a:ln>
            <a:effectLst/>
          </c:spPr>
          <c:invertIfNegative val="0"/>
          <c:cat>
            <c:strRef>
              <c:f>'Analisis PAI'!$AK$106:$AK$109</c:f>
              <c:strCache>
                <c:ptCount val="4"/>
                <c:pt idx="0">
                  <c:v>Gastos de Personal</c:v>
                </c:pt>
                <c:pt idx="1">
                  <c:v>Gastos Generales</c:v>
                </c:pt>
                <c:pt idx="2">
                  <c:v>Transferencias</c:v>
                </c:pt>
                <c:pt idx="3">
                  <c:v>Otros Gastos (*)</c:v>
                </c:pt>
              </c:strCache>
            </c:strRef>
          </c:cat>
          <c:val>
            <c:numRef>
              <c:f>'Analisis PAI'!$AM$106:$AM$109</c:f>
              <c:numCache>
                <c:formatCode>_(* #,##0_);_(* \(#,##0\);_(* "-"_);_(@_)</c:formatCode>
                <c:ptCount val="4"/>
                <c:pt idx="0">
                  <c:v>6705435</c:v>
                </c:pt>
                <c:pt idx="1">
                  <c:v>295786939.48000002</c:v>
                </c:pt>
                <c:pt idx="2">
                  <c:v>0</c:v>
                </c:pt>
                <c:pt idx="3">
                  <c:v>4026000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A2-4415-912E-ADE8AA49F05C}"/>
            </c:ext>
          </c:extLst>
        </c:ser>
        <c:ser>
          <c:idx val="2"/>
          <c:order val="2"/>
          <c:tx>
            <c:strRef>
              <c:f>'Analisis PAI'!$AN$105</c:f>
              <c:strCache>
                <c:ptCount val="1"/>
                <c:pt idx="0">
                  <c:v>Comprometido Obligado</c:v>
                </c:pt>
              </c:strCache>
            </c:strRef>
          </c:tx>
          <c:spPr>
            <a:solidFill>
              <a:srgbClr val="538DD5"/>
            </a:solidFill>
            <a:ln>
              <a:noFill/>
            </a:ln>
            <a:effectLst/>
          </c:spPr>
          <c:invertIfNegative val="0"/>
          <c:cat>
            <c:strRef>
              <c:f>'Analisis PAI'!$AK$106:$AK$109</c:f>
              <c:strCache>
                <c:ptCount val="4"/>
                <c:pt idx="0">
                  <c:v>Gastos de Personal</c:v>
                </c:pt>
                <c:pt idx="1">
                  <c:v>Gastos Generales</c:v>
                </c:pt>
                <c:pt idx="2">
                  <c:v>Transferencias</c:v>
                </c:pt>
                <c:pt idx="3">
                  <c:v>Otros Gastos (*)</c:v>
                </c:pt>
              </c:strCache>
            </c:strRef>
          </c:cat>
          <c:val>
            <c:numRef>
              <c:f>'Analisis PAI'!$AN$106:$AN$109</c:f>
              <c:numCache>
                <c:formatCode>_(* #,##0_);_(* \(#,##0\);_(* "-"_);_(@_)</c:formatCode>
                <c:ptCount val="4"/>
                <c:pt idx="0">
                  <c:v>7152927239</c:v>
                </c:pt>
                <c:pt idx="1">
                  <c:v>435189584.00999999</c:v>
                </c:pt>
                <c:pt idx="2">
                  <c:v>2577897964</c:v>
                </c:pt>
                <c:pt idx="3">
                  <c:v>48491000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A2-4415-912E-ADE8AA49F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292338304"/>
        <c:axId val="292422016"/>
      </c:barChart>
      <c:catAx>
        <c:axId val="292338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422016"/>
        <c:crosses val="autoZero"/>
        <c:auto val="1"/>
        <c:lblAlgn val="ctr"/>
        <c:lblOffset val="100"/>
        <c:noMultiLvlLbl val="0"/>
      </c:catAx>
      <c:valAx>
        <c:axId val="292422016"/>
        <c:scaling>
          <c:orientation val="minMax"/>
          <c:max val="1000000000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2338304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Saldo</a:t>
            </a:r>
            <a:r>
              <a:rPr lang="en-US" sz="1200" baseline="0"/>
              <a:t> por comprometer</a:t>
            </a:r>
            <a:endParaRPr lang="en-US" sz="1200"/>
          </a:p>
        </c:rich>
      </c:tx>
      <c:layout>
        <c:manualLayout>
          <c:xMode val="edge"/>
          <c:yMode val="edge"/>
          <c:x val="0.27316368102361399"/>
          <c:y val="1.98019853439321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0.11756568945973712"/>
          <c:y val="0.22020466755734955"/>
          <c:w val="0.80123072723757383"/>
          <c:h val="0.657502487279342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'Analisis PAI'!$I$115</c:f>
              <c:strCache>
                <c:ptCount val="1"/>
                <c:pt idx="0">
                  <c:v>Saldo x Comprometer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176796082309657E-4"/>
                  <c:y val="2.7483475560319357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31-4E0E-8B79-3BDB46318637}"/>
                </c:ext>
              </c:extLst>
            </c:dLbl>
            <c:dLbl>
              <c:idx val="1"/>
              <c:layout>
                <c:manualLayout>
                  <c:x val="5.5944009271568326E-2"/>
                  <c:y val="-3.4694469519536142E-1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231353656550507E-2"/>
                      <c:h val="4.88134009426832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31-4E0E-8B79-3BDB463186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'Analisis PAI'!$H$116:$H$121</c:f>
              <c:strCache>
                <c:ptCount val="6"/>
                <c:pt idx="0">
                  <c:v>EXP</c:v>
                </c:pt>
                <c:pt idx="1">
                  <c:v>DIRECTOR</c:v>
                </c:pt>
                <c:pt idx="2">
                  <c:v>OAJ</c:v>
                </c:pt>
                <c:pt idx="3">
                  <c:v>SR</c:v>
                </c:pt>
                <c:pt idx="4">
                  <c:v>SAF</c:v>
                </c:pt>
                <c:pt idx="5">
                  <c:v>OAP</c:v>
                </c:pt>
              </c:strCache>
            </c:strRef>
          </c:cat>
          <c:val>
            <c:numRef>
              <c:f>'Analisis PAI'!$I$116:$I$121</c:f>
              <c:numCache>
                <c:formatCode>_(* #,##0_);_(* \(#,##0\);_(* "-"_);_(@_)</c:formatCode>
                <c:ptCount val="6"/>
                <c:pt idx="0">
                  <c:v>98562981</c:v>
                </c:pt>
                <c:pt idx="1">
                  <c:v>0</c:v>
                </c:pt>
                <c:pt idx="2">
                  <c:v>0</c:v>
                </c:pt>
                <c:pt idx="3">
                  <c:v>738570000</c:v>
                </c:pt>
                <c:pt idx="4">
                  <c:v>47696362</c:v>
                </c:pt>
                <c:pt idx="5">
                  <c:v>827403265.73000014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31-4E0E-8B79-3BDB46318637}"/>
            </c:ext>
          </c:extLst>
        </c:ser>
        <c:ser>
          <c:idx val="1"/>
          <c:order val="1"/>
          <c:tx>
            <c:strRef>
              <c:f>'Analisis PAI'!$J$115</c:f>
              <c:strCache>
                <c:ptCount val="1"/>
                <c:pt idx="0">
                  <c:v>Comprometido x Obligar</c:v>
                </c:pt>
              </c:strCache>
            </c:strRef>
          </c:tx>
          <c:spPr>
            <a:solidFill>
              <a:srgbClr val="538DD5"/>
            </a:solidFill>
            <a:ln>
              <a:noFill/>
            </a:ln>
            <a:effectLst/>
          </c:spPr>
          <c:invertIfNegative val="0"/>
          <c:cat>
            <c:strRef>
              <c:f>'Analisis PAI'!$H$116:$H$121</c:f>
              <c:strCache>
                <c:ptCount val="6"/>
                <c:pt idx="0">
                  <c:v>EXP</c:v>
                </c:pt>
                <c:pt idx="1">
                  <c:v>DIRECTOR</c:v>
                </c:pt>
                <c:pt idx="2">
                  <c:v>OAJ</c:v>
                </c:pt>
                <c:pt idx="3">
                  <c:v>SR</c:v>
                </c:pt>
                <c:pt idx="4">
                  <c:v>SAF</c:v>
                </c:pt>
                <c:pt idx="5">
                  <c:v>OAP</c:v>
                </c:pt>
              </c:strCache>
            </c:strRef>
          </c:cat>
          <c:val>
            <c:numRef>
              <c:f>'Analisis PAI'!$J$116:$J$121</c:f>
              <c:numCache>
                <c:formatCode>_(* #,##0_);_(* \(#,##0\);_(* "-"_);_(@_)</c:formatCode>
                <c:ptCount val="6"/>
                <c:pt idx="0">
                  <c:v>528963387</c:v>
                </c:pt>
                <c:pt idx="1">
                  <c:v>57600000.620000005</c:v>
                </c:pt>
                <c:pt idx="2">
                  <c:v>493064030.46000004</c:v>
                </c:pt>
                <c:pt idx="3">
                  <c:v>808603201</c:v>
                </c:pt>
                <c:pt idx="4">
                  <c:v>321956305.76999998</c:v>
                </c:pt>
                <c:pt idx="5">
                  <c:v>1296619058.5999999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31-4E0E-8B79-3BDB46318637}"/>
            </c:ext>
          </c:extLst>
        </c:ser>
        <c:ser>
          <c:idx val="2"/>
          <c:order val="2"/>
          <c:tx>
            <c:strRef>
              <c:f>'Analisis PAI'!$K$115</c:f>
              <c:strCache>
                <c:ptCount val="1"/>
                <c:pt idx="0">
                  <c:v>Comprometido Obligado</c:v>
                </c:pt>
              </c:strCache>
            </c:strRef>
          </c:tx>
          <c:spPr>
            <a:solidFill>
              <a:srgbClr val="9F9F9F"/>
            </a:solidFill>
            <a:ln>
              <a:noFill/>
            </a:ln>
            <a:effectLst/>
          </c:spPr>
          <c:invertIfNegative val="0"/>
          <c:cat>
            <c:strRef>
              <c:f>'Analisis PAI'!$H$116:$H$121</c:f>
              <c:strCache>
                <c:ptCount val="6"/>
                <c:pt idx="0">
                  <c:v>EXP</c:v>
                </c:pt>
                <c:pt idx="1">
                  <c:v>DIRECTOR</c:v>
                </c:pt>
                <c:pt idx="2">
                  <c:v>OAJ</c:v>
                </c:pt>
                <c:pt idx="3">
                  <c:v>SR</c:v>
                </c:pt>
                <c:pt idx="4">
                  <c:v>SAF</c:v>
                </c:pt>
                <c:pt idx="5">
                  <c:v>OAP</c:v>
                </c:pt>
              </c:strCache>
            </c:strRef>
          </c:cat>
          <c:val>
            <c:numRef>
              <c:f>'Analisis PAI'!$K$116:$K$121</c:f>
              <c:numCache>
                <c:formatCode>_(* #,##0_);_(* \(#,##0\);_(* "-"_);_(@_)</c:formatCode>
                <c:ptCount val="6"/>
                <c:pt idx="0">
                  <c:v>1049869832</c:v>
                </c:pt>
                <c:pt idx="1">
                  <c:v>75799999.379999995</c:v>
                </c:pt>
                <c:pt idx="2">
                  <c:v>681365804.53999996</c:v>
                </c:pt>
                <c:pt idx="3">
                  <c:v>1553181804</c:v>
                </c:pt>
                <c:pt idx="4">
                  <c:v>477490758.23000002</c:v>
                </c:pt>
                <c:pt idx="5">
                  <c:v>943253209.66999996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31-4E0E-8B79-3BDB463186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3246848"/>
        <c:axId val="293248384"/>
      </c:barChart>
      <c:catAx>
        <c:axId val="293246848"/>
        <c:scaling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3248384"/>
        <c:crosses val="autoZero"/>
        <c:auto val="1"/>
        <c:lblAlgn val="ctr"/>
        <c:lblOffset val="100"/>
        <c:noMultiLvlLbl val="0"/>
      </c:catAx>
      <c:valAx>
        <c:axId val="2932483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93246848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</c:dispUnitsLbl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132792270385301E-2"/>
          <c:y val="0.89500753290315249"/>
          <c:w val="0.79403767279930149"/>
          <c:h val="0.101382358793598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0.39861</cdr:x>
      <cdr:y>0.56517</cdr:y>
    </cdr:from>
    <cdr:to>
      <cdr:x>0.62476</cdr:x>
      <cdr:y>0.64277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457144" y="1675782"/>
          <a:ext cx="826712" cy="2300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fld id="{F38C54D8-C012-4556-AC97-9CF86C20E00B}" type="TxLink">
            <a:rPr lang="en-US" sz="2000" b="0" i="0" u="none" strike="noStrike">
              <a:solidFill>
                <a:srgbClr val="0070C0"/>
              </a:solidFill>
              <a:latin typeface="Calibri"/>
              <a:cs typeface="Calibri"/>
            </a:rPr>
            <a:pPr algn="ctr"/>
            <a:t>70,5%</a:t>
          </a:fld>
          <a:endParaRPr lang="es-CO" sz="200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0.38816</cdr:x>
      <cdr:y>0.5119</cdr:y>
    </cdr:from>
    <cdr:to>
      <cdr:x>0.65099</cdr:x>
      <cdr:y>0.57621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418943" y="1517830"/>
          <a:ext cx="960800" cy="190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CO" sz="800" b="1">
              <a:solidFill>
                <a:srgbClr val="0070C0"/>
              </a:solidFill>
            </a:rPr>
            <a:t>Obligado</a:t>
          </a:r>
        </a:p>
      </cdr:txBody>
    </cdr:sp>
  </cdr:relSizeAnchor>
  <cdr:relSizeAnchor xmlns:cdr="http://schemas.openxmlformats.org/drawingml/2006/chartDrawing">
    <cdr:from>
      <cdr:x>0.39514</cdr:x>
      <cdr:y>0.33009</cdr:y>
    </cdr:from>
    <cdr:to>
      <cdr:x>0.64881</cdr:x>
      <cdr:y>0.40104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1444459" y="978743"/>
          <a:ext cx="927314" cy="210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CO" sz="800" b="1">
              <a:solidFill>
                <a:schemeClr val="tx1">
                  <a:lumMod val="50000"/>
                  <a:lumOff val="50000"/>
                </a:schemeClr>
              </a:solidFill>
            </a:rPr>
            <a:t>Comprometido</a:t>
          </a:r>
        </a:p>
      </cdr:txBody>
    </cdr:sp>
  </cdr:relSizeAnchor>
  <cdr:relSizeAnchor xmlns:cdr="http://schemas.openxmlformats.org/drawingml/2006/chartDrawing">
    <cdr:from>
      <cdr:x>0.38821</cdr:x>
      <cdr:y>0.38995</cdr:y>
    </cdr:from>
    <cdr:to>
      <cdr:x>0.64038</cdr:x>
      <cdr:y>0.46988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1419125" y="1156235"/>
          <a:ext cx="921832" cy="237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fld id="{6ABA4175-C1D6-45A7-881F-6665152D7A1F}" type="TxLink">
            <a:rPr lang="en-US" sz="2000" b="0" i="0" u="none" strike="noStrike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rPr>
            <a:pPr algn="ctr"/>
            <a:t>72,6%</a:t>
          </a:fld>
          <a:endParaRPr lang="es-CO" sz="200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0.39904</cdr:x>
      <cdr:y>0.49195</cdr:y>
    </cdr:from>
    <cdr:to>
      <cdr:x>0.64165</cdr:x>
      <cdr:y>0.49195</cdr:y>
    </cdr:to>
    <cdr:cxnSp macro="">
      <cdr:nvCxnSpPr>
        <cdr:cNvPr id="7" name="Conector recto 6">
          <a:extLst xmlns:a="http://schemas.openxmlformats.org/drawingml/2006/main">
            <a:ext uri="{FF2B5EF4-FFF2-40B4-BE49-F238E27FC236}">
              <a16:creationId xmlns:a16="http://schemas.microsoft.com/office/drawing/2014/main" id="{792A9664-F32E-4E46-95CA-3B6FC293D9B4}"/>
            </a:ext>
          </a:extLst>
        </cdr:cNvPr>
        <cdr:cNvCxnSpPr/>
      </cdr:nvCxnSpPr>
      <cdr:spPr>
        <a:xfrm xmlns:a="http://schemas.openxmlformats.org/drawingml/2006/main" flipV="1">
          <a:off x="1458716" y="1458676"/>
          <a:ext cx="886883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0.47043</cdr:x>
      <cdr:y>0.5857</cdr:y>
    </cdr:from>
    <cdr:to>
      <cdr:x>0.69483</cdr:x>
      <cdr:y>0.65903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1760423" y="1758986"/>
          <a:ext cx="839735" cy="2202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fld id="{887CFF8B-D361-4FA9-A1FD-329B93D80031}" type="TxLink">
            <a:rPr lang="en-US" sz="2000" b="0" i="0" u="none" strike="noStrike">
              <a:solidFill>
                <a:srgbClr val="0070C0"/>
              </a:solidFill>
              <a:latin typeface="Calibri"/>
              <a:cs typeface="Calibri"/>
            </a:rPr>
            <a:pPr algn="ctr"/>
            <a:t>47,8%</a:t>
          </a:fld>
          <a:endParaRPr lang="es-CO" sz="4000">
            <a:solidFill>
              <a:srgbClr val="0070C0"/>
            </a:solidFill>
          </a:endParaRPr>
        </a:p>
      </cdr:txBody>
    </cdr:sp>
  </cdr:relSizeAnchor>
  <cdr:relSizeAnchor xmlns:cdr="http://schemas.openxmlformats.org/drawingml/2006/chartDrawing">
    <cdr:from>
      <cdr:x>0.45532</cdr:x>
      <cdr:y>0.52529</cdr:y>
    </cdr:from>
    <cdr:to>
      <cdr:x>0.71815</cdr:x>
      <cdr:y>0.5896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1703873" y="1577547"/>
          <a:ext cx="983550" cy="1931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CO" sz="800" b="1">
              <a:solidFill>
                <a:srgbClr val="0070C0"/>
              </a:solidFill>
            </a:rPr>
            <a:t>Obligado</a:t>
          </a:r>
        </a:p>
      </cdr:txBody>
    </cdr:sp>
  </cdr:relSizeAnchor>
  <cdr:relSizeAnchor xmlns:cdr="http://schemas.openxmlformats.org/drawingml/2006/chartDrawing">
    <cdr:from>
      <cdr:x>0.4549</cdr:x>
      <cdr:y>0.35267</cdr:y>
    </cdr:from>
    <cdr:to>
      <cdr:x>0.71961</cdr:x>
      <cdr:y>0.42362</cdr:y>
    </cdr:to>
    <cdr:sp macro="" textlink="">
      <cdr:nvSpPr>
        <cdr:cNvPr id="4" name="CuadroTexto 3"/>
        <cdr:cNvSpPr txBox="1"/>
      </cdr:nvSpPr>
      <cdr:spPr>
        <a:xfrm xmlns:a="http://schemas.openxmlformats.org/drawingml/2006/main">
          <a:off x="1660950" y="985347"/>
          <a:ext cx="966523" cy="1982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s-CO" sz="800" b="1">
              <a:solidFill>
                <a:schemeClr val="tx1">
                  <a:lumMod val="50000"/>
                  <a:lumOff val="50000"/>
                </a:schemeClr>
              </a:solidFill>
            </a:rPr>
            <a:t>Comprometido</a:t>
          </a:r>
        </a:p>
      </cdr:txBody>
    </cdr:sp>
  </cdr:relSizeAnchor>
  <cdr:relSizeAnchor xmlns:cdr="http://schemas.openxmlformats.org/drawingml/2006/chartDrawing">
    <cdr:from>
      <cdr:x>0.45939</cdr:x>
      <cdr:y>0.4148</cdr:y>
    </cdr:from>
    <cdr:to>
      <cdr:x>0.69289</cdr:x>
      <cdr:y>0.49637</cdr:y>
    </cdr:to>
    <cdr:sp macro="" textlink="">
      <cdr:nvSpPr>
        <cdr:cNvPr id="5" name="CuadroTexto 4"/>
        <cdr:cNvSpPr txBox="1"/>
      </cdr:nvSpPr>
      <cdr:spPr>
        <a:xfrm xmlns:a="http://schemas.openxmlformats.org/drawingml/2006/main">
          <a:off x="1724025" y="1268261"/>
          <a:ext cx="876300" cy="2493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fld id="{C0F1E9EA-4824-44CF-BD98-FF6F44C855F9}" type="TxLink">
            <a:rPr lang="en-US" sz="2000" b="0" i="0" u="none" strike="noStrike">
              <a:solidFill>
                <a:schemeClr val="tx1">
                  <a:lumMod val="50000"/>
                  <a:lumOff val="50000"/>
                </a:schemeClr>
              </a:solidFill>
              <a:latin typeface="Calibri"/>
              <a:cs typeface="Calibri"/>
            </a:rPr>
            <a:pPr algn="ctr"/>
            <a:t>82,9%</a:t>
          </a:fld>
          <a:endParaRPr lang="es-CO" sz="400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0.47301</cdr:x>
      <cdr:y>0.5168</cdr:y>
    </cdr:from>
    <cdr:to>
      <cdr:x>0.71562</cdr:x>
      <cdr:y>0.5168</cdr:y>
    </cdr:to>
    <cdr:cxnSp macro="">
      <cdr:nvCxnSpPr>
        <cdr:cNvPr id="7" name="Conector recto 6">
          <a:extLst xmlns:a="http://schemas.openxmlformats.org/drawingml/2006/main">
            <a:ext uri="{FF2B5EF4-FFF2-40B4-BE49-F238E27FC236}">
              <a16:creationId xmlns:a16="http://schemas.microsoft.com/office/drawing/2014/main" id="{F91BE3F7-D187-4566-86BD-9AA2D2497AE5}"/>
            </a:ext>
          </a:extLst>
        </cdr:cNvPr>
        <cdr:cNvCxnSpPr/>
      </cdr:nvCxnSpPr>
      <cdr:spPr>
        <a:xfrm xmlns:a="http://schemas.openxmlformats.org/drawingml/2006/main" flipV="1">
          <a:off x="1727095" y="1443934"/>
          <a:ext cx="88583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93B-AF94-43F1-AB41-24A9F66CCBC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2B-EC8C-4905-945F-D533FA5369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93B-AF94-43F1-AB41-24A9F66CCBC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2B-EC8C-4905-945F-D533FA5369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93B-AF94-43F1-AB41-24A9F66CCBC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2B-EC8C-4905-945F-D533FA5369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93B-AF94-43F1-AB41-24A9F66CCBC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2B-EC8C-4905-945F-D533FA5369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C93B-AF94-43F1-AB41-24A9F66CCBC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F362B-EC8C-4905-945F-D533FA5369FB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C93B-AF94-43F1-AB41-24A9F66CCBC0}" type="datetimeFigureOut">
              <a:rPr lang="es-ES" smtClean="0"/>
              <a:t>24/11/2021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F362B-EC8C-4905-945F-D533FA5369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163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02557" y="2041063"/>
            <a:ext cx="64414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4400" dirty="0">
                <a:solidFill>
                  <a:schemeClr val="bg1"/>
                </a:solidFill>
              </a:rPr>
              <a:t>SEGUIMIENTO AVANCE PAI</a:t>
            </a:r>
            <a:br>
              <a:rPr lang="es-ES" sz="4400" dirty="0">
                <a:solidFill>
                  <a:schemeClr val="bg1"/>
                </a:solidFill>
              </a:rPr>
            </a:br>
            <a:r>
              <a:rPr lang="es-ES" sz="4400" dirty="0">
                <a:solidFill>
                  <a:schemeClr val="bg1"/>
                </a:solidFill>
              </a:rPr>
              <a:t>A Tercer Trimestre 2021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65577" y="3487613"/>
            <a:ext cx="5478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bg1"/>
                </a:solidFill>
              </a:rPr>
              <a:t>Oficina Asesora de Planeación y </a:t>
            </a:r>
            <a:r>
              <a:rPr lang="es-ES" sz="2800" dirty="0" err="1">
                <a:solidFill>
                  <a:schemeClr val="bg1"/>
                </a:solidFill>
              </a:rPr>
              <a:t>TICs</a:t>
            </a:r>
            <a:endParaRPr lang="es-ES" sz="2800" dirty="0">
              <a:solidFill>
                <a:schemeClr val="bg1"/>
              </a:solidFill>
            </a:endParaRPr>
          </a:p>
          <a:p>
            <a:pPr algn="r"/>
            <a:r>
              <a:rPr lang="es-ES" sz="2800" dirty="0">
                <a:solidFill>
                  <a:schemeClr val="bg1"/>
                </a:solidFill>
              </a:rPr>
              <a:t>Octubre 2021</a:t>
            </a:r>
          </a:p>
        </p:txBody>
      </p:sp>
    </p:spTree>
    <p:extLst>
      <p:ext uri="{BB962C8B-B14F-4D97-AF65-F5344CB8AC3E}">
        <p14:creationId xmlns:p14="http://schemas.microsoft.com/office/powerpoint/2010/main" val="4199301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84250" y="21720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>
                <a:solidFill>
                  <a:srgbClr val="1C3481"/>
                </a:solidFill>
              </a:rPr>
              <a:t>RESULTADO PAI – CRA</a:t>
            </a:r>
            <a:br>
              <a:rPr lang="es-CO" sz="3200" dirty="0">
                <a:solidFill>
                  <a:srgbClr val="1C3481"/>
                </a:solidFill>
              </a:rPr>
            </a:br>
            <a:r>
              <a:rPr lang="es-CO" sz="3200" dirty="0">
                <a:solidFill>
                  <a:srgbClr val="1C3481"/>
                </a:solidFill>
              </a:rPr>
              <a:t>Acumulado 3er Trimestre 2021</a:t>
            </a:r>
            <a:endParaRPr lang="es-ES" sz="3200" dirty="0">
              <a:solidFill>
                <a:srgbClr val="1C3481"/>
              </a:solidFill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2672583"/>
              </p:ext>
            </p:extLst>
          </p:nvPr>
        </p:nvGraphicFramePr>
        <p:xfrm>
          <a:off x="200775" y="2492896"/>
          <a:ext cx="8670175" cy="1872208"/>
        </p:xfrm>
        <a:graphic>
          <a:graphicData uri="http://schemas.openxmlformats.org/drawingml/2006/table">
            <a:tbl>
              <a:tblPr bandRow="1" bandCol="1">
                <a:tableStyleId>{D113A9D2-9D6B-4929-AA2D-F23B5EE8CBE7}</a:tableStyleId>
              </a:tblPr>
              <a:tblGrid>
                <a:gridCol w="2592287">
                  <a:extLst>
                    <a:ext uri="{9D8B030D-6E8A-4147-A177-3AD203B41FA5}">
                      <a16:colId xmlns:a16="http://schemas.microsoft.com/office/drawing/2014/main" val="274361289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254561852"/>
                    </a:ext>
                  </a:extLst>
                </a:gridCol>
                <a:gridCol w="2066836">
                  <a:extLst>
                    <a:ext uri="{9D8B030D-6E8A-4147-A177-3AD203B41FA5}">
                      <a16:colId xmlns:a16="http://schemas.microsoft.com/office/drawing/2014/main" val="1787094570"/>
                    </a:ext>
                  </a:extLst>
                </a:gridCol>
                <a:gridCol w="1922820">
                  <a:extLst>
                    <a:ext uri="{9D8B030D-6E8A-4147-A177-3AD203B41FA5}">
                      <a16:colId xmlns:a16="http://schemas.microsoft.com/office/drawing/2014/main" val="2478482005"/>
                    </a:ext>
                  </a:extLst>
                </a:gridCol>
              </a:tblGrid>
              <a:tr h="399001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Avance Financiero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u="none" strike="noStrike" kern="1200" dirty="0">
                          <a:effectLst/>
                        </a:rPr>
                        <a:t> Compromisos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4705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76,8%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>
                        <a:alpha val="4705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768189"/>
                  </a:ext>
                </a:extLst>
              </a:tr>
              <a:tr h="39900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u="none" strike="noStrike" kern="1200" dirty="0">
                          <a:effectLst/>
                        </a:rPr>
                        <a:t>Obligaciones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4705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61,2%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  <a:alpha val="47059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83412"/>
                  </a:ext>
                </a:extLst>
              </a:tr>
              <a:tr h="55226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u="none" strike="noStrike" kern="1200" dirty="0">
                          <a:effectLst/>
                        </a:rPr>
                        <a:t>Avance  Gestión</a:t>
                      </a:r>
                      <a:endParaRPr 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u="none" strike="noStrike" kern="1200" dirty="0">
                          <a:effectLst/>
                        </a:rPr>
                        <a:t>Actividades</a:t>
                      </a:r>
                      <a:endParaRPr lang="es-CO" sz="20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12%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66%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09242"/>
                  </a:ext>
                </a:extLst>
              </a:tr>
              <a:tr h="52194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2000" u="none" strike="noStrike" kern="1200" dirty="0">
                          <a:solidFill>
                            <a:schemeClr val="bg1"/>
                          </a:solidFill>
                          <a:effectLst/>
                        </a:rPr>
                        <a:t>Avance Físico</a:t>
                      </a:r>
                      <a:endParaRPr lang="es-CO" sz="20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68400" indent="-1168400" algn="ctr" defTabSz="914400" rtl="0" eaLnBrk="1" fontAlgn="b" latinLnBrk="0" hangingPunct="1"/>
                      <a:r>
                        <a:rPr lang="es-CO" sz="2000" u="none" strike="noStrike" kern="1200" baseline="0" dirty="0">
                          <a:solidFill>
                            <a:schemeClr val="bg1"/>
                          </a:solidFill>
                          <a:effectLst/>
                        </a:rPr>
                        <a:t> Productos</a:t>
                      </a:r>
                      <a:endParaRPr lang="es-CO" sz="20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19%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60%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7562847"/>
                  </a:ext>
                </a:extLst>
              </a:tr>
            </a:tbl>
          </a:graphicData>
        </a:graphic>
      </p:graphicFrame>
      <p:sp>
        <p:nvSpPr>
          <p:cNvPr id="8" name="1 Título"/>
          <p:cNvSpPr txBox="1">
            <a:spLocks/>
          </p:cNvSpPr>
          <p:nvPr/>
        </p:nvSpPr>
        <p:spPr bwMode="auto">
          <a:xfrm>
            <a:off x="6954822" y="2228264"/>
            <a:ext cx="1916128" cy="264632"/>
          </a:xfrm>
          <a:prstGeom prst="rect">
            <a:avLst/>
          </a:prstGeom>
          <a:solidFill>
            <a:schemeClr val="bg2">
              <a:lumMod val="75000"/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b="0" dirty="0">
                <a:solidFill>
                  <a:srgbClr val="1C3481"/>
                </a:solidFill>
              </a:rPr>
              <a:t>Anual</a:t>
            </a:r>
            <a:endParaRPr lang="es-ES" sz="1800" b="0" dirty="0">
              <a:solidFill>
                <a:srgbClr val="1C3481"/>
              </a:solidFill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 bwMode="auto">
          <a:xfrm>
            <a:off x="4891463" y="2228265"/>
            <a:ext cx="2063359" cy="264631"/>
          </a:xfrm>
          <a:prstGeom prst="rect">
            <a:avLst/>
          </a:prstGeom>
          <a:solidFill>
            <a:schemeClr val="bg2">
              <a:lumMod val="75000"/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558ED5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s-CO" sz="1800" b="0" dirty="0">
                <a:solidFill>
                  <a:srgbClr val="1C3481"/>
                </a:solidFill>
              </a:rPr>
              <a:t>Trimestral</a:t>
            </a:r>
            <a:endParaRPr lang="es-ES" sz="1800" b="0" dirty="0">
              <a:solidFill>
                <a:srgbClr val="1C34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90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84250" y="21720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>
                <a:solidFill>
                  <a:srgbClr val="1C3481"/>
                </a:solidFill>
              </a:rPr>
              <a:t>Ejecución Presupuestal</a:t>
            </a:r>
            <a:br>
              <a:rPr lang="es-CO" sz="3200" dirty="0">
                <a:solidFill>
                  <a:srgbClr val="1C3481"/>
                </a:solidFill>
              </a:rPr>
            </a:br>
            <a:r>
              <a:rPr lang="es-CO" sz="3200" dirty="0">
                <a:solidFill>
                  <a:srgbClr val="1C3481"/>
                </a:solidFill>
              </a:rPr>
              <a:t>Acumulado 3er Trimestre 2021</a:t>
            </a:r>
            <a:endParaRPr lang="es-ES" sz="3200" dirty="0">
              <a:solidFill>
                <a:srgbClr val="1C3481"/>
              </a:solidFill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7569371-48A0-48BE-ACC4-157F662746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6799088"/>
              </p:ext>
            </p:extLst>
          </p:nvPr>
        </p:nvGraphicFramePr>
        <p:xfrm>
          <a:off x="716605" y="-4424204"/>
          <a:ext cx="3352800" cy="2857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110927264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6331552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03512752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68564193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908300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75397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455507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2333446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222113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1623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41905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83495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97768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19661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57210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627944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67307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745719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5344094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153E31-D7CE-4599-AC1F-8F47002AAB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486601"/>
              </p:ext>
            </p:extLst>
          </p:nvPr>
        </p:nvGraphicFramePr>
        <p:xfrm>
          <a:off x="2396484" y="-5050243"/>
          <a:ext cx="3400296" cy="37216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0074">
                  <a:extLst>
                    <a:ext uri="{9D8B030D-6E8A-4147-A177-3AD203B41FA5}">
                      <a16:colId xmlns:a16="http://schemas.microsoft.com/office/drawing/2014/main" val="2230268752"/>
                    </a:ext>
                  </a:extLst>
                </a:gridCol>
                <a:gridCol w="850074">
                  <a:extLst>
                    <a:ext uri="{9D8B030D-6E8A-4147-A177-3AD203B41FA5}">
                      <a16:colId xmlns:a16="http://schemas.microsoft.com/office/drawing/2014/main" val="1198500275"/>
                    </a:ext>
                  </a:extLst>
                </a:gridCol>
                <a:gridCol w="850074">
                  <a:extLst>
                    <a:ext uri="{9D8B030D-6E8A-4147-A177-3AD203B41FA5}">
                      <a16:colId xmlns:a16="http://schemas.microsoft.com/office/drawing/2014/main" val="3235819086"/>
                    </a:ext>
                  </a:extLst>
                </a:gridCol>
                <a:gridCol w="850074">
                  <a:extLst>
                    <a:ext uri="{9D8B030D-6E8A-4147-A177-3AD203B41FA5}">
                      <a16:colId xmlns:a16="http://schemas.microsoft.com/office/drawing/2014/main" val="541749148"/>
                    </a:ext>
                  </a:extLst>
                </a:gridCol>
              </a:tblGrid>
              <a:tr h="248108">
                <a:tc>
                  <a:txBody>
                    <a:bodyPr/>
                    <a:lstStyle/>
                    <a:p>
                      <a:pPr algn="l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89358811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373760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9557326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16116108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1845281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6478385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54301250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44044143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6700443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35707917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7390755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5944560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05950330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7778076"/>
                  </a:ext>
                </a:extLst>
              </a:tr>
              <a:tr h="248108"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s-CO" sz="1100" b="0" i="0" u="none" strike="noStrike" dirty="0">
                        <a:solidFill>
                          <a:srgbClr val="404040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77110926"/>
                  </a:ext>
                </a:extLst>
              </a:tr>
            </a:tbl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000-00003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666802"/>
              </p:ext>
            </p:extLst>
          </p:nvPr>
        </p:nvGraphicFramePr>
        <p:xfrm>
          <a:off x="228327" y="1745146"/>
          <a:ext cx="3852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00000000-0008-0000-0000-00003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5879962"/>
              </p:ext>
            </p:extLst>
          </p:nvPr>
        </p:nvGraphicFramePr>
        <p:xfrm>
          <a:off x="4955673" y="1742772"/>
          <a:ext cx="396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upo 10">
            <a:extLst>
              <a:ext uri="{FF2B5EF4-FFF2-40B4-BE49-F238E27FC236}">
                <a16:creationId xmlns:a16="http://schemas.microsoft.com/office/drawing/2014/main" id="{E4538BB7-78B0-4986-9758-62F9539CF53C}"/>
              </a:ext>
            </a:extLst>
          </p:cNvPr>
          <p:cNvGrpSpPr/>
          <p:nvPr/>
        </p:nvGrpSpPr>
        <p:grpSpPr>
          <a:xfrm>
            <a:off x="3865128" y="2726540"/>
            <a:ext cx="1413744" cy="1404919"/>
            <a:chOff x="2854158" y="308143"/>
            <a:chExt cx="1505857" cy="1351643"/>
          </a:xfrm>
        </p:grpSpPr>
        <p:sp>
          <p:nvSpPr>
            <p:cNvPr id="12" name="CuadroTexto 1">
              <a:extLst>
                <a:ext uri="{FF2B5EF4-FFF2-40B4-BE49-F238E27FC236}">
                  <a16:creationId xmlns:a16="http://schemas.microsoft.com/office/drawing/2014/main" id="{35616137-CCF3-410A-B51A-8093A5D2AE8A}"/>
                </a:ext>
              </a:extLst>
            </p:cNvPr>
            <p:cNvSpPr txBox="1"/>
            <p:nvPr/>
          </p:nvSpPr>
          <p:spPr>
            <a:xfrm>
              <a:off x="3039192" y="1250632"/>
              <a:ext cx="1177395" cy="284533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0" i="0" u="none" strike="noStrike">
                  <a:solidFill>
                    <a:srgbClr val="0070C0"/>
                  </a:solidFill>
                  <a:latin typeface="Calibri"/>
                  <a:cs typeface="Calibri"/>
                </a:rPr>
                <a:t>61,2%</a:t>
              </a:r>
              <a:endParaRPr lang="es-CO" sz="1800">
                <a:solidFill>
                  <a:srgbClr val="0070C0"/>
                </a:solidFill>
              </a:endParaRPr>
            </a:p>
          </p:txBody>
        </p:sp>
        <p:sp>
          <p:nvSpPr>
            <p:cNvPr id="13" name="CuadroTexto 2">
              <a:extLst>
                <a:ext uri="{FF2B5EF4-FFF2-40B4-BE49-F238E27FC236}">
                  <a16:creationId xmlns:a16="http://schemas.microsoft.com/office/drawing/2014/main" id="{E2DAB2BF-B0ED-4B78-ABFD-523C5D36F476}"/>
                </a:ext>
              </a:extLst>
            </p:cNvPr>
            <p:cNvSpPr txBox="1"/>
            <p:nvPr/>
          </p:nvSpPr>
          <p:spPr>
            <a:xfrm>
              <a:off x="2872301" y="1047351"/>
              <a:ext cx="1484907" cy="235804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200" b="1">
                  <a:solidFill>
                    <a:srgbClr val="0070C0"/>
                  </a:solidFill>
                </a:rPr>
                <a:t>Obligado</a:t>
              </a:r>
            </a:p>
          </p:txBody>
        </p:sp>
        <p:sp>
          <p:nvSpPr>
            <p:cNvPr id="14" name="CuadroTexto 3">
              <a:extLst>
                <a:ext uri="{FF2B5EF4-FFF2-40B4-BE49-F238E27FC236}">
                  <a16:creationId xmlns:a16="http://schemas.microsoft.com/office/drawing/2014/main" id="{EB50D4CE-BA12-4EBD-924B-5991C12D5467}"/>
                </a:ext>
              </a:extLst>
            </p:cNvPr>
            <p:cNvSpPr txBox="1"/>
            <p:nvPr/>
          </p:nvSpPr>
          <p:spPr>
            <a:xfrm>
              <a:off x="2911735" y="380714"/>
              <a:ext cx="1433157" cy="26015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CO" sz="12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Comprometido</a:t>
              </a:r>
            </a:p>
          </p:txBody>
        </p:sp>
        <p:sp>
          <p:nvSpPr>
            <p:cNvPr id="15" name="CuadroTexto 4">
              <a:extLst>
                <a:ext uri="{FF2B5EF4-FFF2-40B4-BE49-F238E27FC236}">
                  <a16:creationId xmlns:a16="http://schemas.microsoft.com/office/drawing/2014/main" id="{FEF4B101-86FF-4A90-AE0E-463B75D10887}"/>
                </a:ext>
              </a:extLst>
            </p:cNvPr>
            <p:cNvSpPr txBox="1"/>
            <p:nvPr/>
          </p:nvSpPr>
          <p:spPr>
            <a:xfrm>
              <a:off x="3118288" y="600201"/>
              <a:ext cx="984063" cy="276430"/>
            </a:xfrm>
            <a:prstGeom prst="rect">
              <a:avLst/>
            </a:prstGeom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0" i="0" u="none" strike="noStrike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/>
                  <a:cs typeface="Calibri"/>
                </a:rPr>
                <a:t>76,8%</a:t>
              </a:r>
              <a:endParaRPr lang="es-CO" sz="18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9F3CB000-8FBC-431C-85C1-A4728B57BD61}"/>
                </a:ext>
              </a:extLst>
            </p:cNvPr>
            <p:cNvCxnSpPr/>
            <p:nvPr/>
          </p:nvCxnSpPr>
          <p:spPr>
            <a:xfrm>
              <a:off x="2933769" y="974201"/>
              <a:ext cx="137067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A90A0690-3DF6-46AC-845C-F9122A728F3B}"/>
                </a:ext>
              </a:extLst>
            </p:cNvPr>
            <p:cNvSpPr/>
            <p:nvPr/>
          </p:nvSpPr>
          <p:spPr>
            <a:xfrm>
              <a:off x="2854158" y="308143"/>
              <a:ext cx="1505857" cy="1351643"/>
            </a:xfrm>
            <a:prstGeom prst="round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CO" sz="1050"/>
            </a:p>
          </p:txBody>
        </p:sp>
      </p:grpSp>
    </p:spTree>
    <p:extLst>
      <p:ext uri="{BB962C8B-B14F-4D97-AF65-F5344CB8AC3E}">
        <p14:creationId xmlns:p14="http://schemas.microsoft.com/office/powerpoint/2010/main" val="139330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984250" y="217209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>
                <a:solidFill>
                  <a:srgbClr val="1C3481"/>
                </a:solidFill>
              </a:rPr>
              <a:t>Ejecución Presupuestal</a:t>
            </a:r>
            <a:br>
              <a:rPr lang="es-CO" sz="3200" dirty="0">
                <a:solidFill>
                  <a:srgbClr val="1C3481"/>
                </a:solidFill>
              </a:rPr>
            </a:br>
            <a:r>
              <a:rPr lang="es-CO" sz="3200" dirty="0">
                <a:solidFill>
                  <a:srgbClr val="1C3481"/>
                </a:solidFill>
              </a:rPr>
              <a:t>Acumulado 3er Trimestre 2021</a:t>
            </a:r>
            <a:endParaRPr lang="es-ES" sz="3200" dirty="0">
              <a:solidFill>
                <a:srgbClr val="1C3481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000-00003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301560"/>
              </p:ext>
            </p:extLst>
          </p:nvPr>
        </p:nvGraphicFramePr>
        <p:xfrm>
          <a:off x="723015" y="1360966"/>
          <a:ext cx="7644808" cy="45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3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648586" y="217209"/>
            <a:ext cx="8222364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O" sz="3200" dirty="0">
                <a:solidFill>
                  <a:srgbClr val="1C3481"/>
                </a:solidFill>
              </a:rPr>
              <a:t>Ejecución Presupuestal</a:t>
            </a:r>
            <a:br>
              <a:rPr lang="es-CO" sz="3200" dirty="0">
                <a:solidFill>
                  <a:srgbClr val="1C3481"/>
                </a:solidFill>
              </a:rPr>
            </a:br>
            <a:r>
              <a:rPr lang="es-CO" sz="3200" dirty="0">
                <a:solidFill>
                  <a:srgbClr val="1C3481"/>
                </a:solidFill>
              </a:rPr>
              <a:t>Acumulado 3er Trimestre 2021</a:t>
            </a:r>
          </a:p>
          <a:p>
            <a:pPr algn="ctr"/>
            <a:endParaRPr lang="es-CO" sz="2400" b="1" dirty="0">
              <a:solidFill>
                <a:srgbClr val="1C3481"/>
              </a:solidFill>
            </a:endParaRPr>
          </a:p>
          <a:p>
            <a:pPr algn="ctr"/>
            <a:r>
              <a:rPr lang="es-CO" sz="2400" b="1" dirty="0">
                <a:solidFill>
                  <a:srgbClr val="1C3481"/>
                </a:solidFill>
              </a:rPr>
              <a:t>Presupuesto de Inversión</a:t>
            </a:r>
            <a:endParaRPr lang="es-ES" sz="2400" b="1" dirty="0">
              <a:solidFill>
                <a:srgbClr val="1C3481"/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338BEF7A-5A33-41D8-8A84-8AC433701F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801456"/>
              </p:ext>
            </p:extLst>
          </p:nvPr>
        </p:nvGraphicFramePr>
        <p:xfrm>
          <a:off x="648586" y="1828801"/>
          <a:ext cx="7966025" cy="4072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715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999715" y="110718"/>
            <a:ext cx="7033189" cy="854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Ejecución Presupuestal</a:t>
            </a:r>
          </a:p>
          <a:p>
            <a:pPr algn="r"/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Acumulado 3er Trimestre 2021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1438" y="5608407"/>
            <a:ext cx="896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9A7070-5EB5-47A6-BE02-1ACD79C41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89" y="1335505"/>
            <a:ext cx="8289758" cy="45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0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22714CF5-4D2B-4D66-991B-0AE5D6730098}"/>
              </a:ext>
            </a:extLst>
          </p:cNvPr>
          <p:cNvSpPr txBox="1">
            <a:spLocks/>
          </p:cNvSpPr>
          <p:nvPr/>
        </p:nvSpPr>
        <p:spPr>
          <a:xfrm>
            <a:off x="1999715" y="118015"/>
            <a:ext cx="7033189" cy="854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>
                <a:solidFill>
                  <a:schemeClr val="accent5">
                    <a:lumMod val="50000"/>
                  </a:schemeClr>
                </a:solidFill>
              </a:rPr>
              <a:t>Avance cuantitativo en Gestión </a:t>
            </a:r>
            <a:br>
              <a:rPr lang="es-ES" sz="3200">
                <a:solidFill>
                  <a:schemeClr val="accent5">
                    <a:lumMod val="50000"/>
                  </a:schemeClr>
                </a:solidFill>
              </a:rPr>
            </a:br>
            <a:r>
              <a:rPr lang="es-ES" sz="3200">
                <a:solidFill>
                  <a:schemeClr val="accent5">
                    <a:lumMod val="50000"/>
                  </a:schemeClr>
                </a:solidFill>
              </a:rPr>
              <a:t>Acumulado 3er Trimestre 2021</a:t>
            </a:r>
            <a:endParaRPr lang="es-E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AB986501-AB79-470E-B0D6-2971E06074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126355"/>
              </p:ext>
            </p:extLst>
          </p:nvPr>
        </p:nvGraphicFramePr>
        <p:xfrm>
          <a:off x="553720" y="1781701"/>
          <a:ext cx="8036559" cy="3577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3" imgW="6048466" imgH="2676484" progId="Excel.Sheet.12">
                  <p:embed/>
                </p:oleObj>
              </mc:Choice>
              <mc:Fallback>
                <p:oleObj name="Worksheet" r:id="rId3" imgW="6048466" imgH="2676484" progId="Excel.Sheet.12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AB986501-AB79-470E-B0D6-2971E06074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3720" y="1781701"/>
                        <a:ext cx="8036559" cy="3577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1144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71438" y="5608407"/>
            <a:ext cx="8961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969462F4-0316-443A-9A13-B7F2A1D515F6}"/>
              </a:ext>
            </a:extLst>
          </p:cNvPr>
          <p:cNvSpPr txBox="1">
            <a:spLocks/>
          </p:cNvSpPr>
          <p:nvPr/>
        </p:nvSpPr>
        <p:spPr>
          <a:xfrm>
            <a:off x="1999715" y="110718"/>
            <a:ext cx="7033189" cy="8545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Avance cuantitativo Físico </a:t>
            </a:r>
          </a:p>
          <a:p>
            <a:pPr algn="r"/>
            <a:r>
              <a:rPr lang="es-ES" sz="3200" dirty="0">
                <a:solidFill>
                  <a:schemeClr val="accent5">
                    <a:lumMod val="50000"/>
                  </a:schemeClr>
                </a:solidFill>
              </a:rPr>
              <a:t>Acumulado 3er Trimestre 2021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ACCEC41-F7E0-47AF-AE28-4CB19A43A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79" y="1848577"/>
            <a:ext cx="7748337" cy="37598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95D10C-7786-41AA-9259-9C185AFBF70B}"/>
              </a:ext>
            </a:extLst>
          </p:cNvPr>
          <p:cNvSpPr txBox="1"/>
          <p:nvPr/>
        </p:nvSpPr>
        <p:spPr>
          <a:xfrm>
            <a:off x="565484" y="2658980"/>
            <a:ext cx="697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100" dirty="0"/>
              <a:t>OA</a:t>
            </a:r>
          </a:p>
        </p:txBody>
      </p:sp>
    </p:spTree>
    <p:extLst>
      <p:ext uri="{BB962C8B-B14F-4D97-AF65-F5344CB8AC3E}">
        <p14:creationId xmlns:p14="http://schemas.microsoft.com/office/powerpoint/2010/main" val="3579826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2">
            <a:extLst>
              <a:ext uri="{FF2B5EF4-FFF2-40B4-BE49-F238E27FC236}">
                <a16:creationId xmlns:a16="http://schemas.microsoft.com/office/drawing/2014/main" id="{42D36844-4196-284B-BF56-19E31E798BBF}"/>
              </a:ext>
            </a:extLst>
          </p:cNvPr>
          <p:cNvSpPr txBox="1">
            <a:spLocks/>
          </p:cNvSpPr>
          <p:nvPr/>
        </p:nvSpPr>
        <p:spPr>
          <a:xfrm>
            <a:off x="5669604" y="1776588"/>
            <a:ext cx="1880727" cy="4615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i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CO" sz="1500" b="1" i="0" dirty="0">
                <a:solidFill>
                  <a:schemeClr val="tx1"/>
                </a:solidFill>
                <a:latin typeface="+mn-lt"/>
              </a:rPr>
              <a:t>correo@cra.gov.co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09005" y="2699663"/>
            <a:ext cx="41124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>
                <a:solidFill>
                  <a:srgbClr val="0070C0"/>
                </a:solidFill>
              </a:rPr>
              <a:t>MUCHAS GRACIAS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61259" y="3191697"/>
            <a:ext cx="4104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POR SU ATENCIÓN</a:t>
            </a:r>
            <a:endParaRPr lang="en-US" sz="4000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0130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ase">
    <a:dk1>
      <a:srgbClr val="000000"/>
    </a:dk1>
    <a:lt1>
      <a:srgbClr val="FFFFFF"/>
    </a:lt1>
    <a:dk2>
      <a:srgbClr val="565349"/>
    </a:dk2>
    <a:lt2>
      <a:srgbClr val="DDDDDD"/>
    </a:lt2>
    <a:accent1>
      <a:srgbClr val="A6B727"/>
    </a:accent1>
    <a:accent2>
      <a:srgbClr val="DF5327"/>
    </a:accent2>
    <a:accent3>
      <a:srgbClr val="FE9E00"/>
    </a:accent3>
    <a:accent4>
      <a:srgbClr val="418AB3"/>
    </a:accent4>
    <a:accent5>
      <a:srgbClr val="D7D447"/>
    </a:accent5>
    <a:accent6>
      <a:srgbClr val="818183"/>
    </a:accent6>
    <a:hlink>
      <a:srgbClr val="F59E00"/>
    </a:hlink>
    <a:folHlink>
      <a:srgbClr val="B2B2B2"/>
    </a:folHlink>
  </a:clrScheme>
  <a:fontScheme name="Base">
    <a:majorFont>
      <a:latin typeface="Corbel" panose="020B0503020204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orbel" panose="020B050302020402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Base">
    <a:fillStyleLst>
      <a:solidFill>
        <a:schemeClr val="phClr"/>
      </a:solidFill>
      <a:solidFill>
        <a:schemeClr val="phClr">
          <a:tint val="55000"/>
          <a:satMod val="130000"/>
        </a:schemeClr>
      </a:solidFill>
      <a:gradFill rotWithShape="1">
        <a:gsLst>
          <a:gs pos="0">
            <a:schemeClr val="phClr"/>
          </a:gs>
          <a:gs pos="90000">
            <a:schemeClr val="phClr">
              <a:shade val="100000"/>
              <a:satMod val="105000"/>
            </a:schemeClr>
          </a:gs>
          <a:gs pos="100000">
            <a:schemeClr val="phClr">
              <a:shade val="80000"/>
              <a:satMod val="120000"/>
            </a:schemeClr>
          </a:gs>
        </a:gsLst>
        <a:path path="circle">
          <a:fillToRect l="100000" t="100000" r="100000" b="100000"/>
        </a:path>
      </a:gra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53975" cap="flat" cmpd="dbl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phClr">
              <a:shade val="27000"/>
              <a:satMod val="120000"/>
            </a:schemeClr>
          </a:contourClr>
        </a:sp3d>
      </a:effectStyle>
    </a:effectStyleLst>
    <a:bgFillStyleLst>
      <a:solidFill>
        <a:schemeClr val="phClr"/>
      </a:solidFill>
      <a:solidFill>
        <a:schemeClr val="phClr">
          <a:tint val="95000"/>
          <a:shade val="95000"/>
          <a:satMod val="140000"/>
        </a:schemeClr>
      </a:solidFill>
      <a:solidFill>
        <a:schemeClr val="phClr">
          <a:tint val="90000"/>
          <a:shade val="85000"/>
          <a:satMod val="160000"/>
          <a:lumMod val="110000"/>
        </a:schemeClr>
      </a:soli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142</Words>
  <Application>Microsoft Office PowerPoint</Application>
  <PresentationFormat>Presentación en pantalla (4:3)</PresentationFormat>
  <Paragraphs>53</Paragraphs>
  <Slides>9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Corbel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David Suárez Ramos</dc:creator>
  <cp:lastModifiedBy>Luis Alonso Pinzón Barbosa</cp:lastModifiedBy>
  <cp:revision>49</cp:revision>
  <dcterms:modified xsi:type="dcterms:W3CDTF">2021-11-24T22:53:50Z</dcterms:modified>
</cp:coreProperties>
</file>