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1" r:id="rId4"/>
    <p:sldId id="272" r:id="rId5"/>
    <p:sldId id="273" r:id="rId6"/>
    <p:sldId id="266" r:id="rId7"/>
    <p:sldId id="269" r:id="rId8"/>
    <p:sldId id="27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crapsb.sharepoint.com/sites/svrnas/Documentos%20compartidos/Calidad/PLANES%20CRA%202021/CUADRO%20DE%20MANDO/Indicadores%20PAI%2020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crapsb.sharepoint.com/sites/svrnas/Documentos%20compartidos/Calidad/PLANES%20CRA%202021/CUADRO%20DE%20MANDO/Indicadores%20PAI%20202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0" i="0" u="none" strike="noStrike" kern="1200" spc="0" baseline="0">
              <a:solidFill>
                <a:srgbClr val="818183">
                  <a:lumMod val="75000"/>
                </a:srgb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334706022709728"/>
          <c:y val="0.12541666666666668"/>
          <c:w val="0.55444916978960512"/>
          <c:h val="0.72001385243511218"/>
        </c:manualLayout>
      </c:layout>
      <c:doughnutChart>
        <c:varyColors val="1"/>
        <c:ser>
          <c:idx val="0"/>
          <c:order val="0"/>
          <c:tx>
            <c:strRef>
              <c:f>Presupuesto!$F$3</c:f>
              <c:strCache>
                <c:ptCount val="1"/>
                <c:pt idx="0">
                  <c:v>Funcionamiento</c:v>
                </c:pt>
              </c:strCache>
            </c:strRef>
          </c:tx>
          <c:dPt>
            <c:idx val="0"/>
            <c:bubble3D val="0"/>
            <c:spPr>
              <a:solidFill>
                <a:srgbClr val="538D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22-42CF-96AE-DA3D8CF388E6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22-42CF-96AE-DA3D8CF388E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822-42CF-96AE-DA3D8CF388E6}"/>
              </c:ext>
            </c:extLst>
          </c:dPt>
          <c:dLbls>
            <c:delete val="1"/>
          </c:dLbls>
          <c:cat>
            <c:strRef>
              <c:f>Presupuesto!$G$2:$I$2</c:f>
              <c:strCache>
                <c:ptCount val="3"/>
                <c:pt idx="0">
                  <c:v>Comprometido Obligado</c:v>
                </c:pt>
                <c:pt idx="1">
                  <c:v>Comprometido</c:v>
                </c:pt>
                <c:pt idx="2">
                  <c:v>Saldo x comprometer</c:v>
                </c:pt>
              </c:strCache>
            </c:strRef>
          </c:cat>
          <c:val>
            <c:numRef>
              <c:f>Presupuesto!$G$3:$I$3</c:f>
              <c:numCache>
                <c:formatCode>#,##0</c:formatCode>
                <c:ptCount val="3"/>
                <c:pt idx="0">
                  <c:v>7412017642.5100002</c:v>
                </c:pt>
                <c:pt idx="1">
                  <c:v>305894358.98000002</c:v>
                </c:pt>
                <c:pt idx="2">
                  <c:v>6780694998.5100002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22-42CF-96AE-DA3D8CF388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081154294215898E-2"/>
          <c:y val="0.8553008748034493"/>
          <c:w val="0.81395735960812388"/>
          <c:h val="0.12924482343198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1280906874097487"/>
          <c:y val="1.9980949961899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30773625470729205"/>
          <c:y val="0.13438045812455263"/>
          <c:w val="0.54748182129407741"/>
          <c:h val="0.71545919828203297"/>
        </c:manualLayout>
      </c:layout>
      <c:doughnutChart>
        <c:varyColors val="1"/>
        <c:ser>
          <c:idx val="0"/>
          <c:order val="0"/>
          <c:tx>
            <c:strRef>
              <c:f>Presupuesto!$F$4</c:f>
              <c:strCache>
                <c:ptCount val="1"/>
                <c:pt idx="0">
                  <c:v>Inversión</c:v>
                </c:pt>
              </c:strCache>
            </c:strRef>
          </c:tx>
          <c:dPt>
            <c:idx val="0"/>
            <c:bubble3D val="0"/>
            <c:spPr>
              <a:solidFill>
                <a:srgbClr val="538D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A1-444B-AD91-32B1A4733FD5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A1-444B-AD91-32B1A4733FD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A1-444B-AD91-32B1A4733FD5}"/>
              </c:ext>
            </c:extLst>
          </c:dPt>
          <c:dLbls>
            <c:delete val="1"/>
          </c:dLbls>
          <c:cat>
            <c:strRef>
              <c:f>Presupuesto!$G$2:$I$2</c:f>
              <c:strCache>
                <c:ptCount val="3"/>
                <c:pt idx="0">
                  <c:v>Comprometido Obligado</c:v>
                </c:pt>
                <c:pt idx="1">
                  <c:v>Comprometido</c:v>
                </c:pt>
                <c:pt idx="2">
                  <c:v>Saldo x comprometer</c:v>
                </c:pt>
              </c:strCache>
            </c:strRef>
          </c:cat>
          <c:val>
            <c:numRef>
              <c:f>Presupuesto!$G$4:$I$4</c:f>
              <c:numCache>
                <c:formatCode>#,##0</c:formatCode>
                <c:ptCount val="3"/>
                <c:pt idx="0">
                  <c:v>2828073922.7000003</c:v>
                </c:pt>
                <c:pt idx="1">
                  <c:v>4108538849.8099999</c:v>
                </c:pt>
                <c:pt idx="2">
                  <c:v>3088387227.4900002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A1-444B-AD91-32B1A4733F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19507018144471"/>
          <c:y val="0.8604325639552568"/>
          <c:w val="0.77555522081478945"/>
          <c:h val="0.11976546923050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PRESUPUESTO FUNCIONAMIENTO 2021</a:t>
            </a:r>
          </a:p>
          <a:p>
            <a:pPr>
              <a:defRPr/>
            </a:pPr>
            <a:r>
              <a:rPr lang="en-US" sz="1200"/>
              <a:t>Saldo</a:t>
            </a:r>
            <a:r>
              <a:rPr lang="en-US" sz="1200" baseline="0"/>
              <a:t> por comprometer</a:t>
            </a: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'Analisis PAI'!$AL$105</c:f>
              <c:strCache>
                <c:ptCount val="1"/>
                <c:pt idx="0">
                  <c:v>SALDO POR COMPROMETER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6859935448005774E-2"/>
                  <c:y val="-1.62100195925429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276080084299256E-2"/>
                      <c:h val="5.75812316502577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9BE-4AE7-A729-16E6DC58A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PAI'!$AK$106:$AK$109</c:f>
              <c:strCache>
                <c:ptCount val="4"/>
                <c:pt idx="0">
                  <c:v>Gastos de Personal</c:v>
                </c:pt>
                <c:pt idx="1">
                  <c:v>Gastos Generales</c:v>
                </c:pt>
                <c:pt idx="2">
                  <c:v>Transferencias</c:v>
                </c:pt>
                <c:pt idx="3">
                  <c:v>Otros Gastos (*)</c:v>
                </c:pt>
              </c:strCache>
            </c:strRef>
          </c:cat>
          <c:val>
            <c:numRef>
              <c:f>'Analisis PAI'!$AL$106:$AL$109</c:f>
              <c:numCache>
                <c:formatCode>_(* #,##0_);_(* \(#,##0\);_(* "-"_);_(@_)</c:formatCode>
                <c:ptCount val="4"/>
                <c:pt idx="0">
                  <c:v>5514388301</c:v>
                </c:pt>
                <c:pt idx="1">
                  <c:v>296928466.50999999</c:v>
                </c:pt>
                <c:pt idx="2">
                  <c:v>934365231</c:v>
                </c:pt>
                <c:pt idx="3">
                  <c:v>35013000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E-4AE7-A729-16E6DC58A942}"/>
            </c:ext>
          </c:extLst>
        </c:ser>
        <c:ser>
          <c:idx val="1"/>
          <c:order val="1"/>
          <c:tx>
            <c:strRef>
              <c:f>'Analisis PAI'!$AM$105</c:f>
              <c:strCache>
                <c:ptCount val="1"/>
                <c:pt idx="0">
                  <c:v>COMPROMETIDO</c:v>
                </c:pt>
              </c:strCache>
            </c:strRef>
          </c:tx>
          <c:spPr>
            <a:solidFill>
              <a:srgbClr val="000000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cat>
            <c:strRef>
              <c:f>'Analisis PAI'!$AK$106:$AK$109</c:f>
              <c:strCache>
                <c:ptCount val="4"/>
                <c:pt idx="0">
                  <c:v>Gastos de Personal</c:v>
                </c:pt>
                <c:pt idx="1">
                  <c:v>Gastos Generales</c:v>
                </c:pt>
                <c:pt idx="2">
                  <c:v>Transferencias</c:v>
                </c:pt>
                <c:pt idx="3">
                  <c:v>Otros Gastos (*)</c:v>
                </c:pt>
              </c:strCache>
            </c:strRef>
          </c:cat>
          <c:val>
            <c:numRef>
              <c:f>'Analisis PAI'!$AM$106:$AM$109</c:f>
              <c:numCache>
                <c:formatCode>_(* #,##0_);_(* \(#,##0\);_(* "-"_);_(@_)</c:formatCode>
                <c:ptCount val="4"/>
                <c:pt idx="0">
                  <c:v>6154444</c:v>
                </c:pt>
                <c:pt idx="1">
                  <c:v>295713914.98000002</c:v>
                </c:pt>
                <c:pt idx="2">
                  <c:v>0</c:v>
                </c:pt>
                <c:pt idx="3">
                  <c:v>4026000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BE-4AE7-A729-16E6DC58A942}"/>
            </c:ext>
          </c:extLst>
        </c:ser>
        <c:ser>
          <c:idx val="2"/>
          <c:order val="2"/>
          <c:tx>
            <c:strRef>
              <c:f>'Analisis PAI'!$AN$105</c:f>
              <c:strCache>
                <c:ptCount val="1"/>
                <c:pt idx="0">
                  <c:v>COMPROMETIDO OBLIGADO</c:v>
                </c:pt>
              </c:strCache>
            </c:strRef>
          </c:tx>
          <c:spPr>
            <a:solidFill>
              <a:srgbClr val="538DD5"/>
            </a:solidFill>
            <a:ln>
              <a:noFill/>
            </a:ln>
            <a:effectLst/>
          </c:spPr>
          <c:invertIfNegative val="0"/>
          <c:cat>
            <c:strRef>
              <c:f>'Analisis PAI'!$AK$106:$AK$109</c:f>
              <c:strCache>
                <c:ptCount val="4"/>
                <c:pt idx="0">
                  <c:v>Gastos de Personal</c:v>
                </c:pt>
                <c:pt idx="1">
                  <c:v>Gastos Generales</c:v>
                </c:pt>
                <c:pt idx="2">
                  <c:v>Transferencias</c:v>
                </c:pt>
                <c:pt idx="3">
                  <c:v>Otros Gastos (*)</c:v>
                </c:pt>
              </c:strCache>
            </c:strRef>
          </c:cat>
          <c:val>
            <c:numRef>
              <c:f>'Analisis PAI'!$AN$106:$AN$109</c:f>
              <c:numCache>
                <c:formatCode>_(* #,##0_);_(* \(#,##0\);_(* "-"_);_(@_)</c:formatCode>
                <c:ptCount val="4"/>
                <c:pt idx="0">
                  <c:v>4482893255</c:v>
                </c:pt>
                <c:pt idx="1">
                  <c:v>326117618.50999999</c:v>
                </c:pt>
                <c:pt idx="2">
                  <c:v>2554515769</c:v>
                </c:pt>
                <c:pt idx="3">
                  <c:v>48491000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BE-4AE7-A729-16E6DC58A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92338304"/>
        <c:axId val="292422016"/>
      </c:barChart>
      <c:catAx>
        <c:axId val="292338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2422016"/>
        <c:crosses val="autoZero"/>
        <c:auto val="1"/>
        <c:lblAlgn val="ctr"/>
        <c:lblOffset val="100"/>
        <c:noMultiLvlLbl val="0"/>
      </c:catAx>
      <c:valAx>
        <c:axId val="292422016"/>
        <c:scaling>
          <c:orientation val="minMax"/>
          <c:max val="100000000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233830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PRESUPUESTO INVERSION 2021</a:t>
            </a:r>
          </a:p>
          <a:p>
            <a:pPr>
              <a:defRPr/>
            </a:pPr>
            <a:r>
              <a:rPr lang="en-US" sz="1200"/>
              <a:t>Saldo</a:t>
            </a:r>
            <a:r>
              <a:rPr lang="en-US" sz="1200" baseline="0"/>
              <a:t> por comprometer</a:t>
            </a:r>
            <a:endParaRPr lang="en-US" sz="1200"/>
          </a:p>
        </c:rich>
      </c:tx>
      <c:layout>
        <c:manualLayout>
          <c:xMode val="edge"/>
          <c:yMode val="edge"/>
          <c:x val="0.32241049351739492"/>
          <c:y val="2.237925156262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1756568945973712"/>
          <c:y val="0.22020466755734955"/>
          <c:w val="0.80123072723757383"/>
          <c:h val="0.65750248727934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'Analisis PAI'!$I$104</c:f>
              <c:strCache>
                <c:ptCount val="1"/>
                <c:pt idx="0">
                  <c:v>Saldo por Comprometer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176796082309657E-4"/>
                  <c:y val="2.748347556031935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BD-459B-A37B-00B16D7299D2}"/>
                </c:ext>
              </c:extLst>
            </c:dLbl>
            <c:dLbl>
              <c:idx val="1"/>
              <c:layout>
                <c:manualLayout>
                  <c:x val="6.4329739214273457E-2"/>
                  <c:y val="4.12369972347939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084996450915332E-2"/>
                      <c:h val="5.7060800389642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BD-459B-A37B-00B16D7299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PAI'!$H$116:$H$122</c:f>
              <c:strCache>
                <c:ptCount val="7"/>
                <c:pt idx="0">
                  <c:v>EXP</c:v>
                </c:pt>
                <c:pt idx="1">
                  <c:v>DIRECTOR</c:v>
                </c:pt>
                <c:pt idx="2">
                  <c:v>OAJ</c:v>
                </c:pt>
                <c:pt idx="3">
                  <c:v>SR</c:v>
                </c:pt>
                <c:pt idx="4">
                  <c:v>SAF</c:v>
                </c:pt>
                <c:pt idx="5">
                  <c:v>OAP</c:v>
                </c:pt>
                <c:pt idx="6">
                  <c:v>OCI</c:v>
                </c:pt>
              </c:strCache>
            </c:strRef>
          </c:cat>
          <c:val>
            <c:numRef>
              <c:f>'Analisis PAI'!$I$116:$I$122</c:f>
              <c:numCache>
                <c:formatCode>_(* #,##0_);_(* \(#,##0\);_(* "-"_);_(@_)</c:formatCode>
                <c:ptCount val="7"/>
                <c:pt idx="0">
                  <c:v>356310981</c:v>
                </c:pt>
                <c:pt idx="1">
                  <c:v>77000000</c:v>
                </c:pt>
                <c:pt idx="2">
                  <c:v>182554599.99999994</c:v>
                </c:pt>
                <c:pt idx="3">
                  <c:v>950317429</c:v>
                </c:pt>
                <c:pt idx="4">
                  <c:v>38180000</c:v>
                </c:pt>
                <c:pt idx="5">
                  <c:v>1484024217.4899998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BD-459B-A37B-00B16D7299D2}"/>
            </c:ext>
          </c:extLst>
        </c:ser>
        <c:ser>
          <c:idx val="1"/>
          <c:order val="1"/>
          <c:tx>
            <c:strRef>
              <c:f>'Analisis PAI'!$J$104</c:f>
              <c:strCache>
                <c:ptCount val="1"/>
                <c:pt idx="0">
                  <c:v>Comprometido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  <a:ln>
              <a:noFill/>
            </a:ln>
            <a:effectLst/>
          </c:spPr>
          <c:invertIfNegative val="0"/>
          <c:cat>
            <c:strRef>
              <c:f>'Analisis PAI'!$H$116:$H$122</c:f>
              <c:strCache>
                <c:ptCount val="7"/>
                <c:pt idx="0">
                  <c:v>EXP</c:v>
                </c:pt>
                <c:pt idx="1">
                  <c:v>DIRECTOR</c:v>
                </c:pt>
                <c:pt idx="2">
                  <c:v>OAJ</c:v>
                </c:pt>
                <c:pt idx="3">
                  <c:v>SR</c:v>
                </c:pt>
                <c:pt idx="4">
                  <c:v>SAF</c:v>
                </c:pt>
                <c:pt idx="5">
                  <c:v>OAP</c:v>
                </c:pt>
                <c:pt idx="6">
                  <c:v>OCI</c:v>
                </c:pt>
              </c:strCache>
            </c:strRef>
          </c:cat>
          <c:val>
            <c:numRef>
              <c:f>'Analisis PAI'!$J$116:$J$122</c:f>
              <c:numCache>
                <c:formatCode>_(* #,##0_);_(* \(#,##0\);_(* "-"_);_(@_)</c:formatCode>
                <c:ptCount val="7"/>
                <c:pt idx="0">
                  <c:v>693977822.5</c:v>
                </c:pt>
                <c:pt idx="1">
                  <c:v>0</c:v>
                </c:pt>
                <c:pt idx="2">
                  <c:v>700343382.16000009</c:v>
                </c:pt>
                <c:pt idx="3">
                  <c:v>1167043200</c:v>
                </c:pt>
                <c:pt idx="4">
                  <c:v>483453000</c:v>
                </c:pt>
                <c:pt idx="5">
                  <c:v>1063721445.15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BD-459B-A37B-00B16D7299D2}"/>
            </c:ext>
          </c:extLst>
        </c:ser>
        <c:ser>
          <c:idx val="2"/>
          <c:order val="2"/>
          <c:tx>
            <c:strRef>
              <c:f>'Analisis PAI'!$K$104</c:f>
              <c:strCache>
                <c:ptCount val="1"/>
                <c:pt idx="0">
                  <c:v>Comprometido Obligado</c:v>
                </c:pt>
              </c:strCache>
            </c:strRef>
          </c:tx>
          <c:spPr>
            <a:solidFill>
              <a:srgbClr val="538DD5"/>
            </a:solidFill>
            <a:ln>
              <a:noFill/>
            </a:ln>
            <a:effectLst/>
          </c:spPr>
          <c:invertIfNegative val="0"/>
          <c:cat>
            <c:strRef>
              <c:f>'Analisis PAI'!$H$116:$H$122</c:f>
              <c:strCache>
                <c:ptCount val="7"/>
                <c:pt idx="0">
                  <c:v>EXP</c:v>
                </c:pt>
                <c:pt idx="1">
                  <c:v>DIRECTOR</c:v>
                </c:pt>
                <c:pt idx="2">
                  <c:v>OAJ</c:v>
                </c:pt>
                <c:pt idx="3">
                  <c:v>SR</c:v>
                </c:pt>
                <c:pt idx="4">
                  <c:v>SAF</c:v>
                </c:pt>
                <c:pt idx="5">
                  <c:v>OAP</c:v>
                </c:pt>
                <c:pt idx="6">
                  <c:v>OCI</c:v>
                </c:pt>
              </c:strCache>
            </c:strRef>
          </c:cat>
          <c:val>
            <c:numRef>
              <c:f>'Analisis PAI'!$K$116:$K$122</c:f>
              <c:numCache>
                <c:formatCode>_(* #,##0_);_(* \(#,##0\);_(* "-"_);_(@_)</c:formatCode>
                <c:ptCount val="7"/>
                <c:pt idx="0">
                  <c:v>627107396.5</c:v>
                </c:pt>
                <c:pt idx="1">
                  <c:v>55000000</c:v>
                </c:pt>
                <c:pt idx="2">
                  <c:v>359672617.83999997</c:v>
                </c:pt>
                <c:pt idx="3">
                  <c:v>951692571</c:v>
                </c:pt>
                <c:pt idx="4">
                  <c:v>288671466</c:v>
                </c:pt>
                <c:pt idx="5">
                  <c:v>545929871.36000001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BD-459B-A37B-00B16D7299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91799040"/>
        <c:axId val="291800576"/>
      </c:barChart>
      <c:catAx>
        <c:axId val="291799040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1800576"/>
        <c:crosses val="autoZero"/>
        <c:auto val="1"/>
        <c:lblAlgn val="ctr"/>
        <c:lblOffset val="100"/>
        <c:noMultiLvlLbl val="0"/>
      </c:catAx>
      <c:valAx>
        <c:axId val="2918005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179904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200"/>
              <a:t>Plan</a:t>
            </a:r>
            <a:r>
              <a:rPr lang="es-CO" sz="1200" baseline="0"/>
              <a:t> Anual Adquisiciones 2021</a:t>
            </a:r>
          </a:p>
          <a:p>
            <a:pPr>
              <a:defRPr sz="1200"/>
            </a:pPr>
            <a:r>
              <a:rPr lang="es-CO" sz="1200" baseline="0"/>
              <a:t>Recursos por Aprobar y Asignar</a:t>
            </a:r>
            <a:endParaRPr lang="es-CO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5617301743532056"/>
          <c:y val="0.23015945330296128"/>
          <c:w val="0.68065224268841396"/>
          <c:h val="0.463332914820727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'Analisis PAI'!$C$149</c:f>
              <c:strCache>
                <c:ptCount val="1"/>
                <c:pt idx="0">
                  <c:v> PAA EJECUTADO </c:v>
                </c:pt>
              </c:strCache>
            </c:strRef>
          </c:tx>
          <c:spPr>
            <a:solidFill>
              <a:srgbClr val="9F9F9F"/>
            </a:solidFill>
            <a:ln>
              <a:noFill/>
            </a:ln>
            <a:effectLst/>
          </c:spPr>
          <c:invertIfNegative val="0"/>
          <c:cat>
            <c:strRef>
              <c:f>'Analisis PAI'!$B$150:$B$152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PAI'!$C$150:$C$152</c:f>
              <c:numCache>
                <c:formatCode>_(* #,##0_);_(* \(#,##0\);_(* "-"_);_(@_)</c:formatCode>
                <c:ptCount val="3"/>
                <c:pt idx="0">
                  <c:v>1926819967.5</c:v>
                </c:pt>
                <c:pt idx="1">
                  <c:v>377929083.83999997</c:v>
                </c:pt>
                <c:pt idx="2">
                  <c:v>523324871.36000001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8-4FAE-818D-C4A1A678542B}"/>
            </c:ext>
          </c:extLst>
        </c:ser>
        <c:ser>
          <c:idx val="1"/>
          <c:order val="1"/>
          <c:tx>
            <c:strRef>
              <c:f>'Analisis PAI'!$D$149</c:f>
              <c:strCache>
                <c:ptCount val="1"/>
                <c:pt idx="0">
                  <c:v> PAA POR EJECUTAR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PAI'!$B$150:$B$152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PAI'!$D$150:$D$152</c:f>
              <c:numCache>
                <c:formatCode>_(* #,##0_);_(* \(#,##0\);_(* "-"_);_(@_)</c:formatCode>
                <c:ptCount val="3"/>
                <c:pt idx="0">
                  <c:v>2871001016.5</c:v>
                </c:pt>
                <c:pt idx="1">
                  <c:v>620422132.16000009</c:v>
                </c:pt>
                <c:pt idx="2">
                  <c:v>2422387552.6399999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F8-4FAE-818D-C4A1A678542B}"/>
            </c:ext>
          </c:extLst>
        </c:ser>
        <c:ser>
          <c:idx val="2"/>
          <c:order val="2"/>
          <c:tx>
            <c:strRef>
              <c:f>'Analisis PAI'!$E$149</c:f>
              <c:strCache>
                <c:ptCount val="1"/>
                <c:pt idx="0">
                  <c:v> RECURSOS SIN APROBAR </c:v>
                </c:pt>
              </c:strCache>
            </c:strRef>
          </c:tx>
          <c:spPr>
            <a:pattFill prst="pct50">
              <a:fgClr>
                <a:srgbClr val="E60000"/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PAI'!$B$150:$B$152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PAI'!$E$150:$E$152</c:f>
              <c:numCache>
                <c:formatCode>_(* #,##0_);_(* \(#,##0\);_(* "-"_);_(@_)</c:formatCode>
                <c:ptCount val="3"/>
                <c:pt idx="0">
                  <c:v>952135987</c:v>
                </c:pt>
                <c:pt idx="1">
                  <c:v>0</c:v>
                </c:pt>
                <c:pt idx="2">
                  <c:v>35510000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F8-4FAE-818D-C4A1A678542B}"/>
            </c:ext>
          </c:extLst>
        </c:ser>
        <c:ser>
          <c:idx val="4"/>
          <c:order val="3"/>
          <c:tx>
            <c:strRef>
              <c:f>'Analisis PAI'!$F$149</c:f>
              <c:strCache>
                <c:ptCount val="1"/>
                <c:pt idx="0">
                  <c:v> SALDO POR ASIGNAR 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590476190476190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F8-4FAE-818D-C4A1A678542B}"/>
                </c:ext>
              </c:extLst>
            </c:dLbl>
            <c:dLbl>
              <c:idx val="1"/>
              <c:layout>
                <c:manualLayout>
                  <c:x val="3.0476190476190421E-2"/>
                  <c:y val="4.14937894905698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F8-4FAE-818D-C4A1A678542B}"/>
                </c:ext>
              </c:extLst>
            </c:dLbl>
            <c:dLbl>
              <c:idx val="2"/>
              <c:layout>
                <c:manualLayout>
                  <c:x val="4.2327363946763216E-2"/>
                  <c:y val="0.118215342672143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F8-4FAE-818D-C4A1A67854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PAI'!$B$150:$B$152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PAI'!$F$150:$F$152</c:f>
              <c:numCache>
                <c:formatCode>_(* #,##0_);_(* \(#,##0\);_(* "-"_);_(@_)</c:formatCode>
                <c:ptCount val="3"/>
                <c:pt idx="0">
                  <c:v>250043029</c:v>
                </c:pt>
                <c:pt idx="1">
                  <c:v>1648784</c:v>
                </c:pt>
                <c:pt idx="2">
                  <c:v>18777576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F8-4FAE-818D-C4A1A6785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92486528"/>
        <c:axId val="292492416"/>
      </c:barChart>
      <c:catAx>
        <c:axId val="292486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2492416"/>
        <c:crosses val="autoZero"/>
        <c:auto val="1"/>
        <c:lblAlgn val="ctr"/>
        <c:lblOffset val="100"/>
        <c:noMultiLvlLbl val="0"/>
      </c:catAx>
      <c:valAx>
        <c:axId val="292492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248652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 Actividades PAI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'PAI Mes'!$C$18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538DD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'PAI Mes'!$B$19:$B$23</c:f>
              <c:strCache>
                <c:ptCount val="5"/>
                <c:pt idx="0">
                  <c:v>SR</c:v>
                </c:pt>
                <c:pt idx="1">
                  <c:v>OAJ</c:v>
                </c:pt>
                <c:pt idx="2">
                  <c:v>CI</c:v>
                </c:pt>
                <c:pt idx="3">
                  <c:v>SAF</c:v>
                </c:pt>
                <c:pt idx="4">
                  <c:v>OAP / TICs</c:v>
                </c:pt>
              </c:strCache>
            </c:strRef>
          </c:cat>
          <c:val>
            <c:numRef>
              <c:f>'PAI Mes'!$C$19:$C$23</c:f>
              <c:numCache>
                <c:formatCode>General</c:formatCode>
                <c:ptCount val="5"/>
                <c:pt idx="0">
                  <c:v>34</c:v>
                </c:pt>
                <c:pt idx="1">
                  <c:v>44</c:v>
                </c:pt>
                <c:pt idx="2">
                  <c:v>3</c:v>
                </c:pt>
                <c:pt idx="3">
                  <c:v>71</c:v>
                </c:pt>
                <c:pt idx="4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21-4A6F-8785-134040AFDE39}"/>
            </c:ext>
          </c:extLst>
        </c:ser>
        <c:ser>
          <c:idx val="1"/>
          <c:order val="1"/>
          <c:tx>
            <c:strRef>
              <c:f>'PAI Mes'!$D$18</c:f>
              <c:strCache>
                <c:ptCount val="1"/>
                <c:pt idx="0">
                  <c:v>Por Ejecutar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6666666666666666E-2"/>
                  <c:y val="-4.38591424582506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21-4A6F-8785-134040AFDE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'PAI Mes'!$B$19:$B$23</c:f>
              <c:strCache>
                <c:ptCount val="5"/>
                <c:pt idx="0">
                  <c:v>SR</c:v>
                </c:pt>
                <c:pt idx="1">
                  <c:v>OAJ</c:v>
                </c:pt>
                <c:pt idx="2">
                  <c:v>CI</c:v>
                </c:pt>
                <c:pt idx="3">
                  <c:v>SAF</c:v>
                </c:pt>
                <c:pt idx="4">
                  <c:v>OAP / TICs</c:v>
                </c:pt>
              </c:strCache>
            </c:strRef>
          </c:cat>
          <c:val>
            <c:numRef>
              <c:f>'PAI Mes'!$D$19:$D$23</c:f>
              <c:numCache>
                <c:formatCode>General</c:formatCode>
                <c:ptCount val="5"/>
                <c:pt idx="0">
                  <c:v>68</c:v>
                </c:pt>
                <c:pt idx="1">
                  <c:v>45</c:v>
                </c:pt>
                <c:pt idx="2">
                  <c:v>6</c:v>
                </c:pt>
                <c:pt idx="3">
                  <c:v>73</c:v>
                </c:pt>
                <c:pt idx="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21-4A6F-8785-134040AFDE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03981312"/>
        <c:axId val="303982848"/>
      </c:barChart>
      <c:catAx>
        <c:axId val="303981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3982848"/>
        <c:crosses val="autoZero"/>
        <c:auto val="1"/>
        <c:lblAlgn val="ctr"/>
        <c:lblOffset val="100"/>
        <c:noMultiLvlLbl val="0"/>
      </c:catAx>
      <c:valAx>
        <c:axId val="303982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Actividades PAI</a:t>
                </a:r>
              </a:p>
            </c:rich>
          </c:tx>
          <c:layout>
            <c:manualLayout>
              <c:xMode val="edge"/>
              <c:yMode val="edge"/>
              <c:x val="0.83481211723534565"/>
              <c:y val="0.772777048702245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398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88035870516181"/>
          <c:y val="0.82002260134149896"/>
          <c:w val="0.33579483814523187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PAI 2021</a:t>
            </a:r>
          </a:p>
        </c:rich>
      </c:tx>
      <c:layout>
        <c:manualLayout>
          <c:xMode val="edge"/>
          <c:yMode val="edge"/>
          <c:x val="0.41962593258519848"/>
          <c:y val="0.105263157894736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538D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E5-4CF7-91FD-4A6CD3BE707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E5-4CF7-91FD-4A6CD3BE707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E5-4CF7-91FD-4A6CD3BE7079}"/>
                </c:ext>
              </c:extLst>
            </c:dLbl>
            <c:dLbl>
              <c:idx val="1"/>
              <c:layout>
                <c:manualLayout>
                  <c:x val="0.14692541385082769"/>
                  <c:y val="-0.1379080807777900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E5-4CF7-91FD-4A6CD3BE70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'PAI Mes'!$B$25:$B$26</c:f>
              <c:strCache>
                <c:ptCount val="2"/>
                <c:pt idx="0">
                  <c:v>Ejecutadas</c:v>
                </c:pt>
                <c:pt idx="1">
                  <c:v>Por Ejecutar</c:v>
                </c:pt>
              </c:strCache>
            </c:strRef>
          </c:cat>
          <c:val>
            <c:numRef>
              <c:f>'PAI Mes'!$C$25:$C$26</c:f>
              <c:numCache>
                <c:formatCode>0%</c:formatCode>
                <c:ptCount val="2"/>
                <c:pt idx="0">
                  <c:v>0.45808966861598438</c:v>
                </c:pt>
                <c:pt idx="1">
                  <c:v>0.54191033138401556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E5-4CF7-91FD-4A6CD3BE70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 Productos PAI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'PAI Mes'!$C$18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538DD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'PAI Mes'!$B$36:$B$40</c:f>
              <c:strCache>
                <c:ptCount val="5"/>
                <c:pt idx="0">
                  <c:v>SR</c:v>
                </c:pt>
                <c:pt idx="1">
                  <c:v>OAJ</c:v>
                </c:pt>
                <c:pt idx="2">
                  <c:v>CI</c:v>
                </c:pt>
                <c:pt idx="3">
                  <c:v>SAF</c:v>
                </c:pt>
                <c:pt idx="4">
                  <c:v>OAP / TICs</c:v>
                </c:pt>
              </c:strCache>
            </c:strRef>
          </c:cat>
          <c:val>
            <c:numRef>
              <c:f>'PAI Mes'!$C$36:$C$40</c:f>
              <c:numCache>
                <c:formatCode>General</c:formatCode>
                <c:ptCount val="5"/>
                <c:pt idx="0">
                  <c:v>4</c:v>
                </c:pt>
                <c:pt idx="1">
                  <c:v>42</c:v>
                </c:pt>
                <c:pt idx="2">
                  <c:v>3</c:v>
                </c:pt>
                <c:pt idx="3">
                  <c:v>41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6-4087-B3D2-684A43EBB1A0}"/>
            </c:ext>
          </c:extLst>
        </c:ser>
        <c:ser>
          <c:idx val="1"/>
          <c:order val="1"/>
          <c:tx>
            <c:strRef>
              <c:f>'PAI Mes'!$D$18</c:f>
              <c:strCache>
                <c:ptCount val="1"/>
                <c:pt idx="0">
                  <c:v>Por Ejecutar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'PAI Mes'!$B$36:$B$40</c:f>
              <c:strCache>
                <c:ptCount val="5"/>
                <c:pt idx="0">
                  <c:v>SR</c:v>
                </c:pt>
                <c:pt idx="1">
                  <c:v>OAJ</c:v>
                </c:pt>
                <c:pt idx="2">
                  <c:v>CI</c:v>
                </c:pt>
                <c:pt idx="3">
                  <c:v>SAF</c:v>
                </c:pt>
                <c:pt idx="4">
                  <c:v>OAP / TICs</c:v>
                </c:pt>
              </c:strCache>
            </c:strRef>
          </c:cat>
          <c:val>
            <c:numRef>
              <c:f>'PAI Mes'!$D$36:$D$40</c:f>
              <c:numCache>
                <c:formatCode>General</c:formatCode>
                <c:ptCount val="5"/>
                <c:pt idx="0">
                  <c:v>29</c:v>
                </c:pt>
                <c:pt idx="1">
                  <c:v>43</c:v>
                </c:pt>
                <c:pt idx="2">
                  <c:v>6</c:v>
                </c:pt>
                <c:pt idx="3">
                  <c:v>46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6-4087-B3D2-684A43EBB1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04322048"/>
        <c:axId val="304323584"/>
      </c:barChart>
      <c:catAx>
        <c:axId val="30432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4323584"/>
        <c:crosses val="autoZero"/>
        <c:auto val="1"/>
        <c:lblAlgn val="ctr"/>
        <c:lblOffset val="100"/>
        <c:noMultiLvlLbl val="0"/>
      </c:catAx>
      <c:valAx>
        <c:axId val="30432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Productos PAI</a:t>
                </a:r>
              </a:p>
            </c:rich>
          </c:tx>
          <c:layout>
            <c:manualLayout>
              <c:xMode val="edge"/>
              <c:yMode val="edge"/>
              <c:x val="0.83481211723534565"/>
              <c:y val="0.772777048702245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432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488035870516181"/>
          <c:y val="0.82002260134149896"/>
          <c:w val="0.33579483814523187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PAI 2021</a:t>
            </a:r>
          </a:p>
        </c:rich>
      </c:tx>
      <c:layout>
        <c:manualLayout>
          <c:xMode val="edge"/>
          <c:yMode val="edge"/>
          <c:x val="0.42487527641721945"/>
          <c:y val="0.100478468899521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538D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6F-4867-9A9E-E61AD670FA9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6F-4867-9A9E-E61AD670FA9F}"/>
              </c:ext>
            </c:extLst>
          </c:dPt>
          <c:dLbls>
            <c:dLbl>
              <c:idx val="0"/>
              <c:layout>
                <c:manualLayout>
                  <c:x val="-0.14757959316172198"/>
                  <c:y val="0.105912720316215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6F-4867-9A9E-E61AD670FA9F}"/>
                </c:ext>
              </c:extLst>
            </c:dLbl>
            <c:dLbl>
              <c:idx val="1"/>
              <c:layout>
                <c:manualLayout>
                  <c:x val="0.17333715877252748"/>
                  <c:y val="-0.136048700117751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6F-4867-9A9E-E61AD670F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'PAI Mes'!$B$42:$B$43</c:f>
              <c:strCache>
                <c:ptCount val="2"/>
                <c:pt idx="0">
                  <c:v>Ejecutado</c:v>
                </c:pt>
                <c:pt idx="1">
                  <c:v>Por Ejecutar</c:v>
                </c:pt>
              </c:strCache>
            </c:strRef>
          </c:cat>
          <c:val>
            <c:numRef>
              <c:f>'PAI Mes'!$C$42:$C$43</c:f>
              <c:numCache>
                <c:formatCode>0%</c:formatCode>
                <c:ptCount val="2"/>
                <c:pt idx="0">
                  <c:v>0.4061433447098976</c:v>
                </c:pt>
                <c:pt idx="1">
                  <c:v>0.59385665529010234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6F-4867-9A9E-E61AD670FA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0.39861</cdr:x>
      <cdr:y>0.56517</cdr:y>
    </cdr:from>
    <cdr:to>
      <cdr:x>0.62476</cdr:x>
      <cdr:y>0.64277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457144" y="1675782"/>
          <a:ext cx="826712" cy="230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F38C54D8-C012-4556-AC97-9CF86C20E00B}" type="TxLink">
            <a:rPr lang="en-US" sz="2000" b="0" i="0" u="none" strike="noStrike">
              <a:solidFill>
                <a:srgbClr val="0070C0"/>
              </a:solidFill>
              <a:latin typeface="Calibri"/>
              <a:cs typeface="Calibri"/>
            </a:rPr>
            <a:pPr algn="ctr"/>
            <a:t>51,1%</a:t>
          </a:fld>
          <a:endParaRPr lang="es-CO" sz="20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0.38816</cdr:x>
      <cdr:y>0.5119</cdr:y>
    </cdr:from>
    <cdr:to>
      <cdr:x>0.65099</cdr:x>
      <cdr:y>0.57621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418943" y="1517830"/>
          <a:ext cx="960800" cy="19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800" b="1">
              <a:solidFill>
                <a:srgbClr val="0070C0"/>
              </a:solidFill>
            </a:rPr>
            <a:t>Obligado</a:t>
          </a:r>
        </a:p>
      </cdr:txBody>
    </cdr:sp>
  </cdr:relSizeAnchor>
  <cdr:relSizeAnchor xmlns:cdr="http://schemas.openxmlformats.org/drawingml/2006/chartDrawing">
    <cdr:from>
      <cdr:x>0.39514</cdr:x>
      <cdr:y>0.33009</cdr:y>
    </cdr:from>
    <cdr:to>
      <cdr:x>0.64881</cdr:x>
      <cdr:y>0.40104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1444459" y="978743"/>
          <a:ext cx="927314" cy="210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800" b="1" dirty="0">
              <a:solidFill>
                <a:schemeClr val="tx1">
                  <a:lumMod val="50000"/>
                  <a:lumOff val="50000"/>
                </a:schemeClr>
              </a:solidFill>
            </a:rPr>
            <a:t>Comprometido</a:t>
          </a:r>
        </a:p>
      </cdr:txBody>
    </cdr:sp>
  </cdr:relSizeAnchor>
  <cdr:relSizeAnchor xmlns:cdr="http://schemas.openxmlformats.org/drawingml/2006/chartDrawing">
    <cdr:from>
      <cdr:x>0.38821</cdr:x>
      <cdr:y>0.38995</cdr:y>
    </cdr:from>
    <cdr:to>
      <cdr:x>0.64038</cdr:x>
      <cdr:y>0.46988</cdr:y>
    </cdr:to>
    <cdr:sp macro="" textlink="">
      <cdr:nvSpPr>
        <cdr:cNvPr id="5" name="CuadroTexto 4"/>
        <cdr:cNvSpPr txBox="1"/>
      </cdr:nvSpPr>
      <cdr:spPr>
        <a:xfrm xmlns:a="http://schemas.openxmlformats.org/drawingml/2006/main">
          <a:off x="1419125" y="1156235"/>
          <a:ext cx="921832" cy="237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6ABA4175-C1D6-45A7-881F-6665152D7A1F}" type="TxLink">
            <a:rPr lang="en-US" sz="2000" b="0" i="0" u="none" strike="noStrike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rPr>
            <a:pPr algn="ctr"/>
            <a:t>53,2%</a:t>
          </a:fld>
          <a:endParaRPr lang="es-CO" sz="2000">
            <a:solidFill>
              <a:schemeClr val="tx1">
                <a:lumMod val="50000"/>
                <a:lumOff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0.39904</cdr:x>
      <cdr:y>0.49195</cdr:y>
    </cdr:from>
    <cdr:to>
      <cdr:x>0.64165</cdr:x>
      <cdr:y>0.49195</cdr:y>
    </cdr:to>
    <cdr:cxnSp macro="">
      <cdr:nvCxnSpPr>
        <cdr:cNvPr id="7" name="Conector recto 6">
          <a:extLst xmlns:a="http://schemas.openxmlformats.org/drawingml/2006/main">
            <a:ext uri="{FF2B5EF4-FFF2-40B4-BE49-F238E27FC236}">
              <a16:creationId xmlns:a16="http://schemas.microsoft.com/office/drawing/2014/main" id="{792A9664-F32E-4E46-95CA-3B6FC293D9B4}"/>
            </a:ext>
          </a:extLst>
        </cdr:cNvPr>
        <cdr:cNvCxnSpPr/>
      </cdr:nvCxnSpPr>
      <cdr:spPr>
        <a:xfrm xmlns:a="http://schemas.openxmlformats.org/drawingml/2006/main" flipV="1">
          <a:off x="1458716" y="1458676"/>
          <a:ext cx="886883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0.47043</cdr:x>
      <cdr:y>0.5857</cdr:y>
    </cdr:from>
    <cdr:to>
      <cdr:x>0.69483</cdr:x>
      <cdr:y>0.65903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760423" y="1758986"/>
          <a:ext cx="839735" cy="220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887CFF8B-D361-4FA9-A1FD-329B93D80031}" type="TxLink">
            <a:rPr lang="en-US" sz="2000" b="0" i="0" u="none" strike="noStrike">
              <a:solidFill>
                <a:srgbClr val="0070C0"/>
              </a:solidFill>
              <a:latin typeface="Calibri"/>
              <a:cs typeface="Calibri"/>
            </a:rPr>
            <a:pPr algn="ctr"/>
            <a:t>28,2%</a:t>
          </a:fld>
          <a:endParaRPr lang="es-CO" sz="40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0.45532</cdr:x>
      <cdr:y>0.52529</cdr:y>
    </cdr:from>
    <cdr:to>
      <cdr:x>0.71815</cdr:x>
      <cdr:y>0.5896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703873" y="1577547"/>
          <a:ext cx="983550" cy="193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800" b="1">
              <a:solidFill>
                <a:srgbClr val="0070C0"/>
              </a:solidFill>
            </a:rPr>
            <a:t>Obligado</a:t>
          </a:r>
        </a:p>
      </cdr:txBody>
    </cdr:sp>
  </cdr:relSizeAnchor>
  <cdr:relSizeAnchor xmlns:cdr="http://schemas.openxmlformats.org/drawingml/2006/chartDrawing">
    <cdr:from>
      <cdr:x>0.4549</cdr:x>
      <cdr:y>0.35267</cdr:y>
    </cdr:from>
    <cdr:to>
      <cdr:x>0.71961</cdr:x>
      <cdr:y>0.42362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1660950" y="985347"/>
          <a:ext cx="966523" cy="198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800" b="1">
              <a:solidFill>
                <a:schemeClr val="tx1">
                  <a:lumMod val="50000"/>
                  <a:lumOff val="50000"/>
                </a:schemeClr>
              </a:solidFill>
            </a:rPr>
            <a:t>Comprometido</a:t>
          </a:r>
        </a:p>
      </cdr:txBody>
    </cdr:sp>
  </cdr:relSizeAnchor>
  <cdr:relSizeAnchor xmlns:cdr="http://schemas.openxmlformats.org/drawingml/2006/chartDrawing">
    <cdr:from>
      <cdr:x>0.45939</cdr:x>
      <cdr:y>0.4148</cdr:y>
    </cdr:from>
    <cdr:to>
      <cdr:x>0.69289</cdr:x>
      <cdr:y>0.49637</cdr:y>
    </cdr:to>
    <cdr:sp macro="" textlink="">
      <cdr:nvSpPr>
        <cdr:cNvPr id="5" name="CuadroTexto 4"/>
        <cdr:cNvSpPr txBox="1"/>
      </cdr:nvSpPr>
      <cdr:spPr>
        <a:xfrm xmlns:a="http://schemas.openxmlformats.org/drawingml/2006/main">
          <a:off x="1724025" y="1268261"/>
          <a:ext cx="876300" cy="249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C0F1E9EA-4824-44CF-BD98-FF6F44C855F9}" type="TxLink">
            <a:rPr lang="en-US" sz="2000" b="0" i="0" u="none" strike="noStrike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rPr>
            <a:pPr algn="ctr"/>
            <a:t>69,2%</a:t>
          </a:fld>
          <a:endParaRPr lang="es-CO" sz="4000">
            <a:solidFill>
              <a:schemeClr val="tx1">
                <a:lumMod val="50000"/>
                <a:lumOff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0.47301</cdr:x>
      <cdr:y>0.5168</cdr:y>
    </cdr:from>
    <cdr:to>
      <cdr:x>0.71562</cdr:x>
      <cdr:y>0.5168</cdr:y>
    </cdr:to>
    <cdr:cxnSp macro="">
      <cdr:nvCxnSpPr>
        <cdr:cNvPr id="7" name="Conector recto 6">
          <a:extLst xmlns:a="http://schemas.openxmlformats.org/drawingml/2006/main">
            <a:ext uri="{FF2B5EF4-FFF2-40B4-BE49-F238E27FC236}">
              <a16:creationId xmlns:a16="http://schemas.microsoft.com/office/drawing/2014/main" id="{F91BE3F7-D187-4566-86BD-9AA2D2497AE5}"/>
            </a:ext>
          </a:extLst>
        </cdr:cNvPr>
        <cdr:cNvCxnSpPr/>
      </cdr:nvCxnSpPr>
      <cdr:spPr>
        <a:xfrm xmlns:a="http://schemas.openxmlformats.org/drawingml/2006/main" flipV="1">
          <a:off x="1727095" y="1443934"/>
          <a:ext cx="88583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24/11/2021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24/11/2021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24/11/2021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24/11/2021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24/11/2021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C93B-AF94-43F1-AB41-24A9F66CCBC0}" type="datetimeFigureOut">
              <a:rPr lang="es-ES" smtClean="0"/>
              <a:t>24/11/2021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63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702557" y="2041063"/>
            <a:ext cx="64414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4400" dirty="0">
                <a:solidFill>
                  <a:schemeClr val="bg1"/>
                </a:solidFill>
              </a:rPr>
              <a:t>SEGUIMIENTO AVANCE PAI</a:t>
            </a:r>
            <a:br>
              <a:rPr lang="es-ES" sz="4400" dirty="0">
                <a:solidFill>
                  <a:schemeClr val="bg1"/>
                </a:solidFill>
              </a:rPr>
            </a:br>
            <a:r>
              <a:rPr lang="es-ES" sz="4400" dirty="0">
                <a:solidFill>
                  <a:schemeClr val="bg1"/>
                </a:solidFill>
              </a:rPr>
              <a:t>2do Trimestre 2021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665577" y="3487613"/>
            <a:ext cx="5478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Oficina Asesora de Planeación y </a:t>
            </a:r>
            <a:r>
              <a:rPr lang="es-ES" sz="2800" dirty="0" err="1">
                <a:solidFill>
                  <a:schemeClr val="bg1"/>
                </a:solidFill>
              </a:rPr>
              <a:t>TICs</a:t>
            </a:r>
            <a:endParaRPr lang="es-ES" sz="2800" dirty="0">
              <a:solidFill>
                <a:schemeClr val="bg1"/>
              </a:solidFill>
            </a:endParaRPr>
          </a:p>
          <a:p>
            <a:pPr algn="r"/>
            <a:r>
              <a:rPr lang="es-ES" sz="2800" dirty="0">
                <a:solidFill>
                  <a:schemeClr val="bg1"/>
                </a:solidFill>
              </a:rPr>
              <a:t>Julio 2021</a:t>
            </a:r>
          </a:p>
        </p:txBody>
      </p:sp>
    </p:spTree>
    <p:extLst>
      <p:ext uri="{BB962C8B-B14F-4D97-AF65-F5344CB8AC3E}">
        <p14:creationId xmlns:p14="http://schemas.microsoft.com/office/powerpoint/2010/main" val="419930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84250" y="217209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200" dirty="0">
                <a:solidFill>
                  <a:srgbClr val="1C3481"/>
                </a:solidFill>
              </a:rPr>
              <a:t>RESULTADO PAI – CRA</a:t>
            </a:r>
            <a:br>
              <a:rPr lang="es-CO" sz="3200" dirty="0">
                <a:solidFill>
                  <a:srgbClr val="1C3481"/>
                </a:solidFill>
              </a:rPr>
            </a:br>
            <a:r>
              <a:rPr lang="es-CO" sz="3200" dirty="0">
                <a:solidFill>
                  <a:srgbClr val="1C3481"/>
                </a:solidFill>
              </a:rPr>
              <a:t>Acumulado 2do Trimestre 2021</a:t>
            </a:r>
            <a:endParaRPr lang="es-ES" sz="3200" dirty="0">
              <a:solidFill>
                <a:srgbClr val="1C348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89490"/>
              </p:ext>
            </p:extLst>
          </p:nvPr>
        </p:nvGraphicFramePr>
        <p:xfrm>
          <a:off x="200775" y="2492896"/>
          <a:ext cx="8670175" cy="1872208"/>
        </p:xfrm>
        <a:graphic>
          <a:graphicData uri="http://schemas.openxmlformats.org/drawingml/2006/table">
            <a:tbl>
              <a:tblPr bandRow="1" bandCol="1">
                <a:tableStyleId>{D113A9D2-9D6B-4929-AA2D-F23B5EE8CBE7}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274361289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3254561852"/>
                    </a:ext>
                  </a:extLst>
                </a:gridCol>
                <a:gridCol w="2066836">
                  <a:extLst>
                    <a:ext uri="{9D8B030D-6E8A-4147-A177-3AD203B41FA5}">
                      <a16:colId xmlns:a16="http://schemas.microsoft.com/office/drawing/2014/main" val="1787094570"/>
                    </a:ext>
                  </a:extLst>
                </a:gridCol>
                <a:gridCol w="1922820">
                  <a:extLst>
                    <a:ext uri="{9D8B030D-6E8A-4147-A177-3AD203B41FA5}">
                      <a16:colId xmlns:a16="http://schemas.microsoft.com/office/drawing/2014/main" val="2478482005"/>
                    </a:ext>
                  </a:extLst>
                </a:gridCol>
              </a:tblGrid>
              <a:tr h="39900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Avance Financiero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>
                        <a:alpha val="4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2000" u="none" strike="noStrike" kern="1200" dirty="0">
                          <a:effectLst/>
                        </a:rPr>
                        <a:t> Compromisos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>
                        <a:alpha val="4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2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>
                        <a:alpha val="4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2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>
                        <a:alpha val="4705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68189"/>
                  </a:ext>
                </a:extLst>
              </a:tr>
              <a:tr h="3990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u="none" strike="noStrike" kern="1200" dirty="0">
                          <a:effectLst/>
                        </a:rPr>
                        <a:t>Obligaciones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alpha val="4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2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alpha val="4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2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alpha val="4705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83412"/>
                  </a:ext>
                </a:extLst>
              </a:tr>
              <a:tr h="5522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2000" u="none" strike="noStrike" kern="1200" dirty="0">
                          <a:effectLst/>
                        </a:rPr>
                        <a:t>Avance  Gestión</a:t>
                      </a:r>
                      <a:endParaRPr lang="es-CO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2000" u="none" strike="noStrike" kern="1200" dirty="0">
                          <a:effectLst/>
                        </a:rPr>
                        <a:t>Actividades</a:t>
                      </a:r>
                      <a:endParaRPr lang="es-CO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46%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09242"/>
                  </a:ext>
                </a:extLst>
              </a:tr>
              <a:tr h="52194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2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Avance Físico</a:t>
                      </a:r>
                      <a:endParaRPr lang="es-CO" sz="20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8400" indent="-1168400" algn="ctr" defTabSz="914400" rtl="0" eaLnBrk="1" fontAlgn="b" latinLnBrk="0" hangingPunct="1"/>
                      <a:r>
                        <a:rPr lang="es-CO" sz="2000" u="none" strike="noStrike" kern="1200" baseline="0" dirty="0">
                          <a:solidFill>
                            <a:schemeClr val="bg1"/>
                          </a:solidFill>
                          <a:effectLst/>
                        </a:rPr>
                        <a:t> Productos</a:t>
                      </a:r>
                      <a:endParaRPr lang="es-CO" sz="20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41%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562847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 bwMode="auto">
          <a:xfrm>
            <a:off x="6954822" y="2228264"/>
            <a:ext cx="1916128" cy="264632"/>
          </a:xfrm>
          <a:prstGeom prst="rect">
            <a:avLst/>
          </a:prstGeom>
          <a:solidFill>
            <a:schemeClr val="bg2">
              <a:lumMod val="75000"/>
              <a:alpha val="5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1800" b="0" dirty="0">
                <a:solidFill>
                  <a:srgbClr val="1C3481"/>
                </a:solidFill>
              </a:rPr>
              <a:t>Anual</a:t>
            </a:r>
            <a:endParaRPr lang="es-ES" sz="1800" b="0" dirty="0">
              <a:solidFill>
                <a:srgbClr val="1C3481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4891463" y="2228265"/>
            <a:ext cx="2063359" cy="264631"/>
          </a:xfrm>
          <a:prstGeom prst="rect">
            <a:avLst/>
          </a:prstGeom>
          <a:solidFill>
            <a:schemeClr val="bg2">
              <a:lumMod val="75000"/>
              <a:alpha val="5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1800" b="0" dirty="0">
                <a:solidFill>
                  <a:srgbClr val="1C3481"/>
                </a:solidFill>
              </a:rPr>
              <a:t>Trimestral</a:t>
            </a:r>
            <a:endParaRPr lang="es-ES" sz="1800" b="0" dirty="0">
              <a:solidFill>
                <a:srgbClr val="1C34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9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84250" y="217209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200" dirty="0">
                <a:solidFill>
                  <a:srgbClr val="1C3481"/>
                </a:solidFill>
              </a:rPr>
              <a:t>Ejecución Presupuestal</a:t>
            </a:r>
            <a:br>
              <a:rPr lang="es-CO" sz="3200" dirty="0">
                <a:solidFill>
                  <a:srgbClr val="1C3481"/>
                </a:solidFill>
              </a:rPr>
            </a:br>
            <a:r>
              <a:rPr lang="es-CO" sz="3200" dirty="0">
                <a:solidFill>
                  <a:srgbClr val="1C3481"/>
                </a:solidFill>
              </a:rPr>
              <a:t>Acumulado 2do Trimestre 2021</a:t>
            </a:r>
            <a:endParaRPr lang="es-ES" sz="3200" dirty="0">
              <a:solidFill>
                <a:srgbClr val="1C3481"/>
              </a:solidFill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439794"/>
              </p:ext>
            </p:extLst>
          </p:nvPr>
        </p:nvGraphicFramePr>
        <p:xfrm>
          <a:off x="-527318" y="1330960"/>
          <a:ext cx="5637798" cy="486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281739"/>
              </p:ext>
            </p:extLst>
          </p:nvPr>
        </p:nvGraphicFramePr>
        <p:xfrm>
          <a:off x="3606800" y="1330960"/>
          <a:ext cx="5872480" cy="486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330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84250" y="217209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200" dirty="0">
                <a:solidFill>
                  <a:srgbClr val="1C3481"/>
                </a:solidFill>
              </a:rPr>
              <a:t>Ejecución Presupuestal</a:t>
            </a:r>
            <a:br>
              <a:rPr lang="es-CO" sz="3200" dirty="0">
                <a:solidFill>
                  <a:srgbClr val="1C3481"/>
                </a:solidFill>
              </a:rPr>
            </a:br>
            <a:r>
              <a:rPr lang="es-CO" sz="3200" dirty="0">
                <a:solidFill>
                  <a:srgbClr val="1C3481"/>
                </a:solidFill>
              </a:rPr>
              <a:t>Acumulado 2do Trimestre 2021</a:t>
            </a:r>
            <a:endParaRPr lang="es-ES" sz="3200" dirty="0">
              <a:solidFill>
                <a:srgbClr val="1C3481"/>
              </a:solidFill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000-00003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173355"/>
              </p:ext>
            </p:extLst>
          </p:nvPr>
        </p:nvGraphicFramePr>
        <p:xfrm>
          <a:off x="375920" y="1209040"/>
          <a:ext cx="8495030" cy="4632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4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84250" y="217209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200" dirty="0">
                <a:solidFill>
                  <a:srgbClr val="1C3481"/>
                </a:solidFill>
              </a:rPr>
              <a:t>Ejecución Presupuestal</a:t>
            </a:r>
            <a:br>
              <a:rPr lang="es-CO" sz="3200" dirty="0">
                <a:solidFill>
                  <a:srgbClr val="1C3481"/>
                </a:solidFill>
              </a:rPr>
            </a:br>
            <a:r>
              <a:rPr lang="es-CO" sz="3200" dirty="0">
                <a:solidFill>
                  <a:srgbClr val="1C3481"/>
                </a:solidFill>
              </a:rPr>
              <a:t>Acumulado 2do Trimestre 2021</a:t>
            </a:r>
            <a:endParaRPr lang="es-ES" sz="3200" dirty="0">
              <a:solidFill>
                <a:srgbClr val="1C3481"/>
              </a:solidFill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2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982728"/>
              </p:ext>
            </p:extLst>
          </p:nvPr>
        </p:nvGraphicFramePr>
        <p:xfrm>
          <a:off x="182880" y="1056640"/>
          <a:ext cx="876808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715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Ejecución Presupuestal</a:t>
            </a:r>
          </a:p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Acumulado 2do Trimestre 2021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1438" y="5608407"/>
            <a:ext cx="8961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811083"/>
              </p:ext>
            </p:extLst>
          </p:nvPr>
        </p:nvGraphicFramePr>
        <p:xfrm>
          <a:off x="71438" y="1137920"/>
          <a:ext cx="8961465" cy="4747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20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22714CF5-4D2B-4D66-991B-0AE5D6730098}"/>
              </a:ext>
            </a:extLst>
          </p:cNvPr>
          <p:cNvSpPr txBox="1">
            <a:spLocks/>
          </p:cNvSpPr>
          <p:nvPr/>
        </p:nvSpPr>
        <p:spPr>
          <a:xfrm>
            <a:off x="1999715" y="118015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Avance cuantitativo en Gestión </a:t>
            </a:r>
            <a:br>
              <a:rPr lang="es-E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Acumulado 2do Trimestre 2021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1894152-5336-4A51-BACB-32344FF8C7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160752"/>
              </p:ext>
            </p:extLst>
          </p:nvPr>
        </p:nvGraphicFramePr>
        <p:xfrm>
          <a:off x="117976" y="1534160"/>
          <a:ext cx="5520823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87D6CD2-88F5-40A9-AF4D-26DE8E6BC7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568635"/>
              </p:ext>
            </p:extLst>
          </p:nvPr>
        </p:nvGraphicFramePr>
        <p:xfrm>
          <a:off x="4187324" y="1282834"/>
          <a:ext cx="5627236" cy="3878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114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1438" y="5608407"/>
            <a:ext cx="8961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69462F4-0316-443A-9A13-B7F2A1D515F6}"/>
              </a:ext>
            </a:extLst>
          </p:cNvPr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Avance cuantitativo Físico </a:t>
            </a:r>
          </a:p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Acumulado 2do Trimestre 2021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E67A990-B973-4B1C-82A6-E9227522F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511275"/>
              </p:ext>
            </p:extLst>
          </p:nvPr>
        </p:nvGraphicFramePr>
        <p:xfrm>
          <a:off x="297113" y="1477879"/>
          <a:ext cx="5179127" cy="413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72A5516-CEE6-4EF1-AC71-E1C81357E5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035091"/>
              </p:ext>
            </p:extLst>
          </p:nvPr>
        </p:nvGraphicFramePr>
        <p:xfrm>
          <a:off x="4008187" y="1249592"/>
          <a:ext cx="5674294" cy="384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82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>
            <a:extLst>
              <a:ext uri="{FF2B5EF4-FFF2-40B4-BE49-F238E27FC236}">
                <a16:creationId xmlns:a16="http://schemas.microsoft.com/office/drawing/2014/main" id="{42D36844-4196-284B-BF56-19E31E798BBF}"/>
              </a:ext>
            </a:extLst>
          </p:cNvPr>
          <p:cNvSpPr txBox="1">
            <a:spLocks/>
          </p:cNvSpPr>
          <p:nvPr/>
        </p:nvSpPr>
        <p:spPr>
          <a:xfrm>
            <a:off x="5669604" y="1776588"/>
            <a:ext cx="1880727" cy="461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O" sz="1500" b="1" i="0" dirty="0">
                <a:solidFill>
                  <a:schemeClr val="tx1"/>
                </a:solidFill>
                <a:latin typeface="+mn-lt"/>
              </a:rPr>
              <a:t>correo@cra.gov.co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9005" y="2699663"/>
            <a:ext cx="4112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>
                <a:solidFill>
                  <a:srgbClr val="0070C0"/>
                </a:solidFill>
              </a:rPr>
              <a:t>MUCHAS GRACIAS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61259" y="3191697"/>
            <a:ext cx="4104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POR SU ATENCIÓN</a:t>
            </a:r>
            <a:endParaRPr lang="en-US" sz="40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3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se">
    <a:dk1>
      <a:srgbClr val="000000"/>
    </a:dk1>
    <a:lt1>
      <a:srgbClr val="FFFFFF"/>
    </a:lt1>
    <a:dk2>
      <a:srgbClr val="565349"/>
    </a:dk2>
    <a:lt2>
      <a:srgbClr val="DDDDDD"/>
    </a:lt2>
    <a:accent1>
      <a:srgbClr val="A6B727"/>
    </a:accent1>
    <a:accent2>
      <a:srgbClr val="DF5327"/>
    </a:accent2>
    <a:accent3>
      <a:srgbClr val="FE9E00"/>
    </a:accent3>
    <a:accent4>
      <a:srgbClr val="418AB3"/>
    </a:accent4>
    <a:accent5>
      <a:srgbClr val="D7D447"/>
    </a:accent5>
    <a:accent6>
      <a:srgbClr val="818183"/>
    </a:accent6>
    <a:hlink>
      <a:srgbClr val="F59E00"/>
    </a:hlink>
    <a:folHlink>
      <a:srgbClr val="B2B2B2"/>
    </a:folHlink>
  </a:clrScheme>
  <a:fontScheme name="Base">
    <a:maj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Base">
    <a:fillStyleLst>
      <a:solidFill>
        <a:schemeClr val="phClr"/>
      </a:solidFill>
      <a:solidFill>
        <a:schemeClr val="phClr">
          <a:tint val="55000"/>
          <a:satMod val="13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  <a:satMod val="105000"/>
            </a:schemeClr>
          </a:gs>
          <a:gs pos="100000">
            <a:schemeClr val="phClr">
              <a:shade val="80000"/>
              <a:satMod val="120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5397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27000"/>
              <a:satMod val="12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hade val="95000"/>
          <a:satMod val="140000"/>
        </a:schemeClr>
      </a:solidFill>
      <a:solidFill>
        <a:schemeClr val="phClr">
          <a:tint val="90000"/>
          <a:shade val="85000"/>
          <a:satMod val="160000"/>
          <a:lumMod val="110000"/>
        </a:schemeClr>
      </a:solidFill>
    </a:bgFillStyleLst>
  </a:fmtScheme>
</a:themeOverride>
</file>

<file path=ppt/theme/themeOverride2.xml><?xml version="1.0" encoding="utf-8"?>
<a:themeOverride xmlns:a="http://schemas.openxmlformats.org/drawingml/2006/main">
  <a:clrScheme name="Base">
    <a:dk1>
      <a:srgbClr val="000000"/>
    </a:dk1>
    <a:lt1>
      <a:srgbClr val="FFFFFF"/>
    </a:lt1>
    <a:dk2>
      <a:srgbClr val="565349"/>
    </a:dk2>
    <a:lt2>
      <a:srgbClr val="DDDDDD"/>
    </a:lt2>
    <a:accent1>
      <a:srgbClr val="A6B727"/>
    </a:accent1>
    <a:accent2>
      <a:srgbClr val="DF5327"/>
    </a:accent2>
    <a:accent3>
      <a:srgbClr val="FE9E00"/>
    </a:accent3>
    <a:accent4>
      <a:srgbClr val="418AB3"/>
    </a:accent4>
    <a:accent5>
      <a:srgbClr val="D7D447"/>
    </a:accent5>
    <a:accent6>
      <a:srgbClr val="818183"/>
    </a:accent6>
    <a:hlink>
      <a:srgbClr val="F59E00"/>
    </a:hlink>
    <a:folHlink>
      <a:srgbClr val="B2B2B2"/>
    </a:folHlink>
  </a:clrScheme>
  <a:fontScheme name="Base">
    <a:maj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Base">
    <a:fillStyleLst>
      <a:solidFill>
        <a:schemeClr val="phClr"/>
      </a:solidFill>
      <a:solidFill>
        <a:schemeClr val="phClr">
          <a:tint val="55000"/>
          <a:satMod val="13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  <a:satMod val="105000"/>
            </a:schemeClr>
          </a:gs>
          <a:gs pos="100000">
            <a:schemeClr val="phClr">
              <a:shade val="80000"/>
              <a:satMod val="120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5397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27000"/>
              <a:satMod val="12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hade val="95000"/>
          <a:satMod val="140000"/>
        </a:schemeClr>
      </a:solidFill>
      <a:solidFill>
        <a:schemeClr val="phClr">
          <a:tint val="90000"/>
          <a:shade val="85000"/>
          <a:satMod val="160000"/>
          <a:lumMod val="110000"/>
        </a:schemeClr>
      </a:soli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162</Words>
  <Application>Microsoft Office PowerPoint</Application>
  <PresentationFormat>Presentación en pantalla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Suárez Ramos</dc:creator>
  <cp:lastModifiedBy>Luis Alonso Pinzón Barbosa</cp:lastModifiedBy>
  <cp:revision>42</cp:revision>
  <dcterms:modified xsi:type="dcterms:W3CDTF">2021-11-24T22:54:34Z</dcterms:modified>
</cp:coreProperties>
</file>