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3.xml" ContentType="application/vnd.openxmlformats-officedocument.drawingml.chartshape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58" r:id="rId7"/>
    <p:sldId id="263" r:id="rId8"/>
    <p:sldId id="267" r:id="rId9"/>
    <p:sldId id="268" r:id="rId10"/>
    <p:sldId id="269" r:id="rId11"/>
    <p:sldId id="272" r:id="rId12"/>
    <p:sldId id="274" r:id="rId13"/>
    <p:sldId id="275" r:id="rId14"/>
    <p:sldId id="273" r:id="rId15"/>
    <p:sldId id="271" r:id="rId16"/>
    <p:sldId id="270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Castillo Delgado" userId="b99836e1-372d-4b85-8b1c-261f538c5da8" providerId="ADAL" clId="{DC5A47F1-54FE-48C0-8B69-B656D8A5918C}"/>
    <pc:docChg chg="modSld">
      <pc:chgData name="Fernando Castillo Delgado" userId="b99836e1-372d-4b85-8b1c-261f538c5da8" providerId="ADAL" clId="{DC5A47F1-54FE-48C0-8B69-B656D8A5918C}" dt="2022-01-25T21:40:41.974" v="23" actId="20577"/>
      <pc:docMkLst>
        <pc:docMk/>
      </pc:docMkLst>
      <pc:sldChg chg="modSp mod">
        <pc:chgData name="Fernando Castillo Delgado" userId="b99836e1-372d-4b85-8b1c-261f538c5da8" providerId="ADAL" clId="{DC5A47F1-54FE-48C0-8B69-B656D8A5918C}" dt="2022-01-25T21:40:41.974" v="23" actId="20577"/>
        <pc:sldMkLst>
          <pc:docMk/>
          <pc:sldMk cId="1855766276" sldId="258"/>
        </pc:sldMkLst>
        <pc:graphicFrameChg chg="modGraphic">
          <ac:chgData name="Fernando Castillo Delgado" userId="b99836e1-372d-4b85-8b1c-261f538c5da8" providerId="ADAL" clId="{DC5A47F1-54FE-48C0-8B69-B656D8A5918C}" dt="2022-01-25T21:40:41.974" v="23" actId="20577"/>
          <ac:graphicFrameMkLst>
            <pc:docMk/>
            <pc:sldMk cId="1855766276" sldId="258"/>
            <ac:graphicFrameMk id="5" creationId="{00000000-0000-0000-0000-00000000000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3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crapsb.sharepoint.com/sites/svrnas/Documentos%20compartidos/Calidad/PLANES%20CRA%202021/CUADRO%20DE%20MANDO/Indicadores%20PAI%202021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crapsb.sharepoint.com/sites/svrnas/Documentos%20compartidos/Calidad/PLANES%20CRA%202021/CUADRO%20DE%20MANDO/Indicadores%20PAI%20202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lang="en-US" sz="1400" b="0" i="0" u="none" strike="noStrike" kern="1200" spc="0" baseline="0">
              <a:solidFill>
                <a:srgbClr val="818183">
                  <a:lumMod val="75000"/>
                </a:srgb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334706022709728"/>
          <c:y val="0.12541666666666668"/>
          <c:w val="0.55444916978960512"/>
          <c:h val="0.72001385243511218"/>
        </c:manualLayout>
      </c:layout>
      <c:doughnutChart>
        <c:varyColors val="1"/>
        <c:ser>
          <c:idx val="0"/>
          <c:order val="0"/>
          <c:tx>
            <c:strRef>
              <c:f>Presupuesto!$F$3</c:f>
              <c:strCache>
                <c:ptCount val="1"/>
                <c:pt idx="0">
                  <c:v>Funcionamiento</c:v>
                </c:pt>
              </c:strCache>
            </c:strRef>
          </c:tx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72-4A4D-843E-D9002D612E7C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72-4A4D-843E-D9002D612E7C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72-4A4D-843E-D9002D612E7C}"/>
              </c:ext>
            </c:extLst>
          </c:dPt>
          <c:dLbls>
            <c:delete val="1"/>
          </c:dLbls>
          <c:cat>
            <c:strRef>
              <c:f>Presupuesto!$G$2:$I$2</c:f>
              <c:strCache>
                <c:ptCount val="3"/>
                <c:pt idx="0">
                  <c:v>Comprometido Obligado</c:v>
                </c:pt>
                <c:pt idx="1">
                  <c:v>Comprometido</c:v>
                </c:pt>
                <c:pt idx="2">
                  <c:v>Saldo x comprometer</c:v>
                </c:pt>
              </c:strCache>
            </c:strRef>
          </c:cat>
          <c:val>
            <c:numRef>
              <c:f>Presupuesto!$G$3:$I$3</c:f>
              <c:numCache>
                <c:formatCode>#,##0</c:formatCode>
                <c:ptCount val="3"/>
                <c:pt idx="0">
                  <c:v>13807396678.139999</c:v>
                </c:pt>
                <c:pt idx="1">
                  <c:v>4924880.1599999666</c:v>
                </c:pt>
                <c:pt idx="2">
                  <c:v>686285441.70000076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72-4A4D-843E-D9002D612E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4081154294215898E-2"/>
          <c:y val="0.8553008748034493"/>
          <c:w val="0.81395735960812388"/>
          <c:h val="0.12924482343198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Recaudo 2021</a:t>
            </a:r>
          </a:p>
          <a:p>
            <a:pPr>
              <a:defRPr sz="14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es-CO"/>
              <a:t>Proyectado - Real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areaChart>
        <c:grouping val="standard"/>
        <c:varyColors val="0"/>
        <c:ser>
          <c:idx val="3"/>
          <c:order val="0"/>
          <c:tx>
            <c:strRef>
              <c:f>'Analisis PAI'!$B$188</c:f>
              <c:strCache>
                <c:ptCount val="1"/>
                <c:pt idx="0">
                  <c:v>Acumulado 2021 (Pry)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BC-458F-9C60-191724E0FE7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FBC-458F-9C60-191724E0FE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FBC-458F-9C60-191724E0FE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FBC-458F-9C60-191724E0FE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FBC-458F-9C60-191724E0FE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FBC-458F-9C60-191724E0FE7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FBC-458F-9C60-191724E0FE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FBC-458F-9C60-191724E0FE7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FBC-458F-9C60-191724E0FE7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FBC-458F-9C60-191724E0FE7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FBC-458F-9C60-191724E0FE77}"/>
                </c:ext>
              </c:extLst>
            </c:dLbl>
            <c:dLbl>
              <c:idx val="11"/>
              <c:layout>
                <c:manualLayout>
                  <c:x val="-4.2157470551766892E-2"/>
                  <c:y val="-0.1961722488038278"/>
                </c:manualLayout>
              </c:layout>
              <c:tx>
                <c:rich>
                  <a:bodyPr/>
                  <a:lstStyle/>
                  <a:p>
                    <a:fld id="{366B3946-2057-4300-976A-B052AC23B528}" type="VALUE">
                      <a:rPr lang="en-US" baseline="0"/>
                      <a:pPr/>
                      <a:t>[VALOR]</a:t>
                    </a:fld>
                    <a:endParaRPr lang="es-CO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FFBC-458F-9C60-191724E0FE7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65000"/>
                    <a:lumOff val="3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'Analisis PAI'!$C$184:$N$184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'Analisis PAI'!$C$188:$N$188</c:f>
              <c:numCache>
                <c:formatCode>#,##0</c:formatCode>
                <c:ptCount val="12"/>
                <c:pt idx="0">
                  <c:v>3259951350</c:v>
                </c:pt>
                <c:pt idx="1">
                  <c:v>5433252250</c:v>
                </c:pt>
                <c:pt idx="2">
                  <c:v>7606553150</c:v>
                </c:pt>
                <c:pt idx="3">
                  <c:v>8693203600</c:v>
                </c:pt>
                <c:pt idx="4">
                  <c:v>9779854050</c:v>
                </c:pt>
                <c:pt idx="5">
                  <c:v>10866504500</c:v>
                </c:pt>
                <c:pt idx="6">
                  <c:v>11953154950</c:v>
                </c:pt>
                <c:pt idx="7">
                  <c:v>13039805400</c:v>
                </c:pt>
                <c:pt idx="8">
                  <c:v>17386407200</c:v>
                </c:pt>
                <c:pt idx="9">
                  <c:v>19559708100</c:v>
                </c:pt>
                <c:pt idx="10">
                  <c:v>20646358550</c:v>
                </c:pt>
                <c:pt idx="11">
                  <c:v>21733009000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FBC-458F-9C60-191724E0FE77}"/>
            </c:ext>
          </c:extLst>
        </c:ser>
        <c:ser>
          <c:idx val="0"/>
          <c:order val="1"/>
          <c:tx>
            <c:strRef>
              <c:f>'Analisis PAI'!$B$189</c:f>
              <c:strCache>
                <c:ptCount val="1"/>
                <c:pt idx="0">
                  <c:v>Acumulado 2021 (Real)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FBC-458F-9C60-191724E0FE7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FBC-458F-9C60-191724E0FE7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FBC-458F-9C60-191724E0FE7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FBC-458F-9C60-191724E0FE7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FBC-458F-9C60-191724E0FE7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FBC-458F-9C60-191724E0FE7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FBC-458F-9C60-191724E0FE7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FBC-458F-9C60-191724E0FE7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FBC-458F-9C60-191724E0FE7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FBC-458F-9C60-191724E0FE7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FBC-458F-9C60-191724E0FE77}"/>
                </c:ext>
              </c:extLst>
            </c:dLbl>
            <c:dLbl>
              <c:idx val="11"/>
              <c:layout>
                <c:manualLayout>
                  <c:x val="-3.9677619342839428E-2"/>
                  <c:y val="-0.3540669856459330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FBC-458F-9C60-191724E0FE77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'Analisis PAI'!$C$184:$N$184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'Analisis PAI'!$C$189:$N$189</c:f>
              <c:numCache>
                <c:formatCode>#,##0</c:formatCode>
                <c:ptCount val="12"/>
                <c:pt idx="0">
                  <c:v>2313201279</c:v>
                </c:pt>
                <c:pt idx="1">
                  <c:v>9594272098.8199997</c:v>
                </c:pt>
                <c:pt idx="2">
                  <c:v>9796406093.8199997</c:v>
                </c:pt>
                <c:pt idx="3">
                  <c:v>9937452200.8199997</c:v>
                </c:pt>
                <c:pt idx="4">
                  <c:v>10467409489.82</c:v>
                </c:pt>
                <c:pt idx="5">
                  <c:v>11291612536.82</c:v>
                </c:pt>
                <c:pt idx="6">
                  <c:v>11657920998.82</c:v>
                </c:pt>
                <c:pt idx="7">
                  <c:v>11862667703.82</c:v>
                </c:pt>
                <c:pt idx="8">
                  <c:v>12544391413.82</c:v>
                </c:pt>
                <c:pt idx="9">
                  <c:v>17340119751.82</c:v>
                </c:pt>
                <c:pt idx="10">
                  <c:v>21017308484.82</c:v>
                </c:pt>
                <c:pt idx="11">
                  <c:v>23093640415.82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FFBC-458F-9C60-191724E0FE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323136"/>
        <c:axId val="293324672"/>
      </c:areaChart>
      <c:catAx>
        <c:axId val="2933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324672"/>
        <c:crosses val="autoZero"/>
        <c:auto val="1"/>
        <c:lblAlgn val="ctr"/>
        <c:lblOffset val="100"/>
        <c:noMultiLvlLbl val="0"/>
      </c:catAx>
      <c:valAx>
        <c:axId val="293324672"/>
        <c:scaling>
          <c:orientation val="minMax"/>
          <c:max val="240000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cross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323136"/>
        <c:crosses val="autoZero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noFill/>
    <a:ln w="10000" cap="flat" cmpd="sng" algn="ctr">
      <a:noFill/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Liquidaciones 2021</a:t>
            </a:r>
          </a:p>
          <a:p>
            <a:pPr>
              <a:defRPr sz="1400" b="0" spc="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r>
              <a:rPr lang="es-CO"/>
              <a:t>Proyectado - Real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5228814220004677"/>
          <c:y val="0.21617224880382774"/>
          <c:w val="0.80705581975520391"/>
          <c:h val="0.56338092905850878"/>
        </c:manualLayout>
      </c:layout>
      <c:areaChart>
        <c:grouping val="standard"/>
        <c:varyColors val="0"/>
        <c:ser>
          <c:idx val="3"/>
          <c:order val="0"/>
          <c:tx>
            <c:strRef>
              <c:f>'Analisis PAI'!$B$220</c:f>
              <c:strCache>
                <c:ptCount val="1"/>
                <c:pt idx="0">
                  <c:v>Acumulado 2021 (Pry)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AF1-4C64-AF8D-6441505D30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F1-4C64-AF8D-6441505D30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F1-4C64-AF8D-6441505D30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F1-4C64-AF8D-6441505D30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AF1-4C64-AF8D-6441505D30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F1-4C64-AF8D-6441505D30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F1-4C64-AF8D-6441505D30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AF1-4C64-AF8D-6441505D30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F1-4C64-AF8D-6441505D304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AF1-4C64-AF8D-6441505D304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AF1-4C64-AF8D-6441505D304B}"/>
                </c:ext>
              </c:extLst>
            </c:dLbl>
            <c:dLbl>
              <c:idx val="11"/>
              <c:layout>
                <c:manualLayout>
                  <c:x val="-3.965313350701051E-2"/>
                  <c:y val="-0.1722486154541687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9F82A5F-1BED-4791-8C89-CC5C1924F3FD}" type="VALUE">
                      <a:rPr lang="en-US" baseline="0"/>
                      <a:pPr>
                        <a:defRPr/>
                      </a:pPr>
                      <a:t>[VALOR]</a:t>
                    </a:fld>
                    <a:endParaRPr lang="es-CO"/>
                  </a:p>
                </c:rich>
              </c:tx>
              <c:spPr>
                <a:solidFill>
                  <a:srgbClr val="FFFFFF"/>
                </a:solidFill>
                <a:ln>
                  <a:solidFill>
                    <a:srgbClr val="000000">
                      <a:lumMod val="65000"/>
                      <a:lumOff val="35000"/>
                    </a:srgb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8.6307398456381065E-2"/>
                      <c:h val="9.893606600610328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AF1-4C64-AF8D-6441505D304B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'Analisis PAI'!$C$184:$N$184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'Analisis PAI'!$C$220:$N$220</c:f>
              <c:numCache>
                <c:formatCode>#,##0</c:formatCode>
                <c:ptCount val="12"/>
                <c:pt idx="0">
                  <c:v>543325225</c:v>
                </c:pt>
                <c:pt idx="1">
                  <c:v>1086650450</c:v>
                </c:pt>
                <c:pt idx="2">
                  <c:v>1629975675</c:v>
                </c:pt>
                <c:pt idx="3">
                  <c:v>2173300900</c:v>
                </c:pt>
                <c:pt idx="4">
                  <c:v>2716626125</c:v>
                </c:pt>
                <c:pt idx="5">
                  <c:v>3259951350</c:v>
                </c:pt>
                <c:pt idx="6">
                  <c:v>3803276575</c:v>
                </c:pt>
                <c:pt idx="7">
                  <c:v>4346601800</c:v>
                </c:pt>
                <c:pt idx="8">
                  <c:v>15213106300</c:v>
                </c:pt>
                <c:pt idx="9">
                  <c:v>17386407200</c:v>
                </c:pt>
                <c:pt idx="10">
                  <c:v>19559708100</c:v>
                </c:pt>
                <c:pt idx="11">
                  <c:v>21733009000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AF1-4C64-AF8D-6441505D304B}"/>
            </c:ext>
          </c:extLst>
        </c:ser>
        <c:ser>
          <c:idx val="0"/>
          <c:order val="1"/>
          <c:tx>
            <c:strRef>
              <c:f>'Analisis PAI'!$B$221</c:f>
              <c:strCache>
                <c:ptCount val="1"/>
                <c:pt idx="0">
                  <c:v>Acumulado 2021 (Real)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AF1-4C64-AF8D-6441505D304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AF1-4C64-AF8D-6441505D304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AF1-4C64-AF8D-6441505D304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AF1-4C64-AF8D-6441505D304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AF1-4C64-AF8D-6441505D304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AF1-4C64-AF8D-6441505D304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AF1-4C64-AF8D-6441505D304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AF1-4C64-AF8D-6441505D304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AF1-4C64-AF8D-6441505D304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AF1-4C64-AF8D-6441505D304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F1-4C64-AF8D-6441505D304B}"/>
                </c:ext>
              </c:extLst>
            </c:dLbl>
            <c:dLbl>
              <c:idx val="11"/>
              <c:layout>
                <c:manualLayout>
                  <c:x val="-3.717472118959108E-2"/>
                  <c:y val="-0.3684210526315789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AF1-4C64-AF8D-6441505D304B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65000"/>
                    <a:lumOff val="35000"/>
                  </a:srgb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showLeaderLines val="0"/>
              </c:ext>
            </c:extLst>
          </c:dLbls>
          <c:cat>
            <c:strRef>
              <c:f>'Analisis PAI'!$C$184:$N$184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'Analisis PAI'!$C$221:$N$221</c:f>
              <c:numCache>
                <c:formatCode>#,##0</c:formatCode>
                <c:ptCount val="12"/>
                <c:pt idx="0">
                  <c:v>42129717</c:v>
                </c:pt>
                <c:pt idx="1">
                  <c:v>95675968</c:v>
                </c:pt>
                <c:pt idx="2">
                  <c:v>102786052</c:v>
                </c:pt>
                <c:pt idx="3">
                  <c:v>106756876</c:v>
                </c:pt>
                <c:pt idx="4">
                  <c:v>1012403474</c:v>
                </c:pt>
                <c:pt idx="5">
                  <c:v>1183775501</c:v>
                </c:pt>
                <c:pt idx="6">
                  <c:v>1183775501</c:v>
                </c:pt>
                <c:pt idx="7">
                  <c:v>1215708185</c:v>
                </c:pt>
                <c:pt idx="8">
                  <c:v>19488402712</c:v>
                </c:pt>
                <c:pt idx="9">
                  <c:v>22479340178</c:v>
                </c:pt>
                <c:pt idx="10">
                  <c:v>22481082497</c:v>
                </c:pt>
                <c:pt idx="11">
                  <c:v>22664130907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EAF1-4C64-AF8D-6441505D30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3546624"/>
        <c:axId val="293593472"/>
      </c:areaChart>
      <c:catAx>
        <c:axId val="2935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593472"/>
        <c:crosses val="autoZero"/>
        <c:auto val="1"/>
        <c:lblAlgn val="ctr"/>
        <c:lblOffset val="100"/>
        <c:noMultiLvlLbl val="0"/>
      </c:catAx>
      <c:valAx>
        <c:axId val="2935934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cross"/>
        <c:tickLblPos val="nextTo"/>
        <c:spPr>
          <a:noFill/>
          <a:ln w="6350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546624"/>
        <c:crosses val="autoZero"/>
        <c:crossBetween val="midCat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zero"/>
    <c:showDLblsOverMax val="0"/>
  </c:chart>
  <c:spPr>
    <a:noFill/>
    <a:ln w="10000" cap="flat" cmpd="sng" algn="ctr">
      <a:noFill/>
      <a:prstDash val="solid"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Acumulado</a:t>
            </a:r>
            <a:r>
              <a:rPr lang="es-CO" baseline="0"/>
              <a:t> a</a:t>
            </a:r>
            <a:r>
              <a:rPr lang="es-CO"/>
              <a:t>ctuaciones OAJ</a:t>
            </a:r>
          </a:p>
        </c:rich>
      </c:tx>
      <c:layout>
        <c:manualLayout>
          <c:xMode val="edge"/>
          <c:yMode val="edge"/>
          <c:x val="3.6504879276407248E-2"/>
          <c:y val="2.94040051570254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42326665399545854"/>
          <c:y val="0.18875310502570375"/>
          <c:w val="0.52722413116777445"/>
          <c:h val="0.58527595709324309"/>
        </c:manualLayout>
      </c:layout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4">
                  <a:tint val="48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164-4D26-A66D-7AE5C3FA2E4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>
                  <a:tint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164-4D26-A66D-7AE5C3FA2E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>
                  <a:tint val="83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164-4D26-A66D-7AE5C3FA2E4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164-4D26-A66D-7AE5C3FA2E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4">
                  <a:shade val="82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164-4D26-A66D-7AE5C3FA2E46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shade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164-4D26-A66D-7AE5C3FA2E4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4">
                  <a:shade val="4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164-4D26-A66D-7AE5C3FA2E46}"/>
              </c:ext>
            </c:extLst>
          </c:dPt>
          <c:cat>
            <c:strRef>
              <c:f>'Analisis PAI'!$B$88:$B$94</c:f>
              <c:strCache>
                <c:ptCount val="7"/>
                <c:pt idx="0">
                  <c:v>Contratos de condiciones uniformes (Escala x10)</c:v>
                </c:pt>
                <c:pt idx="1">
                  <c:v>Trámite de actuaciones particulares</c:v>
                </c:pt>
                <c:pt idx="2">
                  <c:v>Autos de inicio de actuaciones administrativas</c:v>
                </c:pt>
                <c:pt idx="3">
                  <c:v>Resoluciones de carácter particular expedidas</c:v>
                </c:pt>
                <c:pt idx="4">
                  <c:v>Constancias de ejecutoria expedidas</c:v>
                </c:pt>
                <c:pt idx="5">
                  <c:v>Procesos de cobro coactivo (Escala x10)</c:v>
                </c:pt>
                <c:pt idx="6">
                  <c:v>Demandas, denuncias y conciliaciones (Escala x10)</c:v>
                </c:pt>
              </c:strCache>
            </c:strRef>
          </c:cat>
          <c:val>
            <c:numRef>
              <c:f>'Analisis PAI'!$C$88:$C$94</c:f>
              <c:numCache>
                <c:formatCode>General</c:formatCode>
                <c:ptCount val="7"/>
                <c:pt idx="0">
                  <c:v>27.8</c:v>
                </c:pt>
                <c:pt idx="1">
                  <c:v>21</c:v>
                </c:pt>
                <c:pt idx="2">
                  <c:v>4</c:v>
                </c:pt>
                <c:pt idx="3">
                  <c:v>18</c:v>
                </c:pt>
                <c:pt idx="4">
                  <c:v>12</c:v>
                </c:pt>
                <c:pt idx="5">
                  <c:v>25.9</c:v>
                </c:pt>
                <c:pt idx="6">
                  <c:v>10.7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164-4D26-A66D-7AE5C3FA2E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291538432"/>
        <c:axId val="291539968"/>
      </c:barChart>
      <c:catAx>
        <c:axId val="291538432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1539968"/>
        <c:crosses val="autoZero"/>
        <c:auto val="1"/>
        <c:lblAlgn val="ctr"/>
        <c:lblOffset val="100"/>
        <c:noMultiLvlLbl val="0"/>
      </c:catAx>
      <c:valAx>
        <c:axId val="29153996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Número de Actuaciones</a:t>
                </a:r>
              </a:p>
            </c:rich>
          </c:tx>
          <c:layout>
            <c:manualLayout>
              <c:xMode val="edge"/>
              <c:yMode val="edge"/>
              <c:x val="0.73130609116794631"/>
              <c:y val="0.792106380113559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CO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1538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AC1-46F6-8A30-974733DFC48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AC1-46F6-8A30-974733DFC48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1AC1-46F6-8A30-974733DFC48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1AC1-46F6-8A30-974733DFC48F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1AC1-46F6-8A30-974733DFC48F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1AC1-46F6-8A30-974733DFC48F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1AC1-46F6-8A30-974733DFC48F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1AC1-46F6-8A30-974733DFC48F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1AC1-46F6-8A30-974733DFC48F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1AC1-46F6-8A30-974733DFC48F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1AC1-46F6-8A30-974733DFC48F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4">
                  <a:lumMod val="8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1AC1-46F6-8A30-974733DFC48F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1AC1-46F6-8A30-974733DFC48F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1AC1-46F6-8A30-974733DFC48F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1AC1-46F6-8A30-974733DFC48F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1AC1-46F6-8A30-974733DFC48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'PLANES DEC 612'!$A$2:$A$17</c:f>
              <c:strCache>
                <c:ptCount val="16"/>
                <c:pt idx="0">
                  <c:v>Plan Institucional de Archivos de la Entidad ­PINAR</c:v>
                </c:pt>
                <c:pt idx="1">
                  <c:v>Plan Anual de Adquisiciones</c:v>
                </c:pt>
                <c:pt idx="2">
                  <c:v>Plan Anual de Vacantes</c:v>
                </c:pt>
                <c:pt idx="3">
                  <c:v>Plan de Previsión de Recursos Humanos</c:v>
                </c:pt>
                <c:pt idx="4">
                  <c:v>Plan Estratégico de Talento Humano</c:v>
                </c:pt>
                <c:pt idx="5">
                  <c:v>Plan Institucional de Capacitación</c:v>
                </c:pt>
                <c:pt idx="6">
                  <c:v>Plan de Incentivos Institucionales</c:v>
                </c:pt>
                <c:pt idx="7">
                  <c:v>Plan de Trabajo Anual en Seguridad y Salud en el Trabajo</c:v>
                </c:pt>
                <c:pt idx="8">
                  <c:v>Plan Anticorrupción y de Atención al Ciudadano</c:v>
                </c:pt>
                <c:pt idx="9">
                  <c:v>Plan Estratégico de Tecnologías de la Información y las Comunicaciones ­ PETI</c:v>
                </c:pt>
                <c:pt idx="10">
                  <c:v>Plan de Tratamiento de Riesgos de Seguridad y Privacidad de la Información</c:v>
                </c:pt>
                <c:pt idx="11">
                  <c:v>Plan de Seguridad y Privacidad de la Información</c:v>
                </c:pt>
                <c:pt idx="12">
                  <c:v>Plan Estrategico de Gestión del Conocimiento</c:v>
                </c:pt>
                <c:pt idx="13">
                  <c:v>Estrategía de presencia y participación regional</c:v>
                </c:pt>
                <c:pt idx="14">
                  <c:v>Plan de Comunicaciones</c:v>
                </c:pt>
                <c:pt idx="15">
                  <c:v>Plan de Continuidad del Negocio</c:v>
                </c:pt>
              </c:strCache>
            </c:strRef>
          </c:cat>
          <c:val>
            <c:numRef>
              <c:f>'PLANES DEC 612'!$B$2:$B$17</c:f>
              <c:numCache>
                <c:formatCode>0%</c:formatCode>
                <c:ptCount val="1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0.98</c:v>
                </c:pt>
                <c:pt idx="14" formatCode="0.00%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1AC1-46F6-8A30-974733DFC4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304209280"/>
        <c:axId val="304211072"/>
      </c:barChart>
      <c:catAx>
        <c:axId val="3042092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211072"/>
        <c:crosses val="autoZero"/>
        <c:auto val="1"/>
        <c:lblAlgn val="ctr"/>
        <c:lblOffset val="100"/>
        <c:noMultiLvlLbl val="0"/>
      </c:catAx>
      <c:valAx>
        <c:axId val="304211072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42092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695564532694283"/>
          <c:y val="3.61099658680004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6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30773625470729205"/>
          <c:y val="0.13438045812455263"/>
          <c:w val="0.54748182129407741"/>
          <c:h val="0.71545919828203297"/>
        </c:manualLayout>
      </c:layout>
      <c:doughnutChart>
        <c:varyColors val="1"/>
        <c:ser>
          <c:idx val="0"/>
          <c:order val="0"/>
          <c:tx>
            <c:strRef>
              <c:f>Presupuesto!$F$4</c:f>
              <c:strCache>
                <c:ptCount val="1"/>
                <c:pt idx="0">
                  <c:v>Inversión</c:v>
                </c:pt>
              </c:strCache>
            </c:strRef>
          </c:tx>
          <c:dPt>
            <c:idx val="0"/>
            <c:bubble3D val="0"/>
            <c:spPr>
              <a:solidFill>
                <a:srgbClr val="538D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A6-4851-B893-816288313566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A6-4851-B893-816288313566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5A6-4851-B893-816288313566}"/>
              </c:ext>
            </c:extLst>
          </c:dPt>
          <c:dLbls>
            <c:delete val="1"/>
          </c:dLbls>
          <c:cat>
            <c:strRef>
              <c:f>Presupuesto!$G$2:$I$2</c:f>
              <c:strCache>
                <c:ptCount val="3"/>
                <c:pt idx="0">
                  <c:v>Comprometido Obligado</c:v>
                </c:pt>
                <c:pt idx="1">
                  <c:v>Comprometido</c:v>
                </c:pt>
                <c:pt idx="2">
                  <c:v>Saldo x comprometer</c:v>
                </c:pt>
              </c:strCache>
            </c:strRef>
          </c:cat>
          <c:val>
            <c:numRef>
              <c:f>Presupuesto!$G$4:$I$4</c:f>
              <c:numCache>
                <c:formatCode>#,##0</c:formatCode>
                <c:ptCount val="3"/>
                <c:pt idx="0">
                  <c:v>9569996013.9399986</c:v>
                </c:pt>
                <c:pt idx="1">
                  <c:v>250115906.00999999</c:v>
                </c:pt>
                <c:pt idx="2">
                  <c:v>179896080.05000114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A6-4851-B893-8162883135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19507018144471"/>
          <c:y val="0.8604325639552568"/>
          <c:w val="0.77555522081478945"/>
          <c:h val="0.119765469230509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Ejecución Actividades por Trimestre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6547435839969719"/>
          <c:y val="0.16139046975563695"/>
          <c:w val="0.48658683289588789"/>
          <c:h val="0.81097805482647989"/>
        </c:manualLayout>
      </c:layout>
      <c:pieChart>
        <c:varyColors val="1"/>
        <c:ser>
          <c:idx val="5"/>
          <c:order val="0"/>
          <c:tx>
            <c:strRef>
              <c:f>'PAI Plan Año'!$B$9</c:f>
              <c:strCache>
                <c:ptCount val="1"/>
                <c:pt idx="0">
                  <c:v>Total Actividades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B5-4616-8DD8-B186AD46D57B}"/>
              </c:ext>
            </c:extLst>
          </c:dPt>
          <c:dPt>
            <c:idx val="1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B5-4616-8DD8-B186AD46D57B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3B5-4616-8DD8-B186AD46D57B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3B5-4616-8DD8-B186AD46D57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Año'!$C$9:$F$9</c:f>
              <c:numCache>
                <c:formatCode>General</c:formatCode>
                <c:ptCount val="4"/>
                <c:pt idx="0">
                  <c:v>114</c:v>
                </c:pt>
                <c:pt idx="1">
                  <c:v>126</c:v>
                </c:pt>
                <c:pt idx="2">
                  <c:v>112</c:v>
                </c:pt>
                <c:pt idx="3">
                  <c:v>131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3B5-4616-8DD8-B186AD46D5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Actividades por Trimestre 2021</a:t>
            </a:r>
          </a:p>
        </c:rich>
      </c:tx>
      <c:layout>
        <c:manualLayout>
          <c:xMode val="edge"/>
          <c:yMode val="edge"/>
          <c:x val="0.1636874453193351"/>
          <c:y val="4.5325484474185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'PAI Plan Año'!$B$4</c:f>
              <c:strCache>
                <c:ptCount val="1"/>
                <c:pt idx="0">
                  <c:v>Subdirección Regulación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Año'!$C$4:$F$4</c:f>
              <c:numCache>
                <c:formatCode>General</c:formatCode>
                <c:ptCount val="4"/>
                <c:pt idx="0">
                  <c:v>11</c:v>
                </c:pt>
                <c:pt idx="1">
                  <c:v>25</c:v>
                </c:pt>
                <c:pt idx="2">
                  <c:v>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4C-4C7A-A7F0-93D61735BCBE}"/>
            </c:ext>
          </c:extLst>
        </c:ser>
        <c:ser>
          <c:idx val="1"/>
          <c:order val="1"/>
          <c:tx>
            <c:strRef>
              <c:f>'PAI Plan Año'!$B$5</c:f>
              <c:strCache>
                <c:ptCount val="1"/>
                <c:pt idx="0">
                  <c:v>Oficina Asesora Jurídica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Año'!$C$5:$F$5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23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4C-4C7A-A7F0-93D61735BCBE}"/>
            </c:ext>
          </c:extLst>
        </c:ser>
        <c:ser>
          <c:idx val="2"/>
          <c:order val="2"/>
          <c:tx>
            <c:strRef>
              <c:f>'PAI Plan Año'!$B$6</c:f>
              <c:strCache>
                <c:ptCount val="1"/>
                <c:pt idx="0">
                  <c:v>Control Interno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Año'!$C$6:$F$6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4C-4C7A-A7F0-93D61735BCBE}"/>
            </c:ext>
          </c:extLst>
        </c:ser>
        <c:ser>
          <c:idx val="3"/>
          <c:order val="3"/>
          <c:tx>
            <c:strRef>
              <c:f>'PAI Plan Año'!$B$7</c:f>
              <c:strCache>
                <c:ptCount val="1"/>
                <c:pt idx="0">
                  <c:v>Subdirección Administrativa y Financiera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Año'!$C$7:$F$7</c:f>
              <c:numCache>
                <c:formatCode>General</c:formatCode>
                <c:ptCount val="4"/>
                <c:pt idx="0">
                  <c:v>40</c:v>
                </c:pt>
                <c:pt idx="1">
                  <c:v>32</c:v>
                </c:pt>
                <c:pt idx="2">
                  <c:v>35</c:v>
                </c:pt>
                <c:pt idx="3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04C-4C7A-A7F0-93D61735BCBE}"/>
            </c:ext>
          </c:extLst>
        </c:ser>
        <c:ser>
          <c:idx val="4"/>
          <c:order val="4"/>
          <c:tx>
            <c:strRef>
              <c:f>'PAI Plan Año'!$B$8</c:f>
              <c:strCache>
                <c:ptCount val="1"/>
                <c:pt idx="0">
                  <c:v>Oficina Asesora Planeación y Tics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Año'!$C$8:$F$8</c:f>
              <c:numCache>
                <c:formatCode>General</c:formatCode>
                <c:ptCount val="4"/>
                <c:pt idx="0">
                  <c:v>39</c:v>
                </c:pt>
                <c:pt idx="1">
                  <c:v>46</c:v>
                </c:pt>
                <c:pt idx="2">
                  <c:v>43</c:v>
                </c:pt>
                <c:pt idx="3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04C-4C7A-A7F0-93D61735BC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2861696"/>
        <c:axId val="302875776"/>
      </c:barChart>
      <c:catAx>
        <c:axId val="30286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2875776"/>
        <c:crosses val="autoZero"/>
        <c:auto val="1"/>
        <c:lblAlgn val="ctr"/>
        <c:lblOffset val="100"/>
        <c:noMultiLvlLbl val="0"/>
      </c:catAx>
      <c:valAx>
        <c:axId val="302875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2861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812992125984256E-2"/>
          <c:y val="0.76517420945385017"/>
          <c:w val="0.96070734908136479"/>
          <c:h val="0.20926668511483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Ejecución Productos por Trimestre 2021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25531780402449694"/>
          <c:y val="0.15258967629046369"/>
          <c:w val="0.48658683289588789"/>
          <c:h val="0.81097805482647989"/>
        </c:manualLayout>
      </c:layout>
      <c:pieChart>
        <c:varyColors val="1"/>
        <c:ser>
          <c:idx val="5"/>
          <c:order val="0"/>
          <c:tx>
            <c:strRef>
              <c:f>'PAI Plan Año'!$B$27</c:f>
              <c:strCache>
                <c:ptCount val="1"/>
                <c:pt idx="0">
                  <c:v>Total Productos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CBE-4740-B6B1-95EEACECD52A}"/>
              </c:ext>
            </c:extLst>
          </c:dPt>
          <c:dPt>
            <c:idx val="1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CBE-4740-B6B1-95EEACECD52A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CBE-4740-B6B1-95EEACECD52A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CBE-4740-B6B1-95EEACECD52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Año'!$C$27:$F$27</c:f>
              <c:numCache>
                <c:formatCode>General</c:formatCode>
                <c:ptCount val="4"/>
                <c:pt idx="0">
                  <c:v>58</c:v>
                </c:pt>
                <c:pt idx="1">
                  <c:v>61</c:v>
                </c:pt>
                <c:pt idx="2">
                  <c:v>70</c:v>
                </c:pt>
                <c:pt idx="3">
                  <c:v>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CBE-4740-B6B1-95EEACECD5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Ejecución Productos por Trimestre 2021</a:t>
            </a:r>
          </a:p>
        </c:rich>
      </c:tx>
      <c:layout>
        <c:manualLayout>
          <c:xMode val="edge"/>
          <c:yMode val="edge"/>
          <c:x val="0.1636874453193351"/>
          <c:y val="4.5325484474185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'PAI Plan Año'!$B$22</c:f>
              <c:strCache>
                <c:ptCount val="1"/>
                <c:pt idx="0">
                  <c:v>Subdirección Regulación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Año'!$C$22:$F$22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A9-4A0B-85E6-58B52DC0E158}"/>
            </c:ext>
          </c:extLst>
        </c:ser>
        <c:ser>
          <c:idx val="1"/>
          <c:order val="1"/>
          <c:tx>
            <c:strRef>
              <c:f>'PAI Plan Año'!$B$23</c:f>
              <c:strCache>
                <c:ptCount val="1"/>
                <c:pt idx="0">
                  <c:v>Oficina Asesora Jurídica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Año'!$C$23:$F$23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21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A9-4A0B-85E6-58B52DC0E158}"/>
            </c:ext>
          </c:extLst>
        </c:ser>
        <c:ser>
          <c:idx val="2"/>
          <c:order val="2"/>
          <c:tx>
            <c:strRef>
              <c:f>'PAI Plan Año'!$B$24</c:f>
              <c:strCache>
                <c:ptCount val="1"/>
                <c:pt idx="0">
                  <c:v>Control Interno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Año'!$C$24:$F$24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A9-4A0B-85E6-58B52DC0E158}"/>
            </c:ext>
          </c:extLst>
        </c:ser>
        <c:ser>
          <c:idx val="3"/>
          <c:order val="3"/>
          <c:tx>
            <c:strRef>
              <c:f>'PAI Plan Año'!$B$25</c:f>
              <c:strCache>
                <c:ptCount val="1"/>
                <c:pt idx="0">
                  <c:v>Subdirección Administrativa y Financiera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Año'!$C$25:$F$25</c:f>
              <c:numCache>
                <c:formatCode>General</c:formatCode>
                <c:ptCount val="4"/>
                <c:pt idx="0">
                  <c:v>21</c:v>
                </c:pt>
                <c:pt idx="1">
                  <c:v>20</c:v>
                </c:pt>
                <c:pt idx="2">
                  <c:v>23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A9-4A0B-85E6-58B52DC0E158}"/>
            </c:ext>
          </c:extLst>
        </c:ser>
        <c:ser>
          <c:idx val="4"/>
          <c:order val="4"/>
          <c:tx>
            <c:strRef>
              <c:f>'PAI Plan Año'!$B$26</c:f>
              <c:strCache>
                <c:ptCount val="1"/>
                <c:pt idx="0">
                  <c:v>Oficina Asesora Planeación y Tics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'PAI Plan Año'!$C$3:$F$3</c:f>
              <c:strCache>
                <c:ptCount val="4"/>
                <c:pt idx="0">
                  <c:v>I</c:v>
                </c:pt>
                <c:pt idx="1">
                  <c:v>II</c:v>
                </c:pt>
                <c:pt idx="2">
                  <c:v>III</c:v>
                </c:pt>
                <c:pt idx="3">
                  <c:v>IV</c:v>
                </c:pt>
              </c:strCache>
            </c:strRef>
          </c:cat>
          <c:val>
            <c:numRef>
              <c:f>'PAI Plan Año'!$C$26:$F$26</c:f>
              <c:numCache>
                <c:formatCode>General</c:formatCode>
                <c:ptCount val="4"/>
                <c:pt idx="0">
                  <c:v>13</c:v>
                </c:pt>
                <c:pt idx="1">
                  <c:v>15</c:v>
                </c:pt>
                <c:pt idx="2">
                  <c:v>18</c:v>
                </c:pt>
                <c:pt idx="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5A9-4A0B-85E6-58B52DC0E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2973312"/>
        <c:axId val="302974848"/>
      </c:barChart>
      <c:catAx>
        <c:axId val="30297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2974848"/>
        <c:crosses val="autoZero"/>
        <c:auto val="1"/>
        <c:lblAlgn val="ctr"/>
        <c:lblOffset val="100"/>
        <c:noMultiLvlLbl val="0"/>
      </c:catAx>
      <c:valAx>
        <c:axId val="30297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0297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3812992125984256E-2"/>
          <c:y val="0.76517420945385017"/>
          <c:w val="0.96070734908136479"/>
          <c:h val="0.20926668511483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Saldo</a:t>
            </a:r>
            <a:r>
              <a:rPr lang="en-US" sz="1200" baseline="0"/>
              <a:t> por comprometer</a:t>
            </a:r>
            <a:endParaRPr lang="en-US" sz="1200"/>
          </a:p>
        </c:rich>
      </c:tx>
      <c:layout>
        <c:manualLayout>
          <c:xMode val="edge"/>
          <c:yMode val="edge"/>
          <c:x val="0.37660067504770306"/>
          <c:y val="6.8640462809671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'Analisis PAI'!$AL$105</c:f>
              <c:strCache>
                <c:ptCount val="1"/>
                <c:pt idx="0">
                  <c:v>Saldo x Comprometer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1.6859935448005774E-2"/>
                  <c:y val="-1.621001959254296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2276080084299256E-2"/>
                      <c:h val="5.75812316502577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8EC8-4359-93E3-334F548E72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PAI'!$AL$106:$AL$109</c:f>
              <c:numCache>
                <c:formatCode>_(* #,##0_);_(* \(#,##0\);_(* "-"_);_(@_)</c:formatCode>
                <c:ptCount val="4"/>
                <c:pt idx="0">
                  <c:v>46199095</c:v>
                </c:pt>
                <c:pt idx="1">
                  <c:v>124667489.70000005</c:v>
                </c:pt>
                <c:pt idx="2">
                  <c:v>532699551</c:v>
                </c:pt>
                <c:pt idx="3">
                  <c:v>-17280694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C8-4359-93E3-334F548E729B}"/>
            </c:ext>
          </c:extLst>
        </c:ser>
        <c:ser>
          <c:idx val="1"/>
          <c:order val="1"/>
          <c:tx>
            <c:strRef>
              <c:f>'Analisis PAI'!$AM$105</c:f>
              <c:strCache>
                <c:ptCount val="1"/>
                <c:pt idx="0">
                  <c:v>Comprometido x Obligar</c:v>
                </c:pt>
              </c:strCache>
            </c:strRef>
          </c:tx>
          <c:spPr>
            <a:solidFill>
              <a:srgbClr val="000000">
                <a:lumMod val="50000"/>
                <a:lumOff val="50000"/>
              </a:srgbClr>
            </a:solidFill>
            <a:ln>
              <a:noFill/>
            </a:ln>
            <a:effectLst/>
          </c:spPr>
          <c:invertIfNegative val="0"/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PAI'!$AM$106:$AM$109</c:f>
              <c:numCache>
                <c:formatCode>_(* #,##0_);_(* \(#,##0\);_(* "-"_);_(@_)</c:formatCode>
                <c:ptCount val="4"/>
                <c:pt idx="0">
                  <c:v>0</c:v>
                </c:pt>
                <c:pt idx="1">
                  <c:v>4924880.1599999666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C8-4359-93E3-334F548E729B}"/>
            </c:ext>
          </c:extLst>
        </c:ser>
        <c:ser>
          <c:idx val="2"/>
          <c:order val="2"/>
          <c:tx>
            <c:strRef>
              <c:f>'Analisis PAI'!$AN$105</c:f>
              <c:strCache>
                <c:ptCount val="1"/>
                <c:pt idx="0">
                  <c:v>Comprometido Obligado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cat>
            <c:strRef>
              <c:f>'Analisis PAI'!$AK$106:$AK$109</c:f>
              <c:strCache>
                <c:ptCount val="4"/>
                <c:pt idx="0">
                  <c:v>Gastos de Personal</c:v>
                </c:pt>
                <c:pt idx="1">
                  <c:v>Gastos Generales</c:v>
                </c:pt>
                <c:pt idx="2">
                  <c:v>Transferencias</c:v>
                </c:pt>
                <c:pt idx="3">
                  <c:v>Otros Gastos (*)</c:v>
                </c:pt>
              </c:strCache>
            </c:strRef>
          </c:cat>
          <c:val>
            <c:numRef>
              <c:f>'Analisis PAI'!$AN$106:$AN$109</c:f>
              <c:numCache>
                <c:formatCode>_(* #,##0_);_(* \(#,##0\);_(* "-"_);_(@_)</c:formatCode>
                <c:ptCount val="4"/>
                <c:pt idx="0">
                  <c:v>10280040484</c:v>
                </c:pt>
                <c:pt idx="1">
                  <c:v>889167630.13999999</c:v>
                </c:pt>
                <c:pt idx="2">
                  <c:v>2533377870</c:v>
                </c:pt>
                <c:pt idx="3">
                  <c:v>104810694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C8-4359-93E3-334F548E72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292338304"/>
        <c:axId val="292422016"/>
      </c:barChart>
      <c:catAx>
        <c:axId val="2923383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422016"/>
        <c:crosses val="autoZero"/>
        <c:auto val="1"/>
        <c:lblAlgn val="ctr"/>
        <c:lblOffset val="100"/>
        <c:noMultiLvlLbl val="0"/>
      </c:catAx>
      <c:valAx>
        <c:axId val="292422016"/>
        <c:scaling>
          <c:orientation val="minMax"/>
          <c:max val="100000000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233830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Saldo</a:t>
            </a:r>
            <a:r>
              <a:rPr lang="en-US" sz="1200" baseline="0"/>
              <a:t> por comprometer</a:t>
            </a:r>
            <a:endParaRPr lang="en-US" sz="1200"/>
          </a:p>
        </c:rich>
      </c:tx>
      <c:layout>
        <c:manualLayout>
          <c:xMode val="edge"/>
          <c:yMode val="edge"/>
          <c:x val="0.27316368102361399"/>
          <c:y val="1.98019853439321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11756568945973712"/>
          <c:y val="0.22020466755734955"/>
          <c:w val="0.80123072723757383"/>
          <c:h val="0.657502487279342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'Analisis PAI'!$I$115</c:f>
              <c:strCache>
                <c:ptCount val="1"/>
                <c:pt idx="0">
                  <c:v>Saldo x Comprometer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0176796082309657E-4"/>
                  <c:y val="2.7483475560319357E-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55-4C76-B336-FD43901FF333}"/>
                </c:ext>
              </c:extLst>
            </c:dLbl>
            <c:dLbl>
              <c:idx val="1"/>
              <c:layout>
                <c:manualLayout>
                  <c:x val="5.5944009271568326E-2"/>
                  <c:y val="-3.4694469519536142E-1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31353656550507E-2"/>
                      <c:h val="4.88134009426832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155-4C76-B336-FD43901FF3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PAI'!$H$116:$H$121</c:f>
              <c:strCache>
                <c:ptCount val="6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</c:strCache>
            </c:strRef>
          </c:cat>
          <c:val>
            <c:numRef>
              <c:f>'Analisis PAI'!$I$116:$I$121</c:f>
              <c:numCache>
                <c:formatCode>_(* #,##0_);_(* \(#,##0\);_(* "-"_);_(@_)</c:formatCode>
                <c:ptCount val="6"/>
                <c:pt idx="0">
                  <c:v>28562986</c:v>
                </c:pt>
                <c:pt idx="1">
                  <c:v>2986667.4300000072</c:v>
                </c:pt>
                <c:pt idx="2">
                  <c:v>0</c:v>
                </c:pt>
                <c:pt idx="3">
                  <c:v>45072804</c:v>
                </c:pt>
                <c:pt idx="4">
                  <c:v>3994988.8500000238</c:v>
                </c:pt>
                <c:pt idx="5">
                  <c:v>99278633.769999981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55-4C76-B336-FD43901FF333}"/>
            </c:ext>
          </c:extLst>
        </c:ser>
        <c:ser>
          <c:idx val="1"/>
          <c:order val="1"/>
          <c:tx>
            <c:strRef>
              <c:f>'Analisis PAI'!$J$115</c:f>
              <c:strCache>
                <c:ptCount val="1"/>
                <c:pt idx="0">
                  <c:v>Comprometido x Obligar</c:v>
                </c:pt>
              </c:strCache>
            </c:strRef>
          </c:tx>
          <c:spPr>
            <a:solidFill>
              <a:srgbClr val="538DD5"/>
            </a:solidFill>
            <a:ln>
              <a:noFill/>
            </a:ln>
            <a:effectLst/>
          </c:spPr>
          <c:invertIfNegative val="0"/>
          <c:cat>
            <c:strRef>
              <c:f>'Analisis PAI'!$H$116:$H$121</c:f>
              <c:strCache>
                <c:ptCount val="6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</c:strCache>
            </c:strRef>
          </c:cat>
          <c:val>
            <c:numRef>
              <c:f>'Analisis PAI'!$J$116:$J$121</c:f>
              <c:numCache>
                <c:formatCode>_(* #,##0_);_(* \(#,##0\);_(* "-"_);_(@_)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19336181.569999933</c:v>
                </c:pt>
                <c:pt idx="3">
                  <c:v>0</c:v>
                </c:pt>
                <c:pt idx="4">
                  <c:v>513632</c:v>
                </c:pt>
                <c:pt idx="5">
                  <c:v>230266092.44000006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5-4C76-B336-FD43901FF333}"/>
            </c:ext>
          </c:extLst>
        </c:ser>
        <c:ser>
          <c:idx val="2"/>
          <c:order val="2"/>
          <c:tx>
            <c:strRef>
              <c:f>'Analisis PAI'!$K$115</c:f>
              <c:strCache>
                <c:ptCount val="1"/>
                <c:pt idx="0">
                  <c:v>Comprometido Obligado</c:v>
                </c:pt>
              </c:strCache>
            </c:strRef>
          </c:tx>
          <c:spPr>
            <a:solidFill>
              <a:srgbClr val="9F9F9F"/>
            </a:solidFill>
            <a:ln>
              <a:noFill/>
            </a:ln>
            <a:effectLst/>
          </c:spPr>
          <c:invertIfNegative val="0"/>
          <c:cat>
            <c:strRef>
              <c:f>'Analisis PAI'!$H$116:$H$121</c:f>
              <c:strCache>
                <c:ptCount val="6"/>
                <c:pt idx="0">
                  <c:v>EXP</c:v>
                </c:pt>
                <c:pt idx="1">
                  <c:v>DIRECTOR</c:v>
                </c:pt>
                <c:pt idx="2">
                  <c:v>OAJ</c:v>
                </c:pt>
                <c:pt idx="3">
                  <c:v>SR</c:v>
                </c:pt>
                <c:pt idx="4">
                  <c:v>SAF</c:v>
                </c:pt>
                <c:pt idx="5">
                  <c:v>OAP</c:v>
                </c:pt>
              </c:strCache>
            </c:strRef>
          </c:cat>
          <c:val>
            <c:numRef>
              <c:f>'Analisis PAI'!$K$116:$K$121</c:f>
              <c:numCache>
                <c:formatCode>_(* #,##0_);_(* \(#,##0\);_(* "-"_);_(@_)</c:formatCode>
                <c:ptCount val="6"/>
                <c:pt idx="0">
                  <c:v>1648833214</c:v>
                </c:pt>
                <c:pt idx="1">
                  <c:v>130413332.56999999</c:v>
                </c:pt>
                <c:pt idx="2">
                  <c:v>1230151703.4300001</c:v>
                </c:pt>
                <c:pt idx="3">
                  <c:v>2909408154</c:v>
                </c:pt>
                <c:pt idx="4">
                  <c:v>913278802.14999998</c:v>
                </c:pt>
                <c:pt idx="5">
                  <c:v>2737910807.79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55-4C76-B336-FD43901FF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293246848"/>
        <c:axId val="293248384"/>
      </c:barChart>
      <c:catAx>
        <c:axId val="29324684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248384"/>
        <c:crosses val="autoZero"/>
        <c:auto val="1"/>
        <c:lblAlgn val="ctr"/>
        <c:lblOffset val="100"/>
        <c:noMultiLvlLbl val="0"/>
      </c:catAx>
      <c:valAx>
        <c:axId val="2932483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93246848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1132792270385301E-2"/>
          <c:y val="0.89500753290315249"/>
          <c:w val="0.79403767279930149"/>
          <c:h val="0.101382358793598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 sz="1100" b="0" i="0" baseline="0">
                <a:effectLst/>
              </a:rPr>
              <a:t>Recursos por Aprobar y Asignar</a:t>
            </a:r>
            <a:endParaRPr lang="es-CO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0.33504275675218015"/>
          <c:y val="0.20336436606879099"/>
          <c:w val="0.59078520023706715"/>
          <c:h val="0.5323523557282086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'Analisis PAI'!$L$149</c:f>
              <c:strCache>
                <c:ptCount val="1"/>
                <c:pt idx="0">
                  <c:v> PAA Ejecutado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cat>
            <c:strRef>
              <c:f>'Analisis PAI'!$K$150:$K$152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PAI'!$L$150:$L$152</c:f>
              <c:numCache>
                <c:formatCode>_(* #,##0_);_(* \(#,##0\);_(* "-"_);_(@_)</c:formatCode>
                <c:ptCount val="3"/>
                <c:pt idx="0">
                  <c:v>5921863589.1499996</c:v>
                </c:pt>
                <c:pt idx="1">
                  <c:v>977227701.99999988</c:v>
                </c:pt>
                <c:pt idx="2">
                  <c:v>2670904722.79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1C-4313-9E18-9EED22B5BFD2}"/>
            </c:ext>
          </c:extLst>
        </c:ser>
        <c:ser>
          <c:idx val="1"/>
          <c:order val="1"/>
          <c:tx>
            <c:strRef>
              <c:f>'Analisis PAI'!$M$149</c:f>
              <c:strCache>
                <c:ptCount val="1"/>
                <c:pt idx="0">
                  <c:v>PAA Comprometido x Obligar</c:v>
                </c:pt>
              </c:strCache>
            </c:strRef>
          </c:tx>
          <c:spPr>
            <a:solidFill>
              <a:srgbClr val="538DD5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PAI'!$K$150:$K$152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PAI'!$M$150:$M$152</c:f>
              <c:numCache>
                <c:formatCode>_(* #,##0_);_(* \(#,##0\);_(* "-"_);_(@_)</c:formatCode>
                <c:ptCount val="3"/>
                <c:pt idx="0">
                  <c:v>513632</c:v>
                </c:pt>
                <c:pt idx="1">
                  <c:v>19336181.570000052</c:v>
                </c:pt>
                <c:pt idx="2">
                  <c:v>230266092.44000006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1C-4313-9E18-9EED22B5BFD2}"/>
            </c:ext>
          </c:extLst>
        </c:ser>
        <c:ser>
          <c:idx val="2"/>
          <c:order val="2"/>
          <c:tx>
            <c:strRef>
              <c:f>'Analisis PAI'!$N$149</c:f>
              <c:strCache>
                <c:ptCount val="1"/>
                <c:pt idx="0">
                  <c:v> PAA Saldo x Obligar </c:v>
                </c:pt>
              </c:strCache>
            </c:strRef>
          </c:tx>
          <c:spPr>
            <a:solidFill>
              <a:srgbClr val="EA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1"/>
              <c:layout>
                <c:manualLayout>
                  <c:x val="3.870967741935484E-2"/>
                  <c:y val="6.19469026548671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B1C-4313-9E18-9EED22B5BF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PAI'!$K$150:$K$152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PAI'!$N$150:$N$152</c:f>
              <c:numCache>
                <c:formatCode>_(* #,##0_);_(* \(#,##0\);_(* "-"_);_(@_)</c:formatCode>
                <c:ptCount val="3"/>
                <c:pt idx="0">
                  <c:v>4.8500003814697266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1C-4313-9E18-9EED22B5BFD2}"/>
            </c:ext>
          </c:extLst>
        </c:ser>
        <c:ser>
          <c:idx val="3"/>
          <c:order val="3"/>
          <c:tx>
            <c:strRef>
              <c:f>'Analisis PAI'!$O$149</c:f>
              <c:strCache>
                <c:ptCount val="1"/>
                <c:pt idx="0">
                  <c:v> Recursos sin Aprobar </c:v>
                </c:pt>
              </c:strCache>
            </c:strRef>
          </c:tx>
          <c:spPr>
            <a:pattFill prst="pct30">
              <a:fgClr>
                <a:srgbClr val="EA0000"/>
              </a:fgClr>
              <a:bgClr>
                <a:schemeClr val="bg1"/>
              </a:bgClr>
            </a:patt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4.3010752688172046E-2"/>
                  <c:y val="-8.050845845953728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B1C-4313-9E18-9EED22B5BFD2}"/>
                </c:ext>
              </c:extLst>
            </c:dLbl>
            <c:dLbl>
              <c:idx val="1"/>
              <c:layout>
                <c:manualLayout>
                  <c:x val="2.3655913978494546E-2"/>
                  <c:y val="6.637342345481151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4720514774362882E-2"/>
                      <c:h val="7.515504146052538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B1C-4313-9E18-9EED22B5BFD2}"/>
                </c:ext>
              </c:extLst>
            </c:dLbl>
            <c:dLbl>
              <c:idx val="2"/>
              <c:layout>
                <c:manualLayout>
                  <c:x val="4.5161290322580643E-2"/>
                  <c:y val="-7.24576126135835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B1C-4313-9E18-9EED22B5BF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PAI'!$K$150:$K$152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PAI'!$O$150:$O$152</c:f>
              <c:numCache>
                <c:formatCode>_(* #,##0_);_(* \(#,##0\);_(* "-"_);_(@_)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B1C-4313-9E18-9EED22B5BFD2}"/>
            </c:ext>
          </c:extLst>
        </c:ser>
        <c:ser>
          <c:idx val="4"/>
          <c:order val="4"/>
          <c:tx>
            <c:strRef>
              <c:f>'Analisis PAI'!$P$149</c:f>
              <c:strCache>
                <c:ptCount val="1"/>
                <c:pt idx="0">
                  <c:v> Saldo x Asignar 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3.7317331301329269E-2"/>
                  <c:y val="-1.742038882307853E-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430107526881712E-2"/>
                      <c:h val="9.285415650477316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CB1C-4313-9E18-9EED22B5BFD2}"/>
                </c:ext>
              </c:extLst>
            </c:dLbl>
            <c:dLbl>
              <c:idx val="1"/>
              <c:layout>
                <c:manualLayout>
                  <c:x val="4.5517737702141993E-2"/>
                  <c:y val="-4.86725663716814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B1C-4313-9E18-9EED22B5BFD2}"/>
                </c:ext>
              </c:extLst>
            </c:dLbl>
            <c:dLbl>
              <c:idx val="2"/>
              <c:layout>
                <c:manualLayout>
                  <c:x val="3.834171535009729E-2"/>
                  <c:y val="6.03813438446529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B1C-4313-9E18-9EED22B5BF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'Analisis PAI'!$K$150:$K$152</c:f>
              <c:strCache>
                <c:ptCount val="3"/>
                <c:pt idx="0">
                  <c:v>MARCO REGULATORIO</c:v>
                </c:pt>
                <c:pt idx="1">
                  <c:v>FORTALECIMIENTO INSTITUCIONAL</c:v>
                </c:pt>
                <c:pt idx="2">
                  <c:v>TIC Y COMUNICACIONES</c:v>
                </c:pt>
              </c:strCache>
            </c:strRef>
          </c:cat>
          <c:val>
            <c:numRef>
              <c:f>'Analisis PAI'!$P$150:$P$152</c:f>
              <c:numCache>
                <c:formatCode>_(* #,##0_);_(* \(#,##0\);_(* "-"_);_(@_)</c:formatCode>
                <c:ptCount val="3"/>
                <c:pt idx="0">
                  <c:v>77622774</c:v>
                </c:pt>
                <c:pt idx="1">
                  <c:v>3436116.4300000668</c:v>
                </c:pt>
                <c:pt idx="2">
                  <c:v>98829184.769999981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CB1C-4313-9E18-9EED22B5BF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469721312"/>
        <c:axId val="469724224"/>
      </c:barChart>
      <c:catAx>
        <c:axId val="469721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69724224"/>
        <c:crosses val="autoZero"/>
        <c:auto val="1"/>
        <c:lblAlgn val="ctr"/>
        <c:lblOffset val="100"/>
        <c:noMultiLvlLbl val="0"/>
      </c:catAx>
      <c:valAx>
        <c:axId val="46972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6972131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0.39861</cdr:x>
      <cdr:y>0.56517</cdr:y>
    </cdr:from>
    <cdr:to>
      <cdr:x>0.62476</cdr:x>
      <cdr:y>0.64277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457144" y="1675782"/>
          <a:ext cx="826712" cy="2300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F38C54D8-C012-4556-AC97-9CF86C20E00B}" type="TxLink">
            <a:rPr lang="en-US" sz="2000" b="0" i="0" u="none" strike="noStrike">
              <a:solidFill>
                <a:srgbClr val="0070C0"/>
              </a:solidFill>
              <a:latin typeface="Calibri"/>
              <a:cs typeface="Calibri"/>
            </a:rPr>
            <a:pPr algn="ctr"/>
            <a:t>95,2%</a:t>
          </a:fld>
          <a:endParaRPr lang="es-CO" sz="2000" dirty="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0.38816</cdr:x>
      <cdr:y>0.5119</cdr:y>
    </cdr:from>
    <cdr:to>
      <cdr:x>0.65099</cdr:x>
      <cdr:y>0.57621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418943" y="1517830"/>
          <a:ext cx="960800" cy="1906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rgbClr val="0070C0"/>
              </a:solidFill>
            </a:rPr>
            <a:t>Obligado</a:t>
          </a:r>
        </a:p>
      </cdr:txBody>
    </cdr:sp>
  </cdr:relSizeAnchor>
  <cdr:relSizeAnchor xmlns:cdr="http://schemas.openxmlformats.org/drawingml/2006/chartDrawing">
    <cdr:from>
      <cdr:x>0.39514</cdr:x>
      <cdr:y>0.33009</cdr:y>
    </cdr:from>
    <cdr:to>
      <cdr:x>0.64881</cdr:x>
      <cdr:y>0.40104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1444459" y="978743"/>
          <a:ext cx="927314" cy="210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chemeClr val="tx1">
                  <a:lumMod val="50000"/>
                  <a:lumOff val="50000"/>
                </a:schemeClr>
              </a:solidFill>
            </a:rPr>
            <a:t>Comprometido</a:t>
          </a:r>
        </a:p>
      </cdr:txBody>
    </cdr:sp>
  </cdr:relSizeAnchor>
  <cdr:relSizeAnchor xmlns:cdr="http://schemas.openxmlformats.org/drawingml/2006/chartDrawing">
    <cdr:from>
      <cdr:x>0.38821</cdr:x>
      <cdr:y>0.38995</cdr:y>
    </cdr:from>
    <cdr:to>
      <cdr:x>0.64038</cdr:x>
      <cdr:y>0.46988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419125" y="1156235"/>
          <a:ext cx="921832" cy="237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6ABA4175-C1D6-45A7-881F-6665152D7A1F}" type="TxLink">
            <a:rPr lang="en-US" sz="2000" b="0" i="0" u="none" strike="noStrike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rPr>
            <a:pPr algn="ctr"/>
            <a:t>95,3%</a:t>
          </a:fld>
          <a:endParaRPr lang="es-CO" sz="200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0.39904</cdr:x>
      <cdr:y>0.49195</cdr:y>
    </cdr:from>
    <cdr:to>
      <cdr:x>0.64165</cdr:x>
      <cdr:y>0.49195</cdr:y>
    </cdr:to>
    <cdr:cxnSp macro="">
      <cdr:nvCxnSpPr>
        <cdr:cNvPr id="7" name="Conector recto 6">
          <a:extLst xmlns:a="http://schemas.openxmlformats.org/drawingml/2006/main">
            <a:ext uri="{FF2B5EF4-FFF2-40B4-BE49-F238E27FC236}">
              <a16:creationId xmlns:a16="http://schemas.microsoft.com/office/drawing/2014/main" id="{792A9664-F32E-4E46-95CA-3B6FC293D9B4}"/>
            </a:ext>
          </a:extLst>
        </cdr:cNvPr>
        <cdr:cNvCxnSpPr/>
      </cdr:nvCxnSpPr>
      <cdr:spPr>
        <a:xfrm xmlns:a="http://schemas.openxmlformats.org/drawingml/2006/main" flipV="1">
          <a:off x="1458716" y="1458676"/>
          <a:ext cx="886883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0.47043</cdr:x>
      <cdr:y>0.5857</cdr:y>
    </cdr:from>
    <cdr:to>
      <cdr:x>0.69483</cdr:x>
      <cdr:y>0.65903</cdr:y>
    </cdr:to>
    <cdr:sp macro="" textlink="">
      <cdr:nvSpPr>
        <cdr:cNvPr id="2" name="CuadroTexto 1"/>
        <cdr:cNvSpPr txBox="1"/>
      </cdr:nvSpPr>
      <cdr:spPr>
        <a:xfrm xmlns:a="http://schemas.openxmlformats.org/drawingml/2006/main">
          <a:off x="1760423" y="1758986"/>
          <a:ext cx="839735" cy="2202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887CFF8B-D361-4FA9-A1FD-329B93D80031}" type="TxLink">
            <a:rPr lang="en-US" sz="2000" b="0" i="0" u="none" strike="noStrike">
              <a:solidFill>
                <a:srgbClr val="0070C0"/>
              </a:solidFill>
              <a:latin typeface="Calibri"/>
              <a:cs typeface="Calibri"/>
            </a:rPr>
            <a:pPr algn="ctr"/>
            <a:t>95,7%</a:t>
          </a:fld>
          <a:endParaRPr lang="es-CO" sz="40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0.45532</cdr:x>
      <cdr:y>0.52529</cdr:y>
    </cdr:from>
    <cdr:to>
      <cdr:x>0.71815</cdr:x>
      <cdr:y>0.5896</cdr:y>
    </cdr:to>
    <cdr:sp macro="" textlink="">
      <cdr:nvSpPr>
        <cdr:cNvPr id="3" name="CuadroTexto 2"/>
        <cdr:cNvSpPr txBox="1"/>
      </cdr:nvSpPr>
      <cdr:spPr>
        <a:xfrm xmlns:a="http://schemas.openxmlformats.org/drawingml/2006/main">
          <a:off x="1703873" y="1577547"/>
          <a:ext cx="983550" cy="1931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>
              <a:solidFill>
                <a:srgbClr val="0070C0"/>
              </a:solidFill>
            </a:rPr>
            <a:t>Obligado</a:t>
          </a:r>
        </a:p>
      </cdr:txBody>
    </cdr:sp>
  </cdr:relSizeAnchor>
  <cdr:relSizeAnchor xmlns:cdr="http://schemas.openxmlformats.org/drawingml/2006/chartDrawing">
    <cdr:from>
      <cdr:x>0.4549</cdr:x>
      <cdr:y>0.35267</cdr:y>
    </cdr:from>
    <cdr:to>
      <cdr:x>0.71961</cdr:x>
      <cdr:y>0.42362</cdr:y>
    </cdr:to>
    <cdr:sp macro="" textlink="">
      <cdr:nvSpPr>
        <cdr:cNvPr id="4" name="CuadroTexto 3"/>
        <cdr:cNvSpPr txBox="1"/>
      </cdr:nvSpPr>
      <cdr:spPr>
        <a:xfrm xmlns:a="http://schemas.openxmlformats.org/drawingml/2006/main">
          <a:off x="1660950" y="985347"/>
          <a:ext cx="966523" cy="198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s-CO" sz="800" b="1" dirty="0">
              <a:solidFill>
                <a:schemeClr val="tx1">
                  <a:lumMod val="50000"/>
                  <a:lumOff val="50000"/>
                </a:schemeClr>
              </a:solidFill>
            </a:rPr>
            <a:t>Comprometido</a:t>
          </a:r>
        </a:p>
      </cdr:txBody>
    </cdr:sp>
  </cdr:relSizeAnchor>
  <cdr:relSizeAnchor xmlns:cdr="http://schemas.openxmlformats.org/drawingml/2006/chartDrawing">
    <cdr:from>
      <cdr:x>0.45939</cdr:x>
      <cdr:y>0.4148</cdr:y>
    </cdr:from>
    <cdr:to>
      <cdr:x>0.69289</cdr:x>
      <cdr:y>0.49637</cdr:y>
    </cdr:to>
    <cdr:sp macro="" textlink="">
      <cdr:nvSpPr>
        <cdr:cNvPr id="5" name="CuadroTexto 4"/>
        <cdr:cNvSpPr txBox="1"/>
      </cdr:nvSpPr>
      <cdr:spPr>
        <a:xfrm xmlns:a="http://schemas.openxmlformats.org/drawingml/2006/main">
          <a:off x="1724025" y="1268261"/>
          <a:ext cx="876300" cy="249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fld id="{C0F1E9EA-4824-44CF-BD98-FF6F44C855F9}" type="TxLink">
            <a:rPr lang="en-US" sz="2000" b="0" i="0" u="none" strike="noStrike">
              <a:solidFill>
                <a:schemeClr val="tx1">
                  <a:lumMod val="50000"/>
                  <a:lumOff val="50000"/>
                </a:schemeClr>
              </a:solidFill>
              <a:latin typeface="Calibri"/>
              <a:cs typeface="Calibri"/>
            </a:rPr>
            <a:pPr algn="ctr"/>
            <a:t>98,2%</a:t>
          </a:fld>
          <a:endParaRPr lang="es-CO" sz="4000">
            <a:solidFill>
              <a:schemeClr val="tx1">
                <a:lumMod val="50000"/>
                <a:lumOff val="50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0.47301</cdr:x>
      <cdr:y>0.5168</cdr:y>
    </cdr:from>
    <cdr:to>
      <cdr:x>0.71562</cdr:x>
      <cdr:y>0.5168</cdr:y>
    </cdr:to>
    <cdr:cxnSp macro="">
      <cdr:nvCxnSpPr>
        <cdr:cNvPr id="7" name="Conector recto 6">
          <a:extLst xmlns:a="http://schemas.openxmlformats.org/drawingml/2006/main">
            <a:ext uri="{FF2B5EF4-FFF2-40B4-BE49-F238E27FC236}">
              <a16:creationId xmlns:a16="http://schemas.microsoft.com/office/drawing/2014/main" id="{F91BE3F7-D187-4566-86BD-9AA2D2497AE5}"/>
            </a:ext>
          </a:extLst>
        </cdr:cNvPr>
        <cdr:cNvCxnSpPr/>
      </cdr:nvCxnSpPr>
      <cdr:spPr>
        <a:xfrm xmlns:a="http://schemas.openxmlformats.org/drawingml/2006/main" flipV="1">
          <a:off x="1727095" y="1443934"/>
          <a:ext cx="88583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0.88359</cdr:x>
      <cdr:y>0.4893</cdr:y>
    </cdr:from>
    <cdr:to>
      <cdr:x>0.97792</cdr:x>
      <cdr:y>0.61904</cdr:y>
    </cdr:to>
    <cdr:sp macro="" textlink="">
      <cdr:nvSpPr>
        <cdr:cNvPr id="2" name="Rectángulo 1">
          <a:extLst xmlns:a="http://schemas.openxmlformats.org/drawingml/2006/main">
            <a:ext uri="{FF2B5EF4-FFF2-40B4-BE49-F238E27FC236}">
              <a16:creationId xmlns:a16="http://schemas.microsoft.com/office/drawing/2014/main" id="{811AB0C8-6740-4D71-904E-9BA90050B648}"/>
            </a:ext>
          </a:extLst>
        </cdr:cNvPr>
        <cdr:cNvSpPr/>
      </cdr:nvSpPr>
      <cdr:spPr>
        <a:xfrm xmlns:a="http://schemas.openxmlformats.org/drawingml/2006/main">
          <a:off x="7981356" y="2096536"/>
          <a:ext cx="852074" cy="555902"/>
        </a:xfrm>
        <a:prstGeom xmlns:a="http://schemas.openxmlformats.org/drawingml/2006/main" prst="rect">
          <a:avLst/>
        </a:prstGeom>
        <a:solidFill xmlns:a="http://schemas.openxmlformats.org/drawingml/2006/main">
          <a:schemeClr val="bg2"/>
        </a:solidFill>
        <a:ln xmlns:a="http://schemas.openxmlformats.org/drawingml/2006/main">
          <a:noFill/>
        </a:ln>
      </cdr:spPr>
      <cdr:style>
        <a:lnRef xmlns:a="http://schemas.openxmlformats.org/drawingml/2006/main" idx="1">
          <a:schemeClr val="accent6"/>
        </a:lnRef>
        <a:fillRef xmlns:a="http://schemas.openxmlformats.org/drawingml/2006/main" idx="2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anchor="ctr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743BCCC8-8034-44AD-80EC-A16D7A7356A8}" type="TxLink">
            <a:rPr lang="en-US" sz="1100" b="0" i="0" u="none" strike="noStrike">
              <a:solidFill>
                <a:srgbClr val="000000"/>
              </a:solidFill>
              <a:latin typeface="Corbel"/>
            </a:rPr>
            <a:pPr algn="ctr"/>
            <a:t>106%</a:t>
          </a:fld>
          <a:endParaRPr lang="es-CO" sz="12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0C93B-AF94-43F1-AB41-24A9F66CCBC0}" type="datetimeFigureOut">
              <a:rPr lang="es-ES" smtClean="0"/>
              <a:t>25/01/2022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362B-EC8C-4905-945F-D533FA5369F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63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2702557" y="2041063"/>
            <a:ext cx="644144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ES" sz="4400" dirty="0">
                <a:solidFill>
                  <a:schemeClr val="bg1"/>
                </a:solidFill>
              </a:rPr>
              <a:t>SEGUIMIENTO AVANCE PAI</a:t>
            </a:r>
            <a:br>
              <a:rPr lang="es-ES" sz="4400" dirty="0">
                <a:solidFill>
                  <a:schemeClr val="bg1"/>
                </a:solidFill>
              </a:rPr>
            </a:br>
            <a:r>
              <a:rPr lang="es-ES" sz="4400" dirty="0">
                <a:solidFill>
                  <a:schemeClr val="bg1"/>
                </a:solidFill>
              </a:rPr>
              <a:t>Acumulado 2021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665577" y="3487613"/>
            <a:ext cx="547842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bg1"/>
                </a:solidFill>
              </a:rPr>
              <a:t>Oficina Asesora de Planeación y </a:t>
            </a:r>
            <a:r>
              <a:rPr lang="es-ES" sz="2800" dirty="0" err="1">
                <a:solidFill>
                  <a:schemeClr val="bg1"/>
                </a:solidFill>
              </a:rPr>
              <a:t>TICs</a:t>
            </a:r>
            <a:endParaRPr lang="es-ES" sz="2800" dirty="0">
              <a:solidFill>
                <a:schemeClr val="bg1"/>
              </a:solidFill>
            </a:endParaRPr>
          </a:p>
          <a:p>
            <a:pPr algn="r"/>
            <a:r>
              <a:rPr lang="es-ES" sz="2800" dirty="0">
                <a:solidFill>
                  <a:schemeClr val="bg1"/>
                </a:solidFill>
              </a:rPr>
              <a:t>Enero 2022</a:t>
            </a:r>
          </a:p>
        </p:txBody>
      </p:sp>
    </p:spTree>
    <p:extLst>
      <p:ext uri="{BB962C8B-B14F-4D97-AF65-F5344CB8AC3E}">
        <p14:creationId xmlns:p14="http://schemas.microsoft.com/office/powerpoint/2010/main" val="419930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E29DE92-D264-4DD9-8B8C-545D17F8A02C}"/>
              </a:ext>
            </a:extLst>
          </p:cNvPr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Recaudo por Contribuciones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E2E1BB0-1324-4D56-8F97-58810EEB8B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043847"/>
              </p:ext>
            </p:extLst>
          </p:nvPr>
        </p:nvGraphicFramePr>
        <p:xfrm>
          <a:off x="0" y="1054513"/>
          <a:ext cx="9032904" cy="4284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988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Liquidación por Contribuciones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62C960E8-01B9-4668-BDEC-500712D077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554341"/>
              </p:ext>
            </p:extLst>
          </p:nvPr>
        </p:nvGraphicFramePr>
        <p:xfrm>
          <a:off x="-113290" y="792119"/>
          <a:ext cx="8984021" cy="47363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974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Actuaciones Oficina Asesora Jurídica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1014335"/>
              </p:ext>
            </p:extLst>
          </p:nvPr>
        </p:nvGraphicFramePr>
        <p:xfrm>
          <a:off x="189076" y="1646458"/>
          <a:ext cx="8765847" cy="389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234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Planes Institucionales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6D79223-7195-4947-90DD-5B352FB680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9512517"/>
              </p:ext>
            </p:extLst>
          </p:nvPr>
        </p:nvGraphicFramePr>
        <p:xfrm>
          <a:off x="279023" y="1223068"/>
          <a:ext cx="8518136" cy="431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406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2">
            <a:extLst>
              <a:ext uri="{FF2B5EF4-FFF2-40B4-BE49-F238E27FC236}">
                <a16:creationId xmlns:a16="http://schemas.microsoft.com/office/drawing/2014/main" id="{42D36844-4196-284B-BF56-19E31E798BBF}"/>
              </a:ext>
            </a:extLst>
          </p:cNvPr>
          <p:cNvSpPr txBox="1">
            <a:spLocks/>
          </p:cNvSpPr>
          <p:nvPr/>
        </p:nvSpPr>
        <p:spPr>
          <a:xfrm>
            <a:off x="5669604" y="1776588"/>
            <a:ext cx="1880727" cy="461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just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i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CO" sz="1500" b="1" i="0" dirty="0">
                <a:solidFill>
                  <a:schemeClr val="tx1"/>
                </a:solidFill>
                <a:latin typeface="+mn-lt"/>
              </a:rPr>
              <a:t>correo@cra.gov.co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9005" y="2699663"/>
            <a:ext cx="41124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b="1" dirty="0">
                <a:solidFill>
                  <a:srgbClr val="0070C0"/>
                </a:solidFill>
              </a:rPr>
              <a:t>MUCHAS GRACIAS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61259" y="3191697"/>
            <a:ext cx="41040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4000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POR SU ATENCIÓN</a:t>
            </a:r>
            <a:endParaRPr lang="en-US" sz="4000" dirty="0">
              <a:solidFill>
                <a:srgbClr val="0070C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3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984250" y="217209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O" sz="3200" dirty="0">
                <a:solidFill>
                  <a:srgbClr val="1C3481"/>
                </a:solidFill>
              </a:rPr>
              <a:t>PAI 2021 – Resultado Acumulado</a:t>
            </a:r>
            <a:endParaRPr lang="es-ES" sz="3200" dirty="0">
              <a:solidFill>
                <a:srgbClr val="1C348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585420"/>
              </p:ext>
            </p:extLst>
          </p:nvPr>
        </p:nvGraphicFramePr>
        <p:xfrm>
          <a:off x="378372" y="4330262"/>
          <a:ext cx="8250621" cy="1692166"/>
        </p:xfrm>
        <a:graphic>
          <a:graphicData uri="http://schemas.openxmlformats.org/drawingml/2006/table">
            <a:tbl>
              <a:tblPr bandRow="1" bandCol="1">
                <a:tableStyleId>{D113A9D2-9D6B-4929-AA2D-F23B5EE8CBE7}</a:tableStyleId>
              </a:tblPr>
              <a:tblGrid>
                <a:gridCol w="3238964">
                  <a:extLst>
                    <a:ext uri="{9D8B030D-6E8A-4147-A177-3AD203B41FA5}">
                      <a16:colId xmlns:a16="http://schemas.microsoft.com/office/drawing/2014/main" val="2743612891"/>
                    </a:ext>
                  </a:extLst>
                </a:gridCol>
                <a:gridCol w="2609166">
                  <a:extLst>
                    <a:ext uri="{9D8B030D-6E8A-4147-A177-3AD203B41FA5}">
                      <a16:colId xmlns:a16="http://schemas.microsoft.com/office/drawing/2014/main" val="3254561852"/>
                    </a:ext>
                  </a:extLst>
                </a:gridCol>
                <a:gridCol w="2402491">
                  <a:extLst>
                    <a:ext uri="{9D8B030D-6E8A-4147-A177-3AD203B41FA5}">
                      <a16:colId xmlns:a16="http://schemas.microsoft.com/office/drawing/2014/main" val="2478482005"/>
                    </a:ext>
                  </a:extLst>
                </a:gridCol>
              </a:tblGrid>
              <a:tr h="360631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Avance Financiero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effectLst/>
                        </a:rPr>
                        <a:t> Compromisos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96,5%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97D">
                        <a:alpha val="4705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768189"/>
                  </a:ext>
                </a:extLst>
              </a:tr>
              <a:tr h="36063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800" u="none" strike="noStrike" kern="1200" dirty="0">
                          <a:effectLst/>
                        </a:rPr>
                        <a:t>Obligaciones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alpha val="47059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95,4%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  <a:alpha val="47059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183412"/>
                  </a:ext>
                </a:extLst>
              </a:tr>
              <a:tr h="49915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effectLst/>
                        </a:rPr>
                        <a:t>Avance  Gestión</a:t>
                      </a:r>
                      <a:endParaRPr lang="es-CO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effectLst/>
                        </a:rPr>
                        <a:t>Actividades</a:t>
                      </a:r>
                      <a:endParaRPr lang="es-CO" sz="1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09242"/>
                  </a:ext>
                </a:extLst>
              </a:tr>
              <a:tr h="471750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CO" sz="1800" u="none" strike="noStrike" kern="1200" dirty="0">
                          <a:solidFill>
                            <a:schemeClr val="bg1"/>
                          </a:solidFill>
                          <a:effectLst/>
                        </a:rPr>
                        <a:t>Avance Físico</a:t>
                      </a:r>
                      <a:endParaRPr lang="es-CO" sz="1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68400" indent="-1168400" algn="ctr" defTabSz="914400" rtl="0" eaLnBrk="1" fontAlgn="b" latinLnBrk="0" hangingPunct="1"/>
                      <a:r>
                        <a:rPr lang="es-CO" sz="1800" u="none" strike="noStrike" kern="1200" baseline="0" dirty="0">
                          <a:solidFill>
                            <a:schemeClr val="bg1"/>
                          </a:solidFill>
                          <a:effectLst/>
                        </a:rPr>
                        <a:t> Productos</a:t>
                      </a:r>
                      <a:endParaRPr lang="es-CO" sz="180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800" dirty="0"/>
                        <a:t>100%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7562847"/>
                  </a:ext>
                </a:extLst>
              </a:tr>
            </a:tbl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 bwMode="auto">
          <a:xfrm>
            <a:off x="6238419" y="4079850"/>
            <a:ext cx="2390574" cy="250412"/>
          </a:xfrm>
          <a:prstGeom prst="rect">
            <a:avLst/>
          </a:prstGeom>
          <a:solidFill>
            <a:schemeClr val="bg2">
              <a:lumMod val="75000"/>
              <a:alpha val="5098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558ED5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CO" sz="1400" b="0" dirty="0">
                <a:solidFill>
                  <a:srgbClr val="1C3481"/>
                </a:solidFill>
              </a:rPr>
              <a:t>Anual</a:t>
            </a:r>
            <a:endParaRPr lang="es-ES" sz="1400" b="0" dirty="0">
              <a:solidFill>
                <a:srgbClr val="1C3481"/>
              </a:solidFill>
            </a:endParaRPr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8158883"/>
              </p:ext>
            </p:extLst>
          </p:nvPr>
        </p:nvGraphicFramePr>
        <p:xfrm>
          <a:off x="548246" y="765544"/>
          <a:ext cx="4032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0000000-0008-0000-0000-00003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145188"/>
              </p:ext>
            </p:extLst>
          </p:nvPr>
        </p:nvGraphicFramePr>
        <p:xfrm>
          <a:off x="4766993" y="696374"/>
          <a:ext cx="4032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7129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713709" y="118015"/>
            <a:ext cx="5319195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Avance cuantitativo en Gestión </a:t>
            </a:r>
            <a:br>
              <a:rPr lang="es-ES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2021</a:t>
            </a:r>
          </a:p>
        </p:txBody>
      </p:sp>
      <p:graphicFrame>
        <p:nvGraphicFramePr>
          <p:cNvPr id="5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9477243"/>
              </p:ext>
            </p:extLst>
          </p:nvPr>
        </p:nvGraphicFramePr>
        <p:xfrm>
          <a:off x="1685394" y="1394686"/>
          <a:ext cx="5091747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926">
                  <a:extLst>
                    <a:ext uri="{9D8B030D-6E8A-4147-A177-3AD203B41FA5}">
                      <a16:colId xmlns:a16="http://schemas.microsoft.com/office/drawing/2014/main" val="2393036825"/>
                    </a:ext>
                  </a:extLst>
                </a:gridCol>
                <a:gridCol w="1372438">
                  <a:extLst>
                    <a:ext uri="{9D8B030D-6E8A-4147-A177-3AD203B41FA5}">
                      <a16:colId xmlns:a16="http://schemas.microsoft.com/office/drawing/2014/main" val="599177044"/>
                    </a:ext>
                  </a:extLst>
                </a:gridCol>
                <a:gridCol w="1317541">
                  <a:extLst>
                    <a:ext uri="{9D8B030D-6E8A-4147-A177-3AD203B41FA5}">
                      <a16:colId xmlns:a16="http://schemas.microsoft.com/office/drawing/2014/main" val="2831813690"/>
                    </a:ext>
                  </a:extLst>
                </a:gridCol>
                <a:gridCol w="754842">
                  <a:extLst>
                    <a:ext uri="{9D8B030D-6E8A-4147-A177-3AD203B41FA5}">
                      <a16:colId xmlns:a16="http://schemas.microsoft.com/office/drawing/2014/main" val="3500263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Responsable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Actividades Programada 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Actividades Ejecutadas 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% 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088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Subdirección Regulación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9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Oficina Asesora Jurídica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96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Control Interno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53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Subdirección Administrativa y Financiera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38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Oficina Asesora Planeación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CO" sz="1800" kern="120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38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Total General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483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483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100 %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58655"/>
                  </a:ext>
                </a:extLst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71438" y="5608407"/>
            <a:ext cx="896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5766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Avance cuantitativo Físico 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2021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71438" y="5608407"/>
            <a:ext cx="8961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</p:txBody>
      </p:sp>
      <p:graphicFrame>
        <p:nvGraphicFramePr>
          <p:cNvPr id="6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518814"/>
              </p:ext>
            </p:extLst>
          </p:nvPr>
        </p:nvGraphicFramePr>
        <p:xfrm>
          <a:off x="1748453" y="1394686"/>
          <a:ext cx="5136073" cy="449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3455">
                  <a:extLst>
                    <a:ext uri="{9D8B030D-6E8A-4147-A177-3AD203B41FA5}">
                      <a16:colId xmlns:a16="http://schemas.microsoft.com/office/drawing/2014/main" val="2393036825"/>
                    </a:ext>
                  </a:extLst>
                </a:gridCol>
                <a:gridCol w="1430859">
                  <a:extLst>
                    <a:ext uri="{9D8B030D-6E8A-4147-A177-3AD203B41FA5}">
                      <a16:colId xmlns:a16="http://schemas.microsoft.com/office/drawing/2014/main" val="599177044"/>
                    </a:ext>
                  </a:extLst>
                </a:gridCol>
                <a:gridCol w="1225009">
                  <a:extLst>
                    <a:ext uri="{9D8B030D-6E8A-4147-A177-3AD203B41FA5}">
                      <a16:colId xmlns:a16="http://schemas.microsoft.com/office/drawing/2014/main" val="2831813690"/>
                    </a:ext>
                  </a:extLst>
                </a:gridCol>
                <a:gridCol w="816750">
                  <a:extLst>
                    <a:ext uri="{9D8B030D-6E8A-4147-A177-3AD203B41FA5}">
                      <a16:colId xmlns:a16="http://schemas.microsoft.com/office/drawing/2014/main" val="35002638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Responsable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Productos Programados 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Productos Ejecutados Año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0" dirty="0"/>
                        <a:t>% 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80888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Subdirección Regulación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44969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Oficina Asesora Jurídica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966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Control Interno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25302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Subdirección Administrativa y Financiera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883876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Oficina Asesora Planeación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87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53851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O" b="0" dirty="0">
                          <a:solidFill>
                            <a:schemeClr val="bg1"/>
                          </a:solidFill>
                        </a:rPr>
                        <a:t>Total General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290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chemeClr val="bg1"/>
                          </a:solidFill>
                        </a:rPr>
                        <a:t>100%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158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60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Ejecución Actividades PAI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2021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2855026"/>
              </p:ext>
            </p:extLst>
          </p:nvPr>
        </p:nvGraphicFramePr>
        <p:xfrm>
          <a:off x="4018182" y="1984375"/>
          <a:ext cx="5019675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00000000-0008-0000-04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624933"/>
              </p:ext>
            </p:extLst>
          </p:nvPr>
        </p:nvGraphicFramePr>
        <p:xfrm>
          <a:off x="127163" y="1987550"/>
          <a:ext cx="4838700" cy="2886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4008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Ejecución Productos PAI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Acumulado 2021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FE8A4325-B480-4D99-A5E5-4151E5997A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805212"/>
              </p:ext>
            </p:extLst>
          </p:nvPr>
        </p:nvGraphicFramePr>
        <p:xfrm>
          <a:off x="3997985" y="2011362"/>
          <a:ext cx="5019675" cy="289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6CC2775A-FF5E-4111-8482-1509E2E72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3497285"/>
              </p:ext>
            </p:extLst>
          </p:nvPr>
        </p:nvGraphicFramePr>
        <p:xfrm>
          <a:off x="115830" y="1954212"/>
          <a:ext cx="4838700" cy="2892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317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Ejecución Presupuestal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Presupuesto de Funcionamiento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3C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5189019"/>
              </p:ext>
            </p:extLst>
          </p:nvPr>
        </p:nvGraphicFramePr>
        <p:xfrm>
          <a:off x="376948" y="1200983"/>
          <a:ext cx="8472761" cy="413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378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E29DE92-D264-4DD9-8B8C-545D17F8A02C}"/>
              </a:ext>
            </a:extLst>
          </p:cNvPr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Ejecución Presupuestal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Presupuesto de Inversión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338BEF7A-5A33-41D8-8A84-8AC433701F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323236"/>
              </p:ext>
            </p:extLst>
          </p:nvPr>
        </p:nvGraphicFramePr>
        <p:xfrm>
          <a:off x="183902" y="1307546"/>
          <a:ext cx="8707850" cy="437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518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>
            <a:extLst>
              <a:ext uri="{FF2B5EF4-FFF2-40B4-BE49-F238E27FC236}">
                <a16:creationId xmlns:a16="http://schemas.microsoft.com/office/drawing/2014/main" id="{BE29DE92-D264-4DD9-8B8C-545D17F8A02C}"/>
              </a:ext>
            </a:extLst>
          </p:cNvPr>
          <p:cNvSpPr txBox="1">
            <a:spLocks/>
          </p:cNvSpPr>
          <p:nvPr/>
        </p:nvSpPr>
        <p:spPr>
          <a:xfrm>
            <a:off x="1999715" y="110718"/>
            <a:ext cx="7033189" cy="8545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Presupuesto de Inversión</a:t>
            </a:r>
          </a:p>
          <a:p>
            <a:pPr algn="r"/>
            <a:r>
              <a:rPr lang="es-ES" sz="3200" dirty="0">
                <a:solidFill>
                  <a:schemeClr val="accent5">
                    <a:lumMod val="50000"/>
                  </a:schemeClr>
                </a:solidFill>
              </a:rPr>
              <a:t>PAA por Proyecto 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A0B11F8-517C-4D0A-B835-735A88686D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7773465"/>
              </p:ext>
            </p:extLst>
          </p:nvPr>
        </p:nvGraphicFramePr>
        <p:xfrm>
          <a:off x="96903" y="1191915"/>
          <a:ext cx="8752807" cy="445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0152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ase">
    <a:dk1>
      <a:srgbClr val="000000"/>
    </a:dk1>
    <a:lt1>
      <a:srgbClr val="FFFFFF"/>
    </a:lt1>
    <a:dk2>
      <a:srgbClr val="565349"/>
    </a:dk2>
    <a:lt2>
      <a:srgbClr val="DDDDDD"/>
    </a:lt2>
    <a:accent1>
      <a:srgbClr val="A6B727"/>
    </a:accent1>
    <a:accent2>
      <a:srgbClr val="DF5327"/>
    </a:accent2>
    <a:accent3>
      <a:srgbClr val="FE9E00"/>
    </a:accent3>
    <a:accent4>
      <a:srgbClr val="418AB3"/>
    </a:accent4>
    <a:accent5>
      <a:srgbClr val="D7D447"/>
    </a:accent5>
    <a:accent6>
      <a:srgbClr val="818183"/>
    </a:accent6>
    <a:hlink>
      <a:srgbClr val="F59E00"/>
    </a:hlink>
    <a:folHlink>
      <a:srgbClr val="B2B2B2"/>
    </a:folHlink>
  </a:clrScheme>
  <a:fontScheme name="Base">
    <a:maj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orbel" panose="020B050302020402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inorFont>
  </a:fontScheme>
  <a:fmtScheme name="Base">
    <a:fillStyleLst>
      <a:solidFill>
        <a:schemeClr val="phClr"/>
      </a:solidFill>
      <a:solidFill>
        <a:schemeClr val="phClr">
          <a:tint val="55000"/>
          <a:satMod val="130000"/>
        </a:schemeClr>
      </a:solidFill>
      <a:gradFill rotWithShape="1">
        <a:gsLst>
          <a:gs pos="0">
            <a:schemeClr val="phClr"/>
          </a:gs>
          <a:gs pos="90000">
            <a:schemeClr val="phClr">
              <a:shade val="100000"/>
              <a:satMod val="105000"/>
            </a:schemeClr>
          </a:gs>
          <a:gs pos="100000">
            <a:schemeClr val="phClr">
              <a:shade val="80000"/>
              <a:satMod val="120000"/>
            </a:schemeClr>
          </a:gs>
        </a:gsLst>
        <a:path path="circle">
          <a:fillToRect l="100000" t="100000" r="100000" b="100000"/>
        </a:path>
      </a:gradFill>
    </a:fillStyleLst>
    <a:lnStyleLst>
      <a:ln w="10000" cap="flat" cmpd="sng" algn="ctr">
        <a:solidFill>
          <a:schemeClr val="phClr"/>
        </a:solidFill>
        <a:prstDash val="solid"/>
      </a:ln>
      <a:ln w="19050" cap="flat" cmpd="sng" algn="ctr">
        <a:solidFill>
          <a:schemeClr val="phClr"/>
        </a:solidFill>
        <a:prstDash val="solid"/>
      </a:ln>
      <a:ln w="53975" cap="flat" cmpd="dbl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</a:effectStyle>
      <a:effectStyle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phClr">
              <a:shade val="27000"/>
              <a:satMod val="120000"/>
            </a:schemeClr>
          </a:contourClr>
        </a:sp3d>
      </a:effectStyle>
    </a:effectStyleLst>
    <a:bgFillStyleLst>
      <a:solidFill>
        <a:schemeClr val="phClr"/>
      </a:solidFill>
      <a:solidFill>
        <a:schemeClr val="phClr">
          <a:tint val="95000"/>
          <a:shade val="95000"/>
          <a:satMod val="140000"/>
        </a:schemeClr>
      </a:solidFill>
      <a:solidFill>
        <a:schemeClr val="phClr">
          <a:tint val="90000"/>
          <a:shade val="85000"/>
          <a:satMod val="160000"/>
          <a:lumMod val="110000"/>
        </a:schemeClr>
      </a:soli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6E0F052F7D8D049BB205D4AAC80D1CC" ma:contentTypeVersion="13" ma:contentTypeDescription="Crear nuevo documento." ma:contentTypeScope="" ma:versionID="ea2397797ef0079a4e12c2a54b9f4c31">
  <xsd:schema xmlns:xsd="http://www.w3.org/2001/XMLSchema" xmlns:xs="http://www.w3.org/2001/XMLSchema" xmlns:p="http://schemas.microsoft.com/office/2006/metadata/properties" xmlns:ns2="0c3ff982-b687-4eb5-9a04-fd6efaf5d504" xmlns:ns3="ae0c3cce-6c31-4f1f-b54e-e7c442e692b0" targetNamespace="http://schemas.microsoft.com/office/2006/metadata/properties" ma:root="true" ma:fieldsID="bad33e82118e759d490ae291a54ca7e5" ns2:_="" ns3:_="">
    <xsd:import namespace="0c3ff982-b687-4eb5-9a04-fd6efaf5d504"/>
    <xsd:import namespace="ae0c3cce-6c31-4f1f-b54e-e7c442e692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3ff982-b687-4eb5-9a04-fd6efaf5d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0c3cce-6c31-4f1f-b54e-e7c442e692b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2C1C73-BF73-455F-8315-04AE3007B5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3ff982-b687-4eb5-9a04-fd6efaf5d504"/>
    <ds:schemaRef ds:uri="ae0c3cce-6c31-4f1f-b54e-e7c442e692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F5EEC18-E06C-4088-9BC9-18BF580A73B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395A02-3396-4630-ACEA-AC4B1BEF7C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1001</TotalTime>
  <Words>262</Words>
  <Application>Microsoft Office PowerPoint</Application>
  <PresentationFormat>Presentación en pantalla (4:3)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Publicis Groupe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David Suárez Ramos</dc:creator>
  <cp:lastModifiedBy>Fernando Castillo Delgado</cp:lastModifiedBy>
  <cp:revision>35</cp:revision>
  <dcterms:modified xsi:type="dcterms:W3CDTF">2022-01-25T21:40:45Z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0x010100B6E0F052F7D8D049BB205D4AAC80D1CC</vt:lpwstr>
  </property>
</Properties>
</file>