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7"/>
  </p:handoutMasterIdLst>
  <p:sldIdLst>
    <p:sldId id="256" r:id="rId2"/>
    <p:sldId id="257" r:id="rId3"/>
    <p:sldId id="262" r:id="rId4"/>
    <p:sldId id="263" r:id="rId5"/>
    <p:sldId id="264" r:id="rId6"/>
    <p:sldId id="266" r:id="rId7"/>
    <p:sldId id="332" r:id="rId8"/>
    <p:sldId id="333" r:id="rId9"/>
    <p:sldId id="273" r:id="rId10"/>
    <p:sldId id="292" r:id="rId11"/>
    <p:sldId id="275" r:id="rId12"/>
    <p:sldId id="295" r:id="rId13"/>
    <p:sldId id="296" r:id="rId14"/>
    <p:sldId id="369" r:id="rId15"/>
    <p:sldId id="370" r:id="rId16"/>
    <p:sldId id="276" r:id="rId17"/>
    <p:sldId id="277" r:id="rId18"/>
    <p:sldId id="371" r:id="rId19"/>
    <p:sldId id="373" r:id="rId20"/>
    <p:sldId id="372" r:id="rId21"/>
    <p:sldId id="410" r:id="rId22"/>
    <p:sldId id="374" r:id="rId23"/>
    <p:sldId id="375" r:id="rId24"/>
    <p:sldId id="379" r:id="rId25"/>
    <p:sldId id="376" r:id="rId26"/>
    <p:sldId id="377" r:id="rId27"/>
    <p:sldId id="378" r:id="rId28"/>
    <p:sldId id="297" r:id="rId29"/>
    <p:sldId id="307" r:id="rId30"/>
    <p:sldId id="334" r:id="rId31"/>
    <p:sldId id="380" r:id="rId32"/>
    <p:sldId id="381" r:id="rId33"/>
    <p:sldId id="383" r:id="rId34"/>
    <p:sldId id="411" r:id="rId35"/>
    <p:sldId id="384" r:id="rId36"/>
    <p:sldId id="308" r:id="rId37"/>
    <p:sldId id="385" r:id="rId38"/>
    <p:sldId id="386" r:id="rId39"/>
    <p:sldId id="412" r:id="rId40"/>
    <p:sldId id="387" r:id="rId41"/>
    <p:sldId id="309" r:id="rId42"/>
    <p:sldId id="335" r:id="rId43"/>
    <p:sldId id="388" r:id="rId44"/>
    <p:sldId id="390" r:id="rId45"/>
    <p:sldId id="391" r:id="rId46"/>
    <p:sldId id="392" r:id="rId47"/>
    <p:sldId id="310" r:id="rId48"/>
    <p:sldId id="393" r:id="rId49"/>
    <p:sldId id="311" r:id="rId50"/>
    <p:sldId id="394" r:id="rId51"/>
    <p:sldId id="395" r:id="rId52"/>
    <p:sldId id="313" r:id="rId53"/>
    <p:sldId id="397" r:id="rId54"/>
    <p:sldId id="398" r:id="rId55"/>
    <p:sldId id="314" r:id="rId56"/>
    <p:sldId id="336" r:id="rId57"/>
    <p:sldId id="399" r:id="rId58"/>
    <p:sldId id="400" r:id="rId59"/>
    <p:sldId id="401" r:id="rId60"/>
    <p:sldId id="403" r:id="rId61"/>
    <p:sldId id="402" r:id="rId62"/>
    <p:sldId id="283" r:id="rId63"/>
    <p:sldId id="315" r:id="rId64"/>
    <p:sldId id="337" r:id="rId65"/>
    <p:sldId id="404" r:id="rId66"/>
    <p:sldId id="285" r:id="rId67"/>
    <p:sldId id="317" r:id="rId68"/>
    <p:sldId id="405" r:id="rId69"/>
    <p:sldId id="289" r:id="rId70"/>
    <p:sldId id="290" r:id="rId71"/>
    <p:sldId id="291" r:id="rId72"/>
    <p:sldId id="406" r:id="rId73"/>
    <p:sldId id="320" r:id="rId74"/>
    <p:sldId id="407" r:id="rId75"/>
    <p:sldId id="367" r:id="rId76"/>
    <p:sldId id="408" r:id="rId77"/>
    <p:sldId id="331" r:id="rId78"/>
    <p:sldId id="409" r:id="rId79"/>
    <p:sldId id="338"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2" r:id="rId101"/>
    <p:sldId id="363" r:id="rId102"/>
    <p:sldId id="364" r:id="rId103"/>
    <p:sldId id="365" r:id="rId104"/>
    <p:sldId id="366" r:id="rId105"/>
    <p:sldId id="258"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6699"/>
    <a:srgbClr val="FF9966"/>
    <a:srgbClr val="CC00CC"/>
    <a:srgbClr val="6666FF"/>
    <a:srgbClr val="0066FF"/>
    <a:srgbClr val="3366FF"/>
    <a:srgbClr val="00FFFF"/>
    <a:srgbClr val="6699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08" autoAdjust="0"/>
    <p:restoredTop sz="94660"/>
  </p:normalViewPr>
  <p:slideViewPr>
    <p:cSldViewPr snapToGrid="0" showGuides="1">
      <p:cViewPr varScale="1">
        <p:scale>
          <a:sx n="86" d="100"/>
          <a:sy n="86" d="100"/>
        </p:scale>
        <p:origin x="972" y="96"/>
      </p:cViewPr>
      <p:guideLst>
        <p:guide orient="horz" pos="2160"/>
        <p:guide pos="2880"/>
      </p:guideLst>
    </p:cSldViewPr>
  </p:slideViewPr>
  <p:notesTextViewPr>
    <p:cViewPr>
      <p:scale>
        <a:sx n="1" d="1"/>
        <a:sy n="1" d="1"/>
      </p:scale>
      <p:origin x="0" y="0"/>
    </p:cViewPr>
  </p:notesTextViewPr>
  <p:notesViewPr>
    <p:cSldViewPr snapToGrid="0" showGuides="1">
      <p:cViewPr varScale="1">
        <p:scale>
          <a:sx n="65" d="100"/>
          <a:sy n="65" d="100"/>
        </p:scale>
        <p:origin x="201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sideWall>
    <c:back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backWall>
    <c:plotArea>
      <c:layout>
        <c:manualLayout>
          <c:layoutTarget val="inner"/>
          <c:xMode val="edge"/>
          <c:yMode val="edge"/>
          <c:x val="4.5819739733346E-2"/>
          <c:y val="3.84532480314961E-2"/>
          <c:w val="0.95418026026665403"/>
          <c:h val="0.93311958661417305"/>
        </c:manualLayout>
      </c:layout>
      <c:bar3DChart>
        <c:barDir val="col"/>
        <c:grouping val="clustered"/>
        <c:varyColors val="0"/>
        <c:ser>
          <c:idx val="0"/>
          <c:order val="0"/>
          <c:tx>
            <c:strRef>
              <c:f>Hoja1!$B$1</c:f>
              <c:strCache>
                <c:ptCount val="1"/>
                <c:pt idx="0">
                  <c:v>TOTAL CONTRATOS AUDITADOS</c:v>
                </c:pt>
              </c:strCache>
            </c:strRef>
          </c:tx>
          <c:spPr>
            <a:solidFill>
              <a:srgbClr val="FF99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0.35</c:v>
                </c:pt>
              </c:numCache>
            </c:numRef>
          </c:cat>
          <c:val>
            <c:numRef>
              <c:f>Hoja1!$B$2</c:f>
              <c:numCache>
                <c:formatCode>General</c:formatCode>
                <c:ptCount val="1"/>
                <c:pt idx="0">
                  <c:v>37</c:v>
                </c:pt>
              </c:numCache>
            </c:numRef>
          </c:val>
          <c:extLst>
            <c:ext xmlns:c16="http://schemas.microsoft.com/office/drawing/2014/chart" uri="{C3380CC4-5D6E-409C-BE32-E72D297353CC}">
              <c16:uniqueId val="{00000000-F1FF-4EBE-843B-EF06689A05A7}"/>
            </c:ext>
          </c:extLst>
        </c:ser>
        <c:ser>
          <c:idx val="1"/>
          <c:order val="1"/>
          <c:tx>
            <c:strRef>
              <c:f>Hoja1!$C$1</c:f>
              <c:strCache>
                <c:ptCount val="1"/>
                <c:pt idx="0">
                  <c:v>CONTRATOS CON DOCUMENTOS PUBLICADOS EXTEMPORÁNEAMENTE </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0.35</c:v>
                </c:pt>
              </c:numCache>
            </c:numRef>
          </c:cat>
          <c:val>
            <c:numRef>
              <c:f>Hoja1!$C$2</c:f>
              <c:numCache>
                <c:formatCode>General</c:formatCode>
                <c:ptCount val="1"/>
                <c:pt idx="0">
                  <c:v>13</c:v>
                </c:pt>
              </c:numCache>
            </c:numRef>
          </c:val>
          <c:extLst>
            <c:ext xmlns:c16="http://schemas.microsoft.com/office/drawing/2014/chart" uri="{C3380CC4-5D6E-409C-BE32-E72D297353CC}">
              <c16:uniqueId val="{00000001-F1FF-4EBE-843B-EF06689A05A7}"/>
            </c:ext>
          </c:extLst>
        </c:ser>
        <c:dLbls>
          <c:showLegendKey val="0"/>
          <c:showVal val="1"/>
          <c:showCatName val="0"/>
          <c:showSerName val="0"/>
          <c:showPercent val="0"/>
          <c:showBubbleSize val="0"/>
        </c:dLbls>
        <c:gapWidth val="150"/>
        <c:shape val="box"/>
        <c:axId val="-2033727952"/>
        <c:axId val="-2068941568"/>
        <c:axId val="0"/>
      </c:bar3DChart>
      <c:catAx>
        <c:axId val="-20337279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ES"/>
          </a:p>
        </c:txPr>
        <c:crossAx val="-2068941568"/>
        <c:crosses val="autoZero"/>
        <c:auto val="1"/>
        <c:lblAlgn val="ctr"/>
        <c:lblOffset val="100"/>
        <c:noMultiLvlLbl val="0"/>
      </c:catAx>
      <c:valAx>
        <c:axId val="-206894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3727952"/>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layout>
        <c:manualLayout>
          <c:xMode val="edge"/>
          <c:yMode val="edge"/>
          <c:x val="0.63486479163463805"/>
          <c:y val="6.7300196850393804E-2"/>
          <c:w val="0.31428168580337301"/>
          <c:h val="0.35457480314960599"/>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831784715969002"/>
          <c:y val="0"/>
          <c:w val="0.96019508123627095"/>
          <c:h val="0.91476767067510401"/>
        </c:manualLayout>
      </c:layout>
      <c:bar3DChart>
        <c:barDir val="bar"/>
        <c:grouping val="clustered"/>
        <c:varyColors val="0"/>
        <c:ser>
          <c:idx val="0"/>
          <c:order val="0"/>
          <c:tx>
            <c:strRef>
              <c:f>Hoja1!$B$1</c:f>
              <c:strCache>
                <c:ptCount val="1"/>
                <c:pt idx="0">
                  <c:v>UNIVERSO</c:v>
                </c:pt>
              </c:strCache>
            </c:strRef>
          </c:tx>
          <c:spPr>
            <a:solidFill>
              <a:srgbClr val="6666FF"/>
            </a:solidFill>
            <a:ln>
              <a:noFill/>
            </a:ln>
            <a:effectLst/>
            <a:sp3d/>
          </c:spPr>
          <c:invertIfNegative val="0"/>
          <c:dLbls>
            <c:dLbl>
              <c:idx val="0"/>
              <c:layout>
                <c:manualLayout>
                  <c:x val="-2.7304302147544299E-2"/>
                  <c:y val="-1.2573515747031801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3F6-4987-8FD8-F4BD548610DA}"/>
                </c:ext>
              </c:extLst>
            </c:dLbl>
            <c:dLbl>
              <c:idx val="1"/>
              <c:layout>
                <c:manualLayout>
                  <c:x val="-2.4270490797816999E-2"/>
                  <c:y val="-6.85836054401380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3F6-4987-8FD8-F4BD548610DA}"/>
                </c:ext>
              </c:extLst>
            </c:dLbl>
            <c:dLbl>
              <c:idx val="2"/>
              <c:layout>
                <c:manualLayout>
                  <c:x val="-2.2753585122953598E-2"/>
                  <c:y val="-3.42918027200690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3F6-4987-8FD8-F4BD548610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 7. En el Aviso de convocatoria no se mencionó de manera expresa que la entidad cuenta con la disponibilidad presupuestal                           100%</c:v>
                </c:pt>
                <c:pt idx="1">
                  <c:v>N° 8. En el aviso de convocatoria no se mencionó si estaba cobijada por un acuerdo comercial                                100% </c:v>
                </c:pt>
                <c:pt idx="2">
                  <c:v>N° 9. En el aviso de convocatoria no se mencionó si es susceptible de ser limitada a mipyme                       100% </c:v>
                </c:pt>
              </c:strCache>
            </c:strRef>
          </c:cat>
          <c:val>
            <c:numRef>
              <c:f>Hoja1!$B$2:$B$4</c:f>
              <c:numCache>
                <c:formatCode>General</c:formatCode>
                <c:ptCount val="3"/>
                <c:pt idx="0">
                  <c:v>2</c:v>
                </c:pt>
                <c:pt idx="1">
                  <c:v>2</c:v>
                </c:pt>
                <c:pt idx="2">
                  <c:v>2</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00FFFF"/>
            </a:solidFill>
            <a:ln>
              <a:noFill/>
            </a:ln>
            <a:effectLst/>
            <a:sp3d/>
          </c:spPr>
          <c:invertIfNegative val="0"/>
          <c:dPt>
            <c:idx val="0"/>
            <c:invertIfNegative val="0"/>
            <c:bubble3D val="0"/>
            <c:spPr>
              <a:solidFill>
                <a:srgbClr val="00FFFF"/>
              </a:solidFill>
              <a:ln>
                <a:noFill/>
              </a:ln>
              <a:effectLst/>
              <a:sp3d/>
            </c:spPr>
            <c:extLst>
              <c:ext xmlns:c16="http://schemas.microsoft.com/office/drawing/2014/chart" uri="{C3380CC4-5D6E-409C-BE32-E72D297353CC}">
                <c16:uniqueId val="{00000002-1205-4B2D-AF0E-2F892A72E99B}"/>
              </c:ext>
            </c:extLst>
          </c:dPt>
          <c:dPt>
            <c:idx val="1"/>
            <c:invertIfNegative val="0"/>
            <c:bubble3D val="0"/>
            <c:spPr>
              <a:solidFill>
                <a:srgbClr val="00FFFF"/>
              </a:solidFill>
              <a:ln>
                <a:noFill/>
              </a:ln>
              <a:effectLst/>
              <a:sp3d/>
            </c:spPr>
            <c:extLst>
              <c:ext xmlns:c16="http://schemas.microsoft.com/office/drawing/2014/chart" uri="{C3380CC4-5D6E-409C-BE32-E72D297353CC}">
                <c16:uniqueId val="{00000001-1205-4B2D-AF0E-2F892A72E99B}"/>
              </c:ext>
            </c:extLst>
          </c:dPt>
          <c:dLbls>
            <c:dLbl>
              <c:idx val="0"/>
              <c:layout>
                <c:manualLayout>
                  <c:x val="-2.7304302147544299E-2"/>
                  <c:y val="3.42918027200690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05-4B2D-AF0E-2F892A72E99B}"/>
                </c:ext>
              </c:extLst>
            </c:dLbl>
            <c:dLbl>
              <c:idx val="1"/>
              <c:layout>
                <c:manualLayout>
                  <c:x val="-2.7304302147544299E-2"/>
                  <c:y val="-6.85836054401380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05-4B2D-AF0E-2F892A72E99B}"/>
                </c:ext>
              </c:extLst>
            </c:dLbl>
            <c:dLbl>
              <c:idx val="2"/>
              <c:layout>
                <c:manualLayout>
                  <c:x val="-2.4270490797816999E-2"/>
                  <c:y val="-1.714590136003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3F6-4987-8FD8-F4BD548610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 7. En el Aviso de convocatoria no se mencionó de manera expresa que la entidad cuenta con la disponibilidad presupuestal                           100%</c:v>
                </c:pt>
                <c:pt idx="1">
                  <c:v>N° 8. En el aviso de convocatoria no se mencionó si estaba cobijada por un acuerdo comercial                                100% </c:v>
                </c:pt>
                <c:pt idx="2">
                  <c:v>N° 9. En el aviso de convocatoria no se mencionó si es susceptible de ser limitada a mipyme                       100% </c:v>
                </c:pt>
              </c:strCache>
            </c:strRef>
          </c:cat>
          <c:val>
            <c:numRef>
              <c:f>Hoja1!$C$2:$C$4</c:f>
              <c:numCache>
                <c:formatCode>General</c:formatCode>
                <c:ptCount val="3"/>
                <c:pt idx="0">
                  <c:v>2</c:v>
                </c:pt>
                <c:pt idx="1">
                  <c:v>2</c:v>
                </c:pt>
                <c:pt idx="2">
                  <c:v>2</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137824304"/>
        <c:axId val="2079352720"/>
        <c:axId val="0"/>
      </c:bar3DChart>
      <c:catAx>
        <c:axId val="-2137824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79352720"/>
        <c:crosses val="autoZero"/>
        <c:auto val="1"/>
        <c:lblAlgn val="ctr"/>
        <c:lblOffset val="100"/>
        <c:noMultiLvlLbl val="0"/>
      </c:catAx>
      <c:valAx>
        <c:axId val="2079352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137824304"/>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6.2538079408698197E-2"/>
          <c:y val="4.4820545739186597E-2"/>
          <c:w val="0.417163274113097"/>
          <c:h val="9.47221044586520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033916219269102"/>
          <c:y val="0"/>
          <c:w val="0.96019508123627095"/>
          <c:h val="0.91476767067510401"/>
        </c:manualLayout>
      </c:layout>
      <c:bar3DChart>
        <c:barDir val="bar"/>
        <c:grouping val="clustered"/>
        <c:varyColors val="0"/>
        <c:ser>
          <c:idx val="0"/>
          <c:order val="0"/>
          <c:tx>
            <c:strRef>
              <c:f>Hoja1!$B$1</c:f>
              <c:strCache>
                <c:ptCount val="1"/>
                <c:pt idx="0">
                  <c:v>UNIVERSO</c:v>
                </c:pt>
              </c:strCache>
            </c:strRef>
          </c:tx>
          <c:spPr>
            <a:solidFill>
              <a:srgbClr val="6666FF"/>
            </a:solidFill>
            <a:ln>
              <a:noFill/>
            </a:ln>
            <a:effectLst/>
            <a:sp3d/>
          </c:spPr>
          <c:invertIfNegative val="0"/>
          <c:dLbls>
            <c:dLbl>
              <c:idx val="0"/>
              <c:layout>
                <c:manualLayout>
                  <c:x val="-2.88212078224078E-2"/>
                  <c:y val="3.536285491288899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EAD-4838-BD58-6FF0E5DCB117}"/>
                </c:ext>
              </c:extLst>
            </c:dLbl>
            <c:dLbl>
              <c:idx val="1"/>
              <c:layout>
                <c:manualLayout>
                  <c:x val="-3.9439547546452999E-2"/>
                  <c:y val="-3.18265694216001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EAD-4838-BD58-6FF0E5DCB1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N°4. No se evidenció el memorando que comunica el inicio de la ejecución del contrato                                                                                                100%</c:v>
                </c:pt>
                <c:pt idx="1">
                  <c:v>N° 9. No se evidenció el memorando por el cual se entrega la supervisión                                                                                                                       3%</c:v>
                </c:pt>
              </c:strCache>
            </c:strRef>
          </c:cat>
          <c:val>
            <c:numRef>
              <c:f>Hoja1!$B$2:$B$3</c:f>
              <c:numCache>
                <c:formatCode>General</c:formatCode>
                <c:ptCount val="2"/>
                <c:pt idx="0">
                  <c:v>30</c:v>
                </c:pt>
                <c:pt idx="1">
                  <c:v>30</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00FFFF"/>
            </a:solidFill>
            <a:ln>
              <a:noFill/>
            </a:ln>
            <a:effectLst/>
            <a:sp3d/>
          </c:spPr>
          <c:invertIfNegative val="0"/>
          <c:dPt>
            <c:idx val="0"/>
            <c:invertIfNegative val="0"/>
            <c:bubble3D val="0"/>
            <c:spPr>
              <a:solidFill>
                <a:srgbClr val="00FFFF"/>
              </a:solidFill>
              <a:ln>
                <a:noFill/>
              </a:ln>
              <a:effectLst/>
              <a:sp3d/>
            </c:spPr>
            <c:extLst>
              <c:ext xmlns:c16="http://schemas.microsoft.com/office/drawing/2014/chart" uri="{C3380CC4-5D6E-409C-BE32-E72D297353CC}">
                <c16:uniqueId val="{00000002-1205-4B2D-AF0E-2F892A72E99B}"/>
              </c:ext>
            </c:extLst>
          </c:dPt>
          <c:dLbls>
            <c:dLbl>
              <c:idx val="0"/>
              <c:layout>
                <c:manualLayout>
                  <c:x val="-3.3371924846998698E-2"/>
                  <c:y val="7.07257098257781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05-4B2D-AF0E-2F892A72E99B}"/>
                </c:ext>
              </c:extLst>
            </c:dLbl>
            <c:dLbl>
              <c:idx val="1"/>
              <c:layout>
                <c:manualLayout>
                  <c:x val="-4.3990264571043505E-2"/>
                  <c:y val="-0.1273062776864005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EAD-4838-BD58-6FF0E5DCB1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N°4. No se evidenció el memorando que comunica el inicio de la ejecución del contrato                                                                                                100%</c:v>
                </c:pt>
                <c:pt idx="1">
                  <c:v>N° 9. No se evidenció el memorando por el cual se entrega la supervisión                                                                                                                       3%</c:v>
                </c:pt>
              </c:strCache>
            </c:strRef>
          </c:cat>
          <c:val>
            <c:numRef>
              <c:f>Hoja1!$C$2:$C$3</c:f>
              <c:numCache>
                <c:formatCode>General</c:formatCode>
                <c:ptCount val="2"/>
                <c:pt idx="0">
                  <c:v>30</c:v>
                </c:pt>
                <c:pt idx="1">
                  <c:v>1</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32715904"/>
        <c:axId val="-2032857680"/>
        <c:axId val="0"/>
      </c:bar3DChart>
      <c:catAx>
        <c:axId val="-20327159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32857680"/>
        <c:crosses val="autoZero"/>
        <c:auto val="1"/>
        <c:lblAlgn val="ctr"/>
        <c:lblOffset val="100"/>
        <c:noMultiLvlLbl val="0"/>
      </c:catAx>
      <c:valAx>
        <c:axId val="-2032857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2715904"/>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3.8267588610881101E-2"/>
          <c:y val="8.0434288820063496E-2"/>
          <c:w val="0.417163274113097"/>
          <c:h val="9.47221044586520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033916219269102"/>
          <c:y val="0"/>
          <c:w val="0.96019508123627095"/>
          <c:h val="0.91476767067510401"/>
        </c:manualLayout>
      </c:layout>
      <c:bar3DChart>
        <c:barDir val="bar"/>
        <c:grouping val="clustered"/>
        <c:varyColors val="0"/>
        <c:ser>
          <c:idx val="0"/>
          <c:order val="0"/>
          <c:tx>
            <c:strRef>
              <c:f>Hoja1!$B$1</c:f>
              <c:strCache>
                <c:ptCount val="1"/>
                <c:pt idx="0">
                  <c:v>UNIVERSO</c:v>
                </c:pt>
              </c:strCache>
            </c:strRef>
          </c:tx>
          <c:spPr>
            <a:solidFill>
              <a:srgbClr val="3366FF"/>
            </a:solidFill>
            <a:ln>
              <a:noFill/>
            </a:ln>
            <a:effectLst/>
            <a:sp3d/>
          </c:spPr>
          <c:invertIfNegative val="0"/>
          <c:dLbls>
            <c:dLbl>
              <c:idx val="0"/>
              <c:layout>
                <c:manualLayout>
                  <c:x val="-2.7304302147544202E-2"/>
                  <c:y val="3.47897548281057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C16-4907-AD57-FC4F9AD7C7F6}"/>
                </c:ext>
              </c:extLst>
            </c:dLbl>
            <c:dLbl>
              <c:idx val="1"/>
              <c:layout>
                <c:manualLayout>
                  <c:x val="-1.9719773773226399E-2"/>
                  <c:y val="6.957950965621079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C16-4907-AD57-FC4F9AD7C7F6}"/>
                </c:ext>
              </c:extLst>
            </c:dLbl>
            <c:dLbl>
              <c:idx val="2"/>
              <c:layout>
                <c:manualLayout>
                  <c:x val="-2.12366794480899E-2"/>
                  <c:y val="-3.47897548281061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C16-4907-AD57-FC4F9AD7C7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5.3.1. En la liquidación del contrato se incluyó a supervisor del contrato      57%</c:v>
                </c:pt>
                <c:pt idx="1">
                  <c:v>N° 5.3.3 En la liquidación del contrato no se evidenciaron las fechas de aprobación de las pólizas                     100%</c:v>
                </c:pt>
                <c:pt idx="2">
                  <c:v>N° 5.3.5 En la liquidación del contrato no se evidenciaron los informes de supervisión realizados durante el contrato                     100%</c:v>
                </c:pt>
              </c:strCache>
            </c:strRef>
          </c:cat>
          <c:val>
            <c:numRef>
              <c:f>Hoja1!$B$2:$B$4</c:f>
              <c:numCache>
                <c:formatCode>General</c:formatCode>
                <c:ptCount val="3"/>
                <c:pt idx="0">
                  <c:v>7</c:v>
                </c:pt>
                <c:pt idx="1">
                  <c:v>2</c:v>
                </c:pt>
                <c:pt idx="2">
                  <c:v>7</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00FFFF"/>
            </a:solidFill>
            <a:ln>
              <a:noFill/>
            </a:ln>
            <a:effectLst/>
            <a:sp3d/>
          </c:spPr>
          <c:invertIfNegative val="0"/>
          <c:dPt>
            <c:idx val="0"/>
            <c:invertIfNegative val="0"/>
            <c:bubble3D val="0"/>
            <c:spPr>
              <a:solidFill>
                <a:srgbClr val="00FFFF"/>
              </a:solidFill>
              <a:ln>
                <a:noFill/>
              </a:ln>
              <a:effectLst/>
              <a:sp3d/>
            </c:spPr>
            <c:extLst>
              <c:ext xmlns:c16="http://schemas.microsoft.com/office/drawing/2014/chart" uri="{C3380CC4-5D6E-409C-BE32-E72D297353CC}">
                <c16:uniqueId val="{00000002-1205-4B2D-AF0E-2F892A72E99B}"/>
              </c:ext>
            </c:extLst>
          </c:dPt>
          <c:dLbls>
            <c:dLbl>
              <c:idx val="0"/>
              <c:layout>
                <c:manualLayout>
                  <c:x val="-2.123667944809E-2"/>
                  <c:y val="-3.47897548281057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05-4B2D-AF0E-2F892A72E99B}"/>
                </c:ext>
              </c:extLst>
            </c:dLbl>
            <c:dLbl>
              <c:idx val="1"/>
              <c:layout>
                <c:manualLayout>
                  <c:x val="-2.5787396472680701E-2"/>
                  <c:y val="1.04369264484317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C16-4907-AD57-FC4F9AD7C7F6}"/>
                </c:ext>
              </c:extLst>
            </c:dLbl>
            <c:dLbl>
              <c:idx val="2"/>
              <c:layout>
                <c:manualLayout>
                  <c:x val="-2.12366794480899E-2"/>
                  <c:y val="-3.47897548281057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C16-4907-AD57-FC4F9AD7C7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5.3.1. En la liquidación del contrato se incluyó a supervisor del contrato      57%</c:v>
                </c:pt>
                <c:pt idx="1">
                  <c:v>N° 5.3.3 En la liquidación del contrato no se evidenciaron las fechas de aprobación de las pólizas                     100%</c:v>
                </c:pt>
                <c:pt idx="2">
                  <c:v>N° 5.3.5 En la liquidación del contrato no se evidenciaron los informes de supervisión realizados durante el contrato                     100%</c:v>
                </c:pt>
              </c:strCache>
            </c:strRef>
          </c:cat>
          <c:val>
            <c:numRef>
              <c:f>Hoja1!$C$2:$C$4</c:f>
              <c:numCache>
                <c:formatCode>General</c:formatCode>
                <c:ptCount val="3"/>
                <c:pt idx="0">
                  <c:v>4</c:v>
                </c:pt>
                <c:pt idx="1">
                  <c:v>2</c:v>
                </c:pt>
                <c:pt idx="2">
                  <c:v>7</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32343440"/>
        <c:axId val="-2032592720"/>
        <c:axId val="0"/>
      </c:bar3DChart>
      <c:catAx>
        <c:axId val="-20323434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32592720"/>
        <c:crosses val="autoZero"/>
        <c:auto val="1"/>
        <c:lblAlgn val="ctr"/>
        <c:lblOffset val="100"/>
        <c:noMultiLvlLbl val="0"/>
      </c:catAx>
      <c:valAx>
        <c:axId val="-2032592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2343440"/>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4.8885928334926103E-2"/>
          <c:y val="2.1409544534131599E-2"/>
          <c:w val="0.417163274113097"/>
          <c:h val="9.47221044586520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033916219269102"/>
          <c:y val="0"/>
          <c:w val="0.96019508123627095"/>
          <c:h val="0.91476767067510401"/>
        </c:manualLayout>
      </c:layout>
      <c:bar3DChart>
        <c:barDir val="bar"/>
        <c:grouping val="clustered"/>
        <c:varyColors val="0"/>
        <c:ser>
          <c:idx val="0"/>
          <c:order val="0"/>
          <c:tx>
            <c:strRef>
              <c:f>Hoja1!$B$1</c:f>
              <c:strCache>
                <c:ptCount val="1"/>
                <c:pt idx="0">
                  <c:v>UNIVERSO</c:v>
                </c:pt>
              </c:strCache>
            </c:strRef>
          </c:tx>
          <c:spPr>
            <a:solidFill>
              <a:srgbClr val="3366FF"/>
            </a:solidFill>
            <a:ln>
              <a:noFill/>
            </a:ln>
            <a:effectLst/>
            <a:sp3d/>
          </c:spPr>
          <c:invertIfNegative val="0"/>
          <c:dLbls>
            <c:dLbl>
              <c:idx val="0"/>
              <c:layout>
                <c:manualLayout>
                  <c:x val="-2.7304302147544202E-2"/>
                  <c:y val="3.4789754828105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16-4907-AD57-FC4F9AD7C7F6}"/>
                </c:ext>
              </c:extLst>
            </c:dLbl>
            <c:dLbl>
              <c:idx val="1"/>
              <c:layout>
                <c:manualLayout>
                  <c:x val="-1.9719773773226399E-2"/>
                  <c:y val="6.9579509656210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16-4907-AD57-FC4F9AD7C7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5.3.5 En la liquidación del contrato no se detalló el cumplimiento de las actividades contractuales                                                            100%</c:v>
                </c:pt>
                <c:pt idx="1">
                  <c:v>N° 6. No se evidenció el diligenciamiento del acta de cierre del expediente contractual                                                                       100%</c:v>
                </c:pt>
              </c:strCache>
            </c:strRef>
          </c:cat>
          <c:val>
            <c:numRef>
              <c:f>Hoja1!$B$2:$B$3</c:f>
              <c:numCache>
                <c:formatCode>General</c:formatCode>
                <c:ptCount val="2"/>
                <c:pt idx="0">
                  <c:v>7</c:v>
                </c:pt>
                <c:pt idx="1">
                  <c:v>7</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00FFFF"/>
            </a:solidFill>
            <a:ln>
              <a:noFill/>
            </a:ln>
            <a:effectLst/>
            <a:sp3d/>
          </c:spPr>
          <c:invertIfNegative val="0"/>
          <c:dPt>
            <c:idx val="0"/>
            <c:invertIfNegative val="0"/>
            <c:bubble3D val="0"/>
            <c:spPr>
              <a:solidFill>
                <a:srgbClr val="00FFFF"/>
              </a:solidFill>
              <a:ln>
                <a:noFill/>
              </a:ln>
              <a:effectLst/>
              <a:sp3d/>
            </c:spPr>
            <c:extLst>
              <c:ext xmlns:c16="http://schemas.microsoft.com/office/drawing/2014/chart" uri="{C3380CC4-5D6E-409C-BE32-E72D297353CC}">
                <c16:uniqueId val="{00000002-1205-4B2D-AF0E-2F892A72E99B}"/>
              </c:ext>
            </c:extLst>
          </c:dPt>
          <c:dLbls>
            <c:dLbl>
              <c:idx val="0"/>
              <c:layout>
                <c:manualLayout>
                  <c:x val="-2.123667944809E-2"/>
                  <c:y val="-3.4789754828105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05-4B2D-AF0E-2F892A72E99B}"/>
                </c:ext>
              </c:extLst>
            </c:dLbl>
            <c:dLbl>
              <c:idx val="1"/>
              <c:layout>
                <c:manualLayout>
                  <c:x val="-2.5787396472680701E-2"/>
                  <c:y val="1.043692644843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16-4907-AD57-FC4F9AD7C7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5.3.5 En la liquidación del contrato no se detalló el cumplimiento de las actividades contractuales                                                            100%</c:v>
                </c:pt>
                <c:pt idx="1">
                  <c:v>N° 6. No se evidenció el diligenciamiento del acta de cierre del expediente contractual                                                                       100%</c:v>
                </c:pt>
              </c:strCache>
            </c:strRef>
          </c:cat>
          <c:val>
            <c:numRef>
              <c:f>Hoja1!$C$2:$C$3</c:f>
              <c:numCache>
                <c:formatCode>General</c:formatCode>
                <c:ptCount val="2"/>
                <c:pt idx="0">
                  <c:v>7</c:v>
                </c:pt>
                <c:pt idx="1">
                  <c:v>7</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32276400"/>
        <c:axId val="-2032281280"/>
        <c:axId val="0"/>
      </c:bar3DChart>
      <c:catAx>
        <c:axId val="-2032276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32281280"/>
        <c:crosses val="autoZero"/>
        <c:auto val="1"/>
        <c:lblAlgn val="ctr"/>
        <c:lblOffset val="100"/>
        <c:noMultiLvlLbl val="0"/>
      </c:catAx>
      <c:valAx>
        <c:axId val="-2032281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2276400"/>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4.8885928334926103E-2"/>
          <c:y val="2.1409544534131599E-2"/>
          <c:w val="0.417163274113097"/>
          <c:h val="9.47221044586520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sideWall>
    <c:back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backWall>
    <c:plotArea>
      <c:layout>
        <c:manualLayout>
          <c:layoutTarget val="inner"/>
          <c:xMode val="edge"/>
          <c:yMode val="edge"/>
          <c:x val="4.5819739733346E-2"/>
          <c:y val="3.84532480314961E-2"/>
          <c:w val="0.95418026026665403"/>
          <c:h val="0.93311958661417305"/>
        </c:manualLayout>
      </c:layout>
      <c:bar3DChart>
        <c:barDir val="col"/>
        <c:grouping val="clustered"/>
        <c:varyColors val="0"/>
        <c:ser>
          <c:idx val="0"/>
          <c:order val="0"/>
          <c:tx>
            <c:strRef>
              <c:f>Hoja1!$B$1</c:f>
              <c:strCache>
                <c:ptCount val="1"/>
                <c:pt idx="0">
                  <c:v>TOTAL CONTRATOS AUDITADOS</c:v>
                </c:pt>
              </c:strCache>
            </c:strRef>
          </c:tx>
          <c:spPr>
            <a:solidFill>
              <a:srgbClr val="6699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0.08</c:v>
                </c:pt>
              </c:numCache>
            </c:numRef>
          </c:cat>
          <c:val>
            <c:numRef>
              <c:f>Hoja1!$B$2</c:f>
              <c:numCache>
                <c:formatCode>General</c:formatCode>
                <c:ptCount val="1"/>
                <c:pt idx="0">
                  <c:v>37</c:v>
                </c:pt>
              </c:numCache>
            </c:numRef>
          </c:val>
          <c:extLst>
            <c:ext xmlns:c16="http://schemas.microsoft.com/office/drawing/2014/chart" uri="{C3380CC4-5D6E-409C-BE32-E72D297353CC}">
              <c16:uniqueId val="{00000000-F1FF-4EBE-843B-EF06689A05A7}"/>
            </c:ext>
          </c:extLst>
        </c:ser>
        <c:ser>
          <c:idx val="1"/>
          <c:order val="1"/>
          <c:tx>
            <c:strRef>
              <c:f>Hoja1!$C$1</c:f>
              <c:strCache>
                <c:ptCount val="1"/>
                <c:pt idx="0">
                  <c:v>CONTRATOS CON INFORMES DE ACTIVIDADES FIRMADOS POR SUPERVISORES </c:v>
                </c:pt>
              </c:strCache>
            </c:strRef>
          </c:tx>
          <c:spPr>
            <a:solidFill>
              <a:srgbClr val="00FF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0.08</c:v>
                </c:pt>
              </c:numCache>
            </c:numRef>
          </c:cat>
          <c:val>
            <c:numRef>
              <c:f>Hoja1!$C$2</c:f>
              <c:numCache>
                <c:formatCode>General</c:formatCode>
                <c:ptCount val="1"/>
                <c:pt idx="0">
                  <c:v>3</c:v>
                </c:pt>
              </c:numCache>
            </c:numRef>
          </c:val>
          <c:extLst>
            <c:ext xmlns:c16="http://schemas.microsoft.com/office/drawing/2014/chart" uri="{C3380CC4-5D6E-409C-BE32-E72D297353CC}">
              <c16:uniqueId val="{00000001-F1FF-4EBE-843B-EF06689A05A7}"/>
            </c:ext>
          </c:extLst>
        </c:ser>
        <c:dLbls>
          <c:showLegendKey val="0"/>
          <c:showVal val="1"/>
          <c:showCatName val="0"/>
          <c:showSerName val="0"/>
          <c:showPercent val="0"/>
          <c:showBubbleSize val="0"/>
        </c:dLbls>
        <c:gapWidth val="150"/>
        <c:shape val="box"/>
        <c:axId val="-2032795296"/>
        <c:axId val="-2032800112"/>
        <c:axId val="0"/>
      </c:bar3DChart>
      <c:catAx>
        <c:axId val="-2032795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ES"/>
          </a:p>
        </c:txPr>
        <c:crossAx val="-2032800112"/>
        <c:crosses val="autoZero"/>
        <c:auto val="1"/>
        <c:lblAlgn val="ctr"/>
        <c:lblOffset val="100"/>
        <c:noMultiLvlLbl val="0"/>
      </c:catAx>
      <c:valAx>
        <c:axId val="-203280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2795296"/>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layout>
        <c:manualLayout>
          <c:xMode val="edge"/>
          <c:yMode val="edge"/>
          <c:x val="0.63486479163463805"/>
          <c:y val="6.7300196850393804E-2"/>
          <c:w val="0.31428168580337301"/>
          <c:h val="0.35457480314960599"/>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19739733346E-2"/>
          <c:y val="3.84532480314961E-2"/>
          <c:w val="0.95418026026665403"/>
          <c:h val="0.84180659448818895"/>
        </c:manualLayout>
      </c:layout>
      <c:bar3DChart>
        <c:barDir val="col"/>
        <c:grouping val="clustered"/>
        <c:varyColors val="0"/>
        <c:ser>
          <c:idx val="0"/>
          <c:order val="0"/>
          <c:tx>
            <c:strRef>
              <c:f>Hoja1!$B$1</c:f>
              <c:strCache>
                <c:ptCount val="1"/>
                <c:pt idx="0">
                  <c:v>UNIVERSO</c:v>
                </c:pt>
              </c:strCache>
            </c:strRef>
          </c:tx>
          <c:spPr>
            <a:solidFill>
              <a:srgbClr val="FF6699"/>
            </a:solidFill>
            <a:ln>
              <a:noFill/>
            </a:ln>
            <a:effectLst/>
            <a:sp3d/>
          </c:spPr>
          <c:invertIfNegative val="0"/>
          <c:dLbls>
            <c:dLbl>
              <c:idx val="0"/>
              <c:layout>
                <c:manualLayout>
                  <c:x val="-7.7050791760588802E-3"/>
                  <c:y val="9.062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CA-45EA-86FA-B97977451A9D}"/>
                </c:ext>
              </c:extLst>
            </c:dLbl>
            <c:dLbl>
              <c:idx val="1"/>
              <c:layout>
                <c:manualLayout>
                  <c:x val="-1.5410158352118901E-3"/>
                  <c:y val="8.1250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CA-45EA-86FA-B97977451A9D}"/>
                </c:ext>
              </c:extLst>
            </c:dLbl>
            <c:dLbl>
              <c:idx val="2"/>
              <c:layout>
                <c:manualLayout>
                  <c:x val="1.5410158352117799E-3"/>
                  <c:y val="7.499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CA-45EA-86FA-B97977451A9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VIGENCIA  2018                                        8%</c:v>
                </c:pt>
                <c:pt idx="1">
                  <c:v>2° SEMESTRE 2019                              25%</c:v>
                </c:pt>
                <c:pt idx="2">
                  <c:v>VIGENCIA 2020                                          3%</c:v>
                </c:pt>
              </c:strCache>
            </c:strRef>
          </c:cat>
          <c:val>
            <c:numRef>
              <c:f>Hoja1!$B$2:$B$4</c:f>
              <c:numCache>
                <c:formatCode>General</c:formatCode>
                <c:ptCount val="3"/>
                <c:pt idx="0">
                  <c:v>26</c:v>
                </c:pt>
                <c:pt idx="1">
                  <c:v>8</c:v>
                </c:pt>
                <c:pt idx="2">
                  <c:v>29</c:v>
                </c:pt>
              </c:numCache>
            </c:numRef>
          </c:val>
          <c:extLst>
            <c:ext xmlns:c16="http://schemas.microsoft.com/office/drawing/2014/chart" uri="{C3380CC4-5D6E-409C-BE32-E72D297353CC}">
              <c16:uniqueId val="{00000000-CFCA-45EA-86FA-B97977451A9D}"/>
            </c:ext>
          </c:extLst>
        </c:ser>
        <c:ser>
          <c:idx val="1"/>
          <c:order val="1"/>
          <c:tx>
            <c:strRef>
              <c:f>Hoja1!$C$1</c:f>
              <c:strCache>
                <c:ptCount val="1"/>
                <c:pt idx="0">
                  <c:v>EXCEPCIONES </c:v>
                </c:pt>
              </c:strCache>
            </c:strRef>
          </c:tx>
          <c:spPr>
            <a:solidFill>
              <a:srgbClr val="CCCC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VIGENCIA  2018                                        8%</c:v>
                </c:pt>
                <c:pt idx="1">
                  <c:v>2° SEMESTRE 2019                              25%</c:v>
                </c:pt>
                <c:pt idx="2">
                  <c:v>VIGENCIA 2020                                          3%</c:v>
                </c:pt>
              </c:strCache>
            </c:strRef>
          </c:cat>
          <c:val>
            <c:numRef>
              <c:f>Hoja1!$C$2:$C$4</c:f>
              <c:numCache>
                <c:formatCode>General</c:formatCode>
                <c:ptCount val="3"/>
                <c:pt idx="0">
                  <c:v>7</c:v>
                </c:pt>
                <c:pt idx="1">
                  <c:v>2</c:v>
                </c:pt>
                <c:pt idx="2">
                  <c:v>1</c:v>
                </c:pt>
              </c:numCache>
            </c:numRef>
          </c:val>
          <c:extLst>
            <c:ext xmlns:c16="http://schemas.microsoft.com/office/drawing/2014/chart" uri="{C3380CC4-5D6E-409C-BE32-E72D297353CC}">
              <c16:uniqueId val="{00000001-CFCA-45EA-86FA-B97977451A9D}"/>
            </c:ext>
          </c:extLst>
        </c:ser>
        <c:dLbls>
          <c:showLegendKey val="0"/>
          <c:showVal val="0"/>
          <c:showCatName val="0"/>
          <c:showSerName val="0"/>
          <c:showPercent val="0"/>
          <c:showBubbleSize val="0"/>
        </c:dLbls>
        <c:gapWidth val="150"/>
        <c:shape val="box"/>
        <c:axId val="-2032902016"/>
        <c:axId val="-2032910768"/>
        <c:axId val="0"/>
      </c:bar3DChart>
      <c:catAx>
        <c:axId val="-2032902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2910768"/>
        <c:crosses val="autoZero"/>
        <c:auto val="1"/>
        <c:lblAlgn val="ctr"/>
        <c:lblOffset val="100"/>
        <c:noMultiLvlLbl val="0"/>
      </c:catAx>
      <c:valAx>
        <c:axId val="-2032910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2902016"/>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layout>
        <c:manualLayout>
          <c:xMode val="edge"/>
          <c:yMode val="edge"/>
          <c:x val="0.34111174221304702"/>
          <c:y val="0.164175196850394"/>
          <c:w val="0.27607626305358701"/>
          <c:h val="6.3949803149606299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sideWall>
    <c:back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backWall>
    <c:plotArea>
      <c:layout>
        <c:manualLayout>
          <c:layoutTarget val="inner"/>
          <c:xMode val="edge"/>
          <c:yMode val="edge"/>
          <c:x val="4.5819739733346E-2"/>
          <c:y val="3.84532480314961E-2"/>
          <c:w val="0.95418026026665403"/>
          <c:h val="0.93311958661417305"/>
        </c:manualLayout>
      </c:layout>
      <c:bar3DChart>
        <c:barDir val="col"/>
        <c:grouping val="clustered"/>
        <c:varyColors val="0"/>
        <c:ser>
          <c:idx val="0"/>
          <c:order val="0"/>
          <c:tx>
            <c:strRef>
              <c:f>Hoja1!$B$1</c:f>
              <c:strCache>
                <c:ptCount val="1"/>
                <c:pt idx="0">
                  <c:v>CONTRATOS AUDITADOS</c:v>
                </c:pt>
              </c:strCache>
            </c:strRef>
          </c:tx>
          <c:spPr>
            <a:solidFill>
              <a:srgbClr val="6699FF"/>
            </a:solidFill>
            <a:ln>
              <a:noFill/>
            </a:ln>
            <a:effectLst/>
            <a:sp3d/>
          </c:spPr>
          <c:invertIfNegative val="0"/>
          <c:dLbls>
            <c:dLbl>
              <c:idx val="0"/>
              <c:layout>
                <c:manualLayout>
                  <c:x val="1.5410158352117799E-3"/>
                  <c:y val="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917-45F3-B365-313B17B1FD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formatCode="0%">
                  <c:v>0.14000000000000001</c:v>
                </c:pt>
              </c:numCache>
            </c:numRef>
          </c:cat>
          <c:val>
            <c:numRef>
              <c:f>Hoja1!$B$2:$B$3</c:f>
              <c:numCache>
                <c:formatCode>General</c:formatCode>
                <c:ptCount val="2"/>
                <c:pt idx="0">
                  <c:v>37</c:v>
                </c:pt>
              </c:numCache>
            </c:numRef>
          </c:val>
          <c:extLst>
            <c:ext xmlns:c16="http://schemas.microsoft.com/office/drawing/2014/chart" uri="{C3380CC4-5D6E-409C-BE32-E72D297353CC}">
              <c16:uniqueId val="{00000000-F1FF-4EBE-843B-EF06689A05A7}"/>
            </c:ext>
          </c:extLst>
        </c:ser>
        <c:ser>
          <c:idx val="1"/>
          <c:order val="1"/>
          <c:tx>
            <c:strRef>
              <c:f>Hoja1!$C$1</c:f>
              <c:strCache>
                <c:ptCount val="1"/>
                <c:pt idx="0">
                  <c:v>CONTRATOS CON DOCUMENTOS SIN FIRMA </c:v>
                </c:pt>
              </c:strCache>
            </c:strRef>
          </c:tx>
          <c:spPr>
            <a:solidFill>
              <a:srgbClr val="00FF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formatCode="0%">
                  <c:v>0.14000000000000001</c:v>
                </c:pt>
              </c:numCache>
            </c:numRef>
          </c:cat>
          <c:val>
            <c:numRef>
              <c:f>Hoja1!$C$2:$C$3</c:f>
              <c:numCache>
                <c:formatCode>General</c:formatCode>
                <c:ptCount val="2"/>
                <c:pt idx="0">
                  <c:v>5</c:v>
                </c:pt>
              </c:numCache>
            </c:numRef>
          </c:val>
          <c:extLst>
            <c:ext xmlns:c16="http://schemas.microsoft.com/office/drawing/2014/chart" uri="{C3380CC4-5D6E-409C-BE32-E72D297353CC}">
              <c16:uniqueId val="{00000001-F1FF-4EBE-843B-EF06689A05A7}"/>
            </c:ext>
          </c:extLst>
        </c:ser>
        <c:dLbls>
          <c:showLegendKey val="0"/>
          <c:showVal val="1"/>
          <c:showCatName val="0"/>
          <c:showSerName val="0"/>
          <c:showPercent val="0"/>
          <c:showBubbleSize val="0"/>
        </c:dLbls>
        <c:gapWidth val="150"/>
        <c:shape val="box"/>
        <c:axId val="-2026428336"/>
        <c:axId val="-2143091360"/>
        <c:axId val="0"/>
      </c:bar3DChart>
      <c:catAx>
        <c:axId val="-20264283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ES"/>
          </a:p>
        </c:txPr>
        <c:crossAx val="-2143091360"/>
        <c:crosses val="autoZero"/>
        <c:auto val="1"/>
        <c:lblAlgn val="ctr"/>
        <c:lblOffset val="100"/>
        <c:noMultiLvlLbl val="0"/>
      </c:catAx>
      <c:valAx>
        <c:axId val="-214309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26428336"/>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layout>
        <c:manualLayout>
          <c:xMode val="edge"/>
          <c:yMode val="edge"/>
          <c:x val="0.56089603154447298"/>
          <c:y val="0.25167519685039402"/>
          <c:w val="0.31428168580337301"/>
          <c:h val="0.37019980314960599"/>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sideWall>
    <c:back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backWall>
    <c:plotArea>
      <c:layout>
        <c:manualLayout>
          <c:layoutTarget val="inner"/>
          <c:xMode val="edge"/>
          <c:yMode val="edge"/>
          <c:x val="4.5819739733346E-2"/>
          <c:y val="3.84532480314961E-2"/>
          <c:w val="0.95418026026665403"/>
          <c:h val="0.93311958661417305"/>
        </c:manualLayout>
      </c:layout>
      <c:bar3DChart>
        <c:barDir val="col"/>
        <c:grouping val="clustered"/>
        <c:varyColors val="0"/>
        <c:ser>
          <c:idx val="0"/>
          <c:order val="0"/>
          <c:tx>
            <c:strRef>
              <c:f>Hoja1!$B$1</c:f>
              <c:strCache>
                <c:ptCount val="1"/>
                <c:pt idx="0">
                  <c:v>UNIVERSO </c:v>
                </c:pt>
              </c:strCache>
            </c:strRef>
          </c:tx>
          <c:spPr>
            <a:solidFill>
              <a:srgbClr val="0066FF"/>
            </a:solidFill>
            <a:ln>
              <a:noFill/>
            </a:ln>
            <a:effectLst/>
            <a:sp3d/>
          </c:spPr>
          <c:invertIfNegative val="0"/>
          <c:dLbls>
            <c:dLbl>
              <c:idx val="0"/>
              <c:layout>
                <c:manualLayout>
                  <c:x val="-6.1640633408470997E-3"/>
                  <c:y val="6.8750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81-4194-B5A5-E1F939F65A7B}"/>
                </c:ext>
              </c:extLst>
            </c:dLbl>
            <c:dLbl>
              <c:idx val="1"/>
              <c:layout>
                <c:manualLayout>
                  <c:x val="7.7050791760588802E-3"/>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81-4194-B5A5-E1F939F65A7B}"/>
                </c:ext>
              </c:extLst>
            </c:dLbl>
            <c:dLbl>
              <c:idx val="2"/>
              <c:layout>
                <c:manualLayout>
                  <c:x val="0"/>
                  <c:y val="7.8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81-4194-B5A5-E1F939F65A7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OBSERVACIÓN VIGENCIA 2018                                                         47%</c:v>
                </c:pt>
                <c:pt idx="1">
                  <c:v>OBSERVACIÓN 2° SEMESTRE 2019                                                        12%</c:v>
                </c:pt>
                <c:pt idx="2">
                  <c:v>OBSERVACIÓN VIGENCIA 2020                                                  41%</c:v>
                </c:pt>
              </c:strCache>
            </c:strRef>
          </c:cat>
          <c:val>
            <c:numRef>
              <c:f>Hoja1!$B$2:$B$4</c:f>
              <c:numCache>
                <c:formatCode>General</c:formatCode>
                <c:ptCount val="3"/>
                <c:pt idx="0">
                  <c:v>26</c:v>
                </c:pt>
                <c:pt idx="1">
                  <c:v>8</c:v>
                </c:pt>
                <c:pt idx="2">
                  <c:v>29</c:v>
                </c:pt>
              </c:numCache>
            </c:numRef>
          </c:val>
          <c:extLst>
            <c:ext xmlns:c16="http://schemas.microsoft.com/office/drawing/2014/chart" uri="{C3380CC4-5D6E-409C-BE32-E72D297353CC}">
              <c16:uniqueId val="{00000000-F1FF-4EBE-843B-EF06689A05A7}"/>
            </c:ext>
          </c:extLst>
        </c:ser>
        <c:ser>
          <c:idx val="1"/>
          <c:order val="1"/>
          <c:tx>
            <c:strRef>
              <c:f>Hoja1!$C$1</c:f>
              <c:strCache>
                <c:ptCount val="1"/>
                <c:pt idx="0">
                  <c:v>EXCEPCIONES </c:v>
                </c:pt>
              </c:strCache>
            </c:strRef>
          </c:tx>
          <c:spPr>
            <a:solidFill>
              <a:srgbClr val="99CCFF"/>
            </a:solidFill>
            <a:ln>
              <a:noFill/>
            </a:ln>
            <a:effectLst/>
            <a:sp3d/>
          </c:spPr>
          <c:invertIfNegative val="0"/>
          <c:dLbls>
            <c:dLbl>
              <c:idx val="2"/>
              <c:layout>
                <c:manualLayout>
                  <c:x val="-1.1300652245453999E-16"/>
                  <c:y val="2.187499999999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81-4194-B5A5-E1F939F65A7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OBSERVACIÓN VIGENCIA 2018                                                         47%</c:v>
                </c:pt>
                <c:pt idx="1">
                  <c:v>OBSERVACIÓN 2° SEMESTRE 2019                                                        12%</c:v>
                </c:pt>
                <c:pt idx="2">
                  <c:v>OBSERVACIÓN VIGENCIA 2020                                                  41%</c:v>
                </c:pt>
              </c:strCache>
            </c:strRef>
          </c:cat>
          <c:val>
            <c:numRef>
              <c:f>Hoja1!$C$2:$C$4</c:f>
              <c:numCache>
                <c:formatCode>General</c:formatCode>
                <c:ptCount val="3"/>
                <c:pt idx="0">
                  <c:v>12</c:v>
                </c:pt>
                <c:pt idx="1">
                  <c:v>1</c:v>
                </c:pt>
                <c:pt idx="2">
                  <c:v>12</c:v>
                </c:pt>
              </c:numCache>
            </c:numRef>
          </c:val>
          <c:extLst>
            <c:ext xmlns:c16="http://schemas.microsoft.com/office/drawing/2014/chart" uri="{C3380CC4-5D6E-409C-BE32-E72D297353CC}">
              <c16:uniqueId val="{00000001-F1FF-4EBE-843B-EF06689A05A7}"/>
            </c:ext>
          </c:extLst>
        </c:ser>
        <c:dLbls>
          <c:showLegendKey val="0"/>
          <c:showVal val="1"/>
          <c:showCatName val="0"/>
          <c:showSerName val="0"/>
          <c:showPercent val="0"/>
          <c:showBubbleSize val="0"/>
        </c:dLbls>
        <c:gapWidth val="150"/>
        <c:shape val="box"/>
        <c:axId val="-2033926768"/>
        <c:axId val="-2033930016"/>
        <c:axId val="0"/>
      </c:bar3DChart>
      <c:catAx>
        <c:axId val="-2033926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ES"/>
          </a:p>
        </c:txPr>
        <c:crossAx val="-2033930016"/>
        <c:crosses val="autoZero"/>
        <c:auto val="1"/>
        <c:lblAlgn val="ctr"/>
        <c:lblOffset val="100"/>
        <c:noMultiLvlLbl val="0"/>
      </c:catAx>
      <c:valAx>
        <c:axId val="-203393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3926768"/>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b"/>
      <c:layout>
        <c:manualLayout>
          <c:xMode val="edge"/>
          <c:yMode val="edge"/>
          <c:x val="0.29584130788804702"/>
          <c:y val="3.2925196850393697E-2"/>
          <c:w val="0.31428168580337301"/>
          <c:h val="0.123324803149606"/>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sideWall>
    <c:backWall>
      <c:thickness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p3d/>
      </c:spPr>
    </c:backWall>
    <c:plotArea>
      <c:layout>
        <c:manualLayout>
          <c:layoutTarget val="inner"/>
          <c:xMode val="edge"/>
          <c:yMode val="edge"/>
          <c:x val="4.5672850721749897E-2"/>
          <c:y val="2.28282480314961E-2"/>
          <c:w val="0.95432714927825002"/>
          <c:h val="0.88433809055118096"/>
        </c:manualLayout>
      </c:layout>
      <c:bar3DChart>
        <c:barDir val="col"/>
        <c:grouping val="clustered"/>
        <c:varyColors val="0"/>
        <c:ser>
          <c:idx val="0"/>
          <c:order val="0"/>
          <c:tx>
            <c:strRef>
              <c:f>Hoja1!$B$1</c:f>
              <c:strCache>
                <c:ptCount val="1"/>
                <c:pt idx="0">
                  <c:v>TOTAL CONTRATOS AUDITADOS</c:v>
                </c:pt>
              </c:strCache>
            </c:strRef>
          </c:tx>
          <c:spPr>
            <a:solidFill>
              <a:schemeClr val="accent1"/>
            </a:solidFill>
            <a:ln>
              <a:noFill/>
            </a:ln>
            <a:effectLst/>
            <a:sp3d/>
          </c:spPr>
          <c:invertIfNegative val="0"/>
          <c:dPt>
            <c:idx val="0"/>
            <c:invertIfNegative val="0"/>
            <c:bubble3D val="0"/>
            <c:spPr>
              <a:solidFill>
                <a:srgbClr val="FFCC00"/>
              </a:solidFill>
              <a:ln>
                <a:noFill/>
              </a:ln>
              <a:effectLst/>
              <a:sp3d/>
            </c:spPr>
            <c:extLst>
              <c:ext xmlns:c16="http://schemas.microsoft.com/office/drawing/2014/chart" uri="{C3380CC4-5D6E-409C-BE32-E72D297353CC}">
                <c16:uniqueId val="{00000004-CF32-4DEA-81A5-93C241D56D4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0.7</c:v>
                </c:pt>
              </c:numCache>
            </c:numRef>
          </c:cat>
          <c:val>
            <c:numRef>
              <c:f>Hoja1!$B$2</c:f>
              <c:numCache>
                <c:formatCode>General</c:formatCode>
                <c:ptCount val="1"/>
                <c:pt idx="0">
                  <c:v>37</c:v>
                </c:pt>
              </c:numCache>
            </c:numRef>
          </c:val>
          <c:extLst>
            <c:ext xmlns:c16="http://schemas.microsoft.com/office/drawing/2014/chart" uri="{C3380CC4-5D6E-409C-BE32-E72D297353CC}">
              <c16:uniqueId val="{00000000-CF32-4DEA-81A5-93C241D56D45}"/>
            </c:ext>
          </c:extLst>
        </c:ser>
        <c:ser>
          <c:idx val="1"/>
          <c:order val="1"/>
          <c:tx>
            <c:strRef>
              <c:f>Hoja1!$C$1</c:f>
              <c:strCache>
                <c:ptCount val="1"/>
                <c:pt idx="0">
                  <c:v>CONTRATOS CON DOCUMENTOS QUE NO FUERON PUBLICADOS </c:v>
                </c:pt>
              </c:strCache>
            </c:strRef>
          </c:tx>
          <c:spPr>
            <a:solidFill>
              <a:srgbClr val="CCFF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c:f>
              <c:numCache>
                <c:formatCode>0%</c:formatCode>
                <c:ptCount val="1"/>
                <c:pt idx="0">
                  <c:v>0.7</c:v>
                </c:pt>
              </c:numCache>
            </c:numRef>
          </c:cat>
          <c:val>
            <c:numRef>
              <c:f>Hoja1!$C$2</c:f>
              <c:numCache>
                <c:formatCode>General</c:formatCode>
                <c:ptCount val="1"/>
                <c:pt idx="0">
                  <c:v>26</c:v>
                </c:pt>
              </c:numCache>
            </c:numRef>
          </c:val>
          <c:extLst>
            <c:ext xmlns:c16="http://schemas.microsoft.com/office/drawing/2014/chart" uri="{C3380CC4-5D6E-409C-BE32-E72D297353CC}">
              <c16:uniqueId val="{00000001-CF32-4DEA-81A5-93C241D56D45}"/>
            </c:ext>
          </c:extLst>
        </c:ser>
        <c:dLbls>
          <c:showLegendKey val="0"/>
          <c:showVal val="1"/>
          <c:showCatName val="0"/>
          <c:showSerName val="0"/>
          <c:showPercent val="0"/>
          <c:showBubbleSize val="0"/>
        </c:dLbls>
        <c:gapWidth val="150"/>
        <c:shape val="box"/>
        <c:axId val="-2034050624"/>
        <c:axId val="-2034053520"/>
        <c:axId val="0"/>
      </c:bar3DChart>
      <c:catAx>
        <c:axId val="-203405062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s-ES"/>
          </a:p>
        </c:txPr>
        <c:crossAx val="-2034053520"/>
        <c:crosses val="autoZero"/>
        <c:auto val="1"/>
        <c:lblAlgn val="ctr"/>
        <c:lblOffset val="100"/>
        <c:noMultiLvlLbl val="0"/>
      </c:catAx>
      <c:valAx>
        <c:axId val="-203405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4050624"/>
        <c:crosses val="autoZero"/>
        <c:crossBetween val="between"/>
      </c:valA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c:spPr>
    </c:plotArea>
    <c:legend>
      <c:legendPos val="r"/>
      <c:layout>
        <c:manualLayout>
          <c:xMode val="edge"/>
          <c:yMode val="edge"/>
          <c:x val="0.66085022149727002"/>
          <c:y val="5.3350393700787403E-2"/>
          <c:w val="0.28162374564909598"/>
          <c:h val="0.218299212598425"/>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22890488846145"/>
          <c:y val="0"/>
          <c:w val="0.55880810390732205"/>
          <c:h val="0.91972509719876705"/>
        </c:manualLayout>
      </c:layout>
      <c:bar3DChart>
        <c:barDir val="bar"/>
        <c:grouping val="clustered"/>
        <c:varyColors val="0"/>
        <c:ser>
          <c:idx val="0"/>
          <c:order val="0"/>
          <c:tx>
            <c:strRef>
              <c:f>Hoja1!$B$1</c:f>
              <c:strCache>
                <c:ptCount val="1"/>
                <c:pt idx="0">
                  <c:v>UNIVERSO</c:v>
                </c:pt>
              </c:strCache>
            </c:strRef>
          </c:tx>
          <c:spPr>
            <a:solidFill>
              <a:srgbClr val="FF3300"/>
            </a:solidFill>
            <a:ln>
              <a:noFill/>
            </a:ln>
            <a:effectLst/>
            <a:sp3d/>
          </c:spPr>
          <c:invertIfNegative val="0"/>
          <c:dLbls>
            <c:dLbl>
              <c:idx val="0"/>
              <c:layout>
                <c:manualLayout>
                  <c:x val="-3.1855019172134902E-2"/>
                  <c:y val="-1.015847758282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0C2-4A1E-B6C9-68C45DCFF59C}"/>
                </c:ext>
              </c:extLst>
            </c:dLbl>
            <c:dLbl>
              <c:idx val="1"/>
              <c:layout>
                <c:manualLayout>
                  <c:x val="-3.33719248469986E-2"/>
                  <c:y val="-6.77231838855084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0C2-4A1E-B6C9-68C45DCFF59C}"/>
                </c:ext>
              </c:extLst>
            </c:dLbl>
            <c:dLbl>
              <c:idx val="2"/>
              <c:layout>
                <c:manualLayout>
                  <c:x val="-3.9439547546452701E-2"/>
                  <c:y val="-1.69307959713770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0C2-4A1E-B6C9-68C45DCFF59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 8. No se evidenció el correo electrónico que da cuenta de la verificación del rubro presupuestal                                          49%</c:v>
                </c:pt>
                <c:pt idx="1">
                  <c:v>N° 10. No se evidenció el correo electrónico que da cuenta del envío del estudio previo                                                                          38%</c:v>
                </c:pt>
                <c:pt idx="2">
                  <c:v>N° 12. No se evidenció el correo electrónico devolviendo el proyecto del estudio previo revisado                                 62%</c:v>
                </c:pt>
              </c:strCache>
            </c:strRef>
          </c:cat>
          <c:val>
            <c:numRef>
              <c:f>Hoja1!$B$2:$B$4</c:f>
              <c:numCache>
                <c:formatCode>General</c:formatCode>
                <c:ptCount val="3"/>
                <c:pt idx="0">
                  <c:v>37</c:v>
                </c:pt>
                <c:pt idx="1">
                  <c:v>37</c:v>
                </c:pt>
                <c:pt idx="2">
                  <c:v>37</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CCCCFF"/>
            </a:solidFill>
            <a:ln>
              <a:noFill/>
            </a:ln>
            <a:effectLst/>
            <a:sp3d/>
          </c:spPr>
          <c:invertIfNegative val="0"/>
          <c:dLbls>
            <c:dLbl>
              <c:idx val="0"/>
              <c:layout>
                <c:manualLayout>
                  <c:x val="-4.5507170245907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0C2-4A1E-B6C9-68C45DCFF59C}"/>
                </c:ext>
              </c:extLst>
            </c:dLbl>
            <c:dLbl>
              <c:idx val="1"/>
              <c:layout>
                <c:manualLayout>
                  <c:x val="-3.943954754645290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0C2-4A1E-B6C9-68C45DCFF59C}"/>
                </c:ext>
              </c:extLst>
            </c:dLbl>
            <c:dLbl>
              <c:idx val="2"/>
              <c:layout>
                <c:manualLayout>
                  <c:x val="-5.00578872704978E-2"/>
                  <c:y val="-3.38615919427542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0C2-4A1E-B6C9-68C45DCFF59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 8. No se evidenció el correo electrónico que da cuenta de la verificación del rubro presupuestal                                          49%</c:v>
                </c:pt>
                <c:pt idx="1">
                  <c:v>N° 10. No se evidenció el correo electrónico que da cuenta del envío del estudio previo                                                                          38%</c:v>
                </c:pt>
                <c:pt idx="2">
                  <c:v>N° 12. No se evidenció el correo electrónico devolviendo el proyecto del estudio previo revisado                                 62%</c:v>
                </c:pt>
              </c:strCache>
            </c:strRef>
          </c:cat>
          <c:val>
            <c:numRef>
              <c:f>Hoja1!$C$2:$C$4</c:f>
              <c:numCache>
                <c:formatCode>General</c:formatCode>
                <c:ptCount val="3"/>
                <c:pt idx="0">
                  <c:v>18</c:v>
                </c:pt>
                <c:pt idx="1">
                  <c:v>14</c:v>
                </c:pt>
                <c:pt idx="2">
                  <c:v>23</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34144816"/>
        <c:axId val="-2034154240"/>
        <c:axId val="0"/>
      </c:bar3DChart>
      <c:catAx>
        <c:axId val="-2034144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200" b="1" i="0" u="none" strike="noStrike" kern="1200" baseline="0">
                <a:solidFill>
                  <a:srgbClr val="002060"/>
                </a:solidFill>
                <a:latin typeface="+mn-lt"/>
                <a:ea typeface="+mn-ea"/>
                <a:cs typeface="+mn-cs"/>
              </a:defRPr>
            </a:pPr>
            <a:endParaRPr lang="es-ES"/>
          </a:p>
        </c:txPr>
        <c:crossAx val="-2034154240"/>
        <c:crosses val="autoZero"/>
        <c:auto val="1"/>
        <c:lblAlgn val="ctr"/>
        <c:lblOffset val="100"/>
        <c:noMultiLvlLbl val="0"/>
      </c:catAx>
      <c:valAx>
        <c:axId val="-2034154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4144816"/>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6.55718907584254E-2"/>
          <c:y val="1.0046227738669601E-2"/>
          <c:w val="0.34586870739450898"/>
          <c:h val="5.7474409448818903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22890488846145"/>
          <c:y val="0"/>
          <c:w val="0.55880810390732205"/>
          <c:h val="0.88010286099191704"/>
        </c:manualLayout>
      </c:layout>
      <c:bar3DChart>
        <c:barDir val="bar"/>
        <c:grouping val="clustered"/>
        <c:varyColors val="0"/>
        <c:ser>
          <c:idx val="0"/>
          <c:order val="0"/>
          <c:tx>
            <c:strRef>
              <c:f>Hoja1!$B$1</c:f>
              <c:strCache>
                <c:ptCount val="1"/>
                <c:pt idx="0">
                  <c:v>UNIVERSO</c:v>
                </c:pt>
              </c:strCache>
            </c:strRef>
          </c:tx>
          <c:spPr>
            <a:solidFill>
              <a:srgbClr val="FF3300"/>
            </a:solidFill>
            <a:ln>
              <a:noFill/>
            </a:ln>
            <a:effectLst/>
            <a:sp3d/>
          </c:spPr>
          <c:invertIfNegative val="0"/>
          <c:dLbls>
            <c:dLbl>
              <c:idx val="0"/>
              <c:layout>
                <c:manualLayout>
                  <c:x val="-4.5507170245907301E-2"/>
                  <c:y val="-1.072980410081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0A8-4A09-AE14-6170854BCC03}"/>
                </c:ext>
              </c:extLst>
            </c:dLbl>
            <c:dLbl>
              <c:idx val="1"/>
              <c:layout>
                <c:manualLayout>
                  <c:x val="-4.095645322131649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0A8-4A09-AE14-6170854BCC0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13. No se evidenció el correo electrónico donde devuelven con visto bueno el estudio previo   62%</c:v>
                </c:pt>
                <c:pt idx="1">
                  <c:v>N° 19. No se evidenció el correo electrónico donde se envía el CDP          68%</c:v>
                </c:pt>
              </c:strCache>
            </c:strRef>
          </c:cat>
          <c:val>
            <c:numRef>
              <c:f>Hoja1!$B$2:$B$3</c:f>
              <c:numCache>
                <c:formatCode>General</c:formatCode>
                <c:ptCount val="2"/>
                <c:pt idx="0">
                  <c:v>37</c:v>
                </c:pt>
                <c:pt idx="1">
                  <c:v>37</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CCCCFF"/>
            </a:solidFill>
            <a:ln>
              <a:noFill/>
            </a:ln>
            <a:effectLst/>
            <a:sp3d/>
          </c:spPr>
          <c:invertIfNegative val="0"/>
          <c:dLbls>
            <c:dLbl>
              <c:idx val="0"/>
              <c:layout>
                <c:manualLayout>
                  <c:x val="-3.7922641871589398E-2"/>
                  <c:y val="-3.576601366937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0A8-4A09-AE14-6170854BCC03}"/>
                </c:ext>
              </c:extLst>
            </c:dLbl>
            <c:dLbl>
              <c:idx val="1"/>
              <c:layout>
                <c:manualLayout>
                  <c:x val="-4.2473358896180001E-2"/>
                  <c:y val="1.072980410081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0A8-4A09-AE14-6170854BCC0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13. No se evidenció el correo electrónico donde devuelven con visto bueno el estudio previo   62%</c:v>
                </c:pt>
                <c:pt idx="1">
                  <c:v>N° 19. No se evidenció el correo electrónico donde se envía el CDP          68%</c:v>
                </c:pt>
              </c:strCache>
            </c:strRef>
          </c:cat>
          <c:val>
            <c:numRef>
              <c:f>Hoja1!$C$2:$C$3</c:f>
              <c:numCache>
                <c:formatCode>General</c:formatCode>
                <c:ptCount val="2"/>
                <c:pt idx="0">
                  <c:v>23</c:v>
                </c:pt>
                <c:pt idx="1">
                  <c:v>25</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69305760"/>
        <c:axId val="-2069093808"/>
        <c:axId val="0"/>
      </c:bar3DChart>
      <c:catAx>
        <c:axId val="-2069305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69093808"/>
        <c:crosses val="autoZero"/>
        <c:auto val="1"/>
        <c:lblAlgn val="ctr"/>
        <c:lblOffset val="100"/>
        <c:noMultiLvlLbl val="0"/>
      </c:catAx>
      <c:valAx>
        <c:axId val="-2069093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69305760"/>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7.01226077830161E-2"/>
          <c:y val="4.3907819681423703E-2"/>
          <c:w val="0.34586870739450898"/>
          <c:h val="5.7474409448818903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5007901645269301"/>
          <c:y val="0"/>
          <c:w val="0.63161957630077403"/>
          <c:h val="0.87591633858267703"/>
        </c:manualLayout>
      </c:layout>
      <c:bar3DChart>
        <c:barDir val="bar"/>
        <c:grouping val="clustered"/>
        <c:varyColors val="0"/>
        <c:ser>
          <c:idx val="0"/>
          <c:order val="0"/>
          <c:tx>
            <c:strRef>
              <c:f>Hoja1!$B$1</c:f>
              <c:strCache>
                <c:ptCount val="1"/>
                <c:pt idx="0">
                  <c:v>UNIVERSO</c:v>
                </c:pt>
              </c:strCache>
            </c:strRef>
          </c:tx>
          <c:spPr>
            <a:solidFill>
              <a:srgbClr val="FFFF99"/>
            </a:solidFill>
            <a:ln>
              <a:noFill/>
            </a:ln>
            <a:effectLst/>
            <a:sp3d/>
          </c:spPr>
          <c:invertIfNegative val="0"/>
          <c:dLbls>
            <c:dLbl>
              <c:idx val="0"/>
              <c:layout>
                <c:manualLayout>
                  <c:x val="-4.85409815956344E-2"/>
                  <c:y val="3.38615919427542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4F3-455F-A697-4D3373539302}"/>
                </c:ext>
              </c:extLst>
            </c:dLbl>
            <c:dLbl>
              <c:idx val="1"/>
              <c:layout>
                <c:manualLayout>
                  <c:x val="-6.3710038344269998E-2"/>
                  <c:y val="1.015847758282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F3-455F-A697-4D337353930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5.1 Los estudios previos no contienen las obligaciones de la entidad                                                                                                                                   100%</c:v>
                </c:pt>
                <c:pt idx="1">
                  <c:v>N° 5.4.2 No se evidenciaron las propuestas                                                                                                             100%</c:v>
                </c:pt>
              </c:strCache>
            </c:strRef>
          </c:cat>
          <c:val>
            <c:numRef>
              <c:f>Hoja1!$B$2:$B$3</c:f>
              <c:numCache>
                <c:formatCode>General</c:formatCode>
                <c:ptCount val="2"/>
                <c:pt idx="0">
                  <c:v>21</c:v>
                </c:pt>
                <c:pt idx="1">
                  <c:v>21</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CCCCFF"/>
            </a:solidFill>
            <a:ln>
              <a:noFill/>
            </a:ln>
            <a:effectLst/>
            <a:sp3d/>
          </c:spPr>
          <c:invertIfNegative val="0"/>
          <c:dPt>
            <c:idx val="0"/>
            <c:invertIfNegative val="0"/>
            <c:bubble3D val="0"/>
            <c:spPr>
              <a:solidFill>
                <a:srgbClr val="CC3399"/>
              </a:solidFill>
              <a:ln>
                <a:noFill/>
              </a:ln>
              <a:effectLst/>
              <a:sp3d/>
            </c:spPr>
            <c:extLst>
              <c:ext xmlns:c16="http://schemas.microsoft.com/office/drawing/2014/chart" uri="{C3380CC4-5D6E-409C-BE32-E72D297353CC}">
                <c16:uniqueId val="{00000002-1205-4B2D-AF0E-2F892A72E99B}"/>
              </c:ext>
            </c:extLst>
          </c:dPt>
          <c:dPt>
            <c:idx val="1"/>
            <c:invertIfNegative val="0"/>
            <c:bubble3D val="0"/>
            <c:spPr>
              <a:solidFill>
                <a:srgbClr val="CC3399"/>
              </a:solidFill>
              <a:ln>
                <a:noFill/>
              </a:ln>
              <a:effectLst/>
              <a:sp3d/>
            </c:spPr>
            <c:extLst>
              <c:ext xmlns:c16="http://schemas.microsoft.com/office/drawing/2014/chart" uri="{C3380CC4-5D6E-409C-BE32-E72D297353CC}">
                <c16:uniqueId val="{00000001-1205-4B2D-AF0E-2F892A72E99B}"/>
              </c:ext>
            </c:extLst>
          </c:dPt>
          <c:dLbls>
            <c:dLbl>
              <c:idx val="0"/>
              <c:layout>
                <c:manualLayout>
                  <c:x val="-3.9439547546452999E-2"/>
                  <c:y val="3.38615919427542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05-4B2D-AF0E-2F892A72E99B}"/>
                </c:ext>
              </c:extLst>
            </c:dLbl>
            <c:dLbl>
              <c:idx val="1"/>
              <c:layout>
                <c:manualLayout>
                  <c:x val="-6.5226944019133606E-2"/>
                  <c:y val="-3.1039434044000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05-4B2D-AF0E-2F892A72E9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5.1 Los estudios previos no contienen las obligaciones de la entidad                                                                                                                                   100%</c:v>
                </c:pt>
                <c:pt idx="1">
                  <c:v>N° 5.4.2 No se evidenciaron las propuestas                                                                                                             100%</c:v>
                </c:pt>
              </c:strCache>
            </c:strRef>
          </c:cat>
          <c:val>
            <c:numRef>
              <c:f>Hoja1!$C$2:$C$3</c:f>
              <c:numCache>
                <c:formatCode>General</c:formatCode>
                <c:ptCount val="2"/>
                <c:pt idx="0">
                  <c:v>21</c:v>
                </c:pt>
                <c:pt idx="1">
                  <c:v>21</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69479824"/>
        <c:axId val="-2138557776"/>
        <c:axId val="0"/>
      </c:bar3DChart>
      <c:catAx>
        <c:axId val="-2069479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200" b="1" i="0" u="none" strike="noStrike" kern="1200" baseline="0">
                <a:solidFill>
                  <a:srgbClr val="002060"/>
                </a:solidFill>
                <a:latin typeface="+mn-lt"/>
                <a:ea typeface="+mn-ea"/>
                <a:cs typeface="+mn-cs"/>
              </a:defRPr>
            </a:pPr>
            <a:endParaRPr lang="es-ES"/>
          </a:p>
        </c:txPr>
        <c:crossAx val="-2138557776"/>
        <c:crosses val="autoZero"/>
        <c:auto val="1"/>
        <c:lblAlgn val="ctr"/>
        <c:lblOffset val="100"/>
        <c:noMultiLvlLbl val="0"/>
      </c:catAx>
      <c:valAx>
        <c:axId val="-2138557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69479824"/>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1.24801921382004E-2"/>
          <c:y val="5.4066297264250003E-2"/>
          <c:w val="0.37317300954205301"/>
          <c:h val="9.47220709856283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521236261403202"/>
          <c:y val="1.86787326810011E-3"/>
          <c:w val="0.96019508123627095"/>
          <c:h val="0.91476767067510401"/>
        </c:manualLayout>
      </c:layout>
      <c:bar3DChart>
        <c:barDir val="bar"/>
        <c:grouping val="clustered"/>
        <c:varyColors val="0"/>
        <c:ser>
          <c:idx val="0"/>
          <c:order val="0"/>
          <c:tx>
            <c:strRef>
              <c:f>Hoja1!$B$1</c:f>
              <c:strCache>
                <c:ptCount val="1"/>
                <c:pt idx="0">
                  <c:v>UNIVERSO</c:v>
                </c:pt>
              </c:strCache>
            </c:strRef>
          </c:tx>
          <c:spPr>
            <a:solidFill>
              <a:srgbClr val="FF9966"/>
            </a:solidFill>
            <a:ln>
              <a:noFill/>
            </a:ln>
            <a:effectLst/>
            <a:sp3d/>
          </c:spPr>
          <c:invertIfNegative val="0"/>
          <c:dLbls>
            <c:dLbl>
              <c:idx val="0"/>
              <c:layout>
                <c:manualLayout>
                  <c:x val="-1.97197737732265E-2"/>
                  <c:y val="-1.94256780441145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730-4222-A8FE-2B35075FEEDB}"/>
                </c:ext>
              </c:extLst>
            </c:dLbl>
            <c:dLbl>
              <c:idx val="1"/>
              <c:layout>
                <c:manualLayout>
                  <c:x val="-2.123667944809E-2"/>
                  <c:y val="-1.29504520294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730-4222-A8FE-2B35075FEEDB}"/>
                </c:ext>
              </c:extLst>
            </c:dLbl>
            <c:dLbl>
              <c:idx val="2"/>
              <c:layout>
                <c:manualLayout>
                  <c:x val="-2.2753585122953598E-2"/>
                  <c:y val="-9.712839022057349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730-4222-A8FE-2B35075FEE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 6.1.1 En los estudios previos no se evidenció la ubicación del proyecto       20%</c:v>
                </c:pt>
                <c:pt idx="1">
                  <c:v>N° 6.1.1 En los estudios previos no se justificó la competencia para adelantar la contratación                                                                                20%</c:v>
                </c:pt>
                <c:pt idx="2">
                  <c:v>N° 6.1.1 En los estudios previos no se indicaron las partes intervinientes   20%</c:v>
                </c:pt>
              </c:strCache>
            </c:strRef>
          </c:cat>
          <c:val>
            <c:numRef>
              <c:f>Hoja1!$B$2:$B$4</c:f>
              <c:numCache>
                <c:formatCode>General</c:formatCode>
                <c:ptCount val="3"/>
                <c:pt idx="0">
                  <c:v>5</c:v>
                </c:pt>
                <c:pt idx="1">
                  <c:v>5</c:v>
                </c:pt>
                <c:pt idx="2">
                  <c:v>5</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00FFFF"/>
            </a:solidFill>
            <a:ln>
              <a:noFill/>
            </a:ln>
            <a:effectLst/>
            <a:sp3d/>
          </c:spPr>
          <c:invertIfNegative val="0"/>
          <c:dPt>
            <c:idx val="0"/>
            <c:invertIfNegative val="0"/>
            <c:bubble3D val="0"/>
            <c:spPr>
              <a:solidFill>
                <a:srgbClr val="00FFFF"/>
              </a:solidFill>
              <a:ln>
                <a:noFill/>
              </a:ln>
              <a:effectLst/>
              <a:sp3d/>
            </c:spPr>
            <c:extLst>
              <c:ext xmlns:c16="http://schemas.microsoft.com/office/drawing/2014/chart" uri="{C3380CC4-5D6E-409C-BE32-E72D297353CC}">
                <c16:uniqueId val="{00000002-1205-4B2D-AF0E-2F892A72E99B}"/>
              </c:ext>
            </c:extLst>
          </c:dPt>
          <c:dPt>
            <c:idx val="1"/>
            <c:invertIfNegative val="0"/>
            <c:bubble3D val="0"/>
            <c:spPr>
              <a:solidFill>
                <a:srgbClr val="00FFFF"/>
              </a:solidFill>
              <a:ln>
                <a:noFill/>
              </a:ln>
              <a:effectLst/>
              <a:sp3d/>
            </c:spPr>
            <c:extLst>
              <c:ext xmlns:c16="http://schemas.microsoft.com/office/drawing/2014/chart" uri="{C3380CC4-5D6E-409C-BE32-E72D297353CC}">
                <c16:uniqueId val="{00000001-1205-4B2D-AF0E-2F892A72E99B}"/>
              </c:ext>
            </c:extLst>
          </c:dPt>
          <c:dLbls>
            <c:dLbl>
              <c:idx val="0"/>
              <c:layout>
                <c:manualLayout>
                  <c:x val="-3.0338113497271401E-2"/>
                  <c:y val="3.23761300735244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05-4B2D-AF0E-2F892A72E99B}"/>
                </c:ext>
              </c:extLst>
            </c:dLbl>
            <c:dLbl>
              <c:idx val="1"/>
              <c:layout>
                <c:manualLayout>
                  <c:x val="-3.0338113497271401E-2"/>
                  <c:y val="-3.23761300735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05-4B2D-AF0E-2F892A72E99B}"/>
                </c:ext>
              </c:extLst>
            </c:dLbl>
            <c:dLbl>
              <c:idx val="2"/>
              <c:layout>
                <c:manualLayout>
                  <c:x val="-3.33719248469986E-2"/>
                  <c:y val="-6.47522601470490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730-4222-A8FE-2B35075FEE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 6.1.1 En los estudios previos no se evidenció la ubicación del proyecto       20%</c:v>
                </c:pt>
                <c:pt idx="1">
                  <c:v>N° 6.1.1 En los estudios previos no se justificó la competencia para adelantar la contratación                                                                                20%</c:v>
                </c:pt>
                <c:pt idx="2">
                  <c:v>N° 6.1.1 En los estudios previos no se indicaron las partes intervinientes   20%</c:v>
                </c:pt>
              </c:strCache>
            </c:strRef>
          </c:cat>
          <c:val>
            <c:numRef>
              <c:f>Hoja1!$C$2:$C$4</c:f>
              <c:numCache>
                <c:formatCode>General</c:formatCode>
                <c:ptCount val="3"/>
                <c:pt idx="0">
                  <c:v>1</c:v>
                </c:pt>
                <c:pt idx="1">
                  <c:v>1</c:v>
                </c:pt>
                <c:pt idx="2">
                  <c:v>1</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69193280"/>
        <c:axId val="-2068920544"/>
        <c:axId val="0"/>
      </c:bar3DChart>
      <c:catAx>
        <c:axId val="-2069193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68920544"/>
        <c:crosses val="autoZero"/>
        <c:auto val="1"/>
        <c:lblAlgn val="l"/>
        <c:lblOffset val="100"/>
        <c:noMultiLvlLbl val="0"/>
      </c:catAx>
      <c:valAx>
        <c:axId val="-2068920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69193280"/>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5.1919739684653202E-2"/>
          <c:y val="3.8488708529047198E-2"/>
          <c:w val="0.417163274113097"/>
          <c:h val="9.47221044586520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521236261403202"/>
          <c:y val="8.3430992828049892E-3"/>
          <c:w val="0.96019508123627095"/>
          <c:h val="0.91476767067510401"/>
        </c:manualLayout>
      </c:layout>
      <c:bar3DChart>
        <c:barDir val="bar"/>
        <c:grouping val="clustered"/>
        <c:varyColors val="0"/>
        <c:ser>
          <c:idx val="0"/>
          <c:order val="0"/>
          <c:tx>
            <c:strRef>
              <c:f>Hoja1!$B$1</c:f>
              <c:strCache>
                <c:ptCount val="1"/>
                <c:pt idx="0">
                  <c:v>UNIVERSO</c:v>
                </c:pt>
              </c:strCache>
            </c:strRef>
          </c:tx>
          <c:spPr>
            <a:solidFill>
              <a:srgbClr val="FF9966"/>
            </a:solidFill>
            <a:ln>
              <a:noFill/>
            </a:ln>
            <a:effectLst/>
            <a:sp3d/>
          </c:spPr>
          <c:invertIfNegative val="0"/>
          <c:dLbls>
            <c:dLbl>
              <c:idx val="0"/>
              <c:layout>
                <c:manualLayout>
                  <c:x val="-3.3371924846998698E-2"/>
                  <c:y val="-3.23761300735244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00D-413D-9D34-C3C472C323FA}"/>
                </c:ext>
              </c:extLst>
            </c:dLbl>
            <c:dLbl>
              <c:idx val="1"/>
              <c:layout>
                <c:manualLayout>
                  <c:x val="-3.7922641871589301E-2"/>
                  <c:y val="3.23761300735244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00D-413D-9D34-C3C472C323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6.1.4 En el acto de apertura no se indicó el CDP                                                                                                                20%</c:v>
                </c:pt>
                <c:pt idx="1">
                  <c:v>N° 6.1.5 En el aviso de convocatoria no se indicó si había lugar a precalificación                                                                                                       60%</c:v>
                </c:pt>
              </c:strCache>
            </c:strRef>
          </c:cat>
          <c:val>
            <c:numRef>
              <c:f>Hoja1!$B$2:$B$3</c:f>
              <c:numCache>
                <c:formatCode>General</c:formatCode>
                <c:ptCount val="2"/>
                <c:pt idx="0">
                  <c:v>5</c:v>
                </c:pt>
                <c:pt idx="1">
                  <c:v>5</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00FFFF"/>
            </a:solidFill>
            <a:ln>
              <a:noFill/>
            </a:ln>
            <a:effectLst/>
            <a:sp3d/>
          </c:spPr>
          <c:invertIfNegative val="0"/>
          <c:dLbls>
            <c:dLbl>
              <c:idx val="0"/>
              <c:layout>
                <c:manualLayout>
                  <c:x val="-4.3990264571043602E-2"/>
                  <c:y val="6.475226014704880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05-4B2D-AF0E-2F892A72E99B}"/>
                </c:ext>
              </c:extLst>
            </c:dLbl>
            <c:dLbl>
              <c:idx val="1"/>
              <c:layout>
                <c:manualLayout>
                  <c:x val="-3.640573619672569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05-4B2D-AF0E-2F892A72E9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6.1.4 En el acto de apertura no se indicó el CDP                                                                                                                20%</c:v>
                </c:pt>
                <c:pt idx="1">
                  <c:v>N° 6.1.5 En el aviso de convocatoria no se indicó si había lugar a precalificación                                                                                                       60%</c:v>
                </c:pt>
              </c:strCache>
            </c:strRef>
          </c:cat>
          <c:val>
            <c:numRef>
              <c:f>Hoja1!$C$2:$C$3</c:f>
              <c:numCache>
                <c:formatCode>General</c:formatCode>
                <c:ptCount val="2"/>
                <c:pt idx="0">
                  <c:v>1</c:v>
                </c:pt>
                <c:pt idx="1">
                  <c:v>3</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138622496"/>
        <c:axId val="-2069002896"/>
        <c:axId val="0"/>
      </c:bar3DChart>
      <c:catAx>
        <c:axId val="-2138622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69002896"/>
        <c:crosses val="autoZero"/>
        <c:auto val="1"/>
        <c:lblAlgn val="ctr"/>
        <c:lblOffset val="100"/>
        <c:noMultiLvlLbl val="0"/>
      </c:catAx>
      <c:valAx>
        <c:axId val="-2069002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138622496"/>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2.1581626187381801E-2"/>
          <c:y val="6.6246073410270404E-2"/>
          <c:w val="0.417163274113097"/>
          <c:h val="9.47221044586520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033916219269102"/>
          <c:y val="0"/>
          <c:w val="0.96019508123627095"/>
          <c:h val="0.91476767067510401"/>
        </c:manualLayout>
      </c:layout>
      <c:bar3DChart>
        <c:barDir val="bar"/>
        <c:grouping val="clustered"/>
        <c:varyColors val="0"/>
        <c:ser>
          <c:idx val="0"/>
          <c:order val="0"/>
          <c:tx>
            <c:strRef>
              <c:f>Hoja1!$B$1</c:f>
              <c:strCache>
                <c:ptCount val="1"/>
                <c:pt idx="0">
                  <c:v>UNIVERSO</c:v>
                </c:pt>
              </c:strCache>
            </c:strRef>
          </c:tx>
          <c:spPr>
            <a:solidFill>
              <a:srgbClr val="CC00CC"/>
            </a:solidFill>
            <a:ln>
              <a:noFill/>
            </a:ln>
            <a:effectLst/>
            <a:sp3d/>
          </c:spPr>
          <c:invertIfNegative val="0"/>
          <c:dLbls>
            <c:dLbl>
              <c:idx val="0"/>
              <c:layout>
                <c:manualLayout>
                  <c:x val="-3.337192484699869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90A-48D6-BFBE-63971E4844CA}"/>
                </c:ext>
              </c:extLst>
            </c:dLbl>
            <c:dLbl>
              <c:idx val="1"/>
              <c:layout>
                <c:manualLayout>
                  <c:x val="-4.2473358896180001E-2"/>
                  <c:y val="-6.475226014704880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90A-48D6-BFBE-63971E4844C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5.4 En el acto de apertura no se evidenció el CDP                                 100%</c:v>
                </c:pt>
                <c:pt idx="1">
                  <c:v>N° 5.5 En el aviso de convocatoria no se mencionó si estaba cobijada por un acuerdo comercial          100% </c:v>
                </c:pt>
              </c:strCache>
            </c:strRef>
          </c:cat>
          <c:val>
            <c:numRef>
              <c:f>Hoja1!$B$2:$B$3</c:f>
              <c:numCache>
                <c:formatCode>General</c:formatCode>
                <c:ptCount val="2"/>
                <c:pt idx="0">
                  <c:v>2</c:v>
                </c:pt>
                <c:pt idx="1">
                  <c:v>2</c:v>
                </c:pt>
              </c:numCache>
            </c:numRef>
          </c:val>
          <c:extLst>
            <c:ext xmlns:c16="http://schemas.microsoft.com/office/drawing/2014/chart" uri="{C3380CC4-5D6E-409C-BE32-E72D297353CC}">
              <c16:uniqueId val="{00000000-E320-4C88-A9C8-9B336917C345}"/>
            </c:ext>
          </c:extLst>
        </c:ser>
        <c:ser>
          <c:idx val="1"/>
          <c:order val="1"/>
          <c:tx>
            <c:strRef>
              <c:f>Hoja1!$C$1</c:f>
              <c:strCache>
                <c:ptCount val="1"/>
                <c:pt idx="0">
                  <c:v>EXCEPCIONES</c:v>
                </c:pt>
              </c:strCache>
            </c:strRef>
          </c:tx>
          <c:spPr>
            <a:solidFill>
              <a:srgbClr val="00FFFF"/>
            </a:solidFill>
            <a:ln>
              <a:noFill/>
            </a:ln>
            <a:effectLst/>
            <a:sp3d/>
          </c:spPr>
          <c:invertIfNegative val="0"/>
          <c:dPt>
            <c:idx val="0"/>
            <c:invertIfNegative val="0"/>
            <c:bubble3D val="0"/>
            <c:spPr>
              <a:solidFill>
                <a:srgbClr val="00FFFF"/>
              </a:solidFill>
              <a:ln>
                <a:noFill/>
              </a:ln>
              <a:effectLst/>
              <a:sp3d/>
            </c:spPr>
            <c:extLst>
              <c:ext xmlns:c16="http://schemas.microsoft.com/office/drawing/2014/chart" uri="{C3380CC4-5D6E-409C-BE32-E72D297353CC}">
                <c16:uniqueId val="{00000002-1205-4B2D-AF0E-2F892A72E99B}"/>
              </c:ext>
            </c:extLst>
          </c:dPt>
          <c:dPt>
            <c:idx val="1"/>
            <c:invertIfNegative val="0"/>
            <c:bubble3D val="0"/>
            <c:spPr>
              <a:solidFill>
                <a:srgbClr val="00FFFF"/>
              </a:solidFill>
              <a:ln>
                <a:noFill/>
              </a:ln>
              <a:effectLst/>
              <a:sp3d/>
            </c:spPr>
            <c:extLst>
              <c:ext xmlns:c16="http://schemas.microsoft.com/office/drawing/2014/chart" uri="{C3380CC4-5D6E-409C-BE32-E72D297353CC}">
                <c16:uniqueId val="{00000001-1205-4B2D-AF0E-2F892A72E99B}"/>
              </c:ext>
            </c:extLst>
          </c:dPt>
          <c:dLbls>
            <c:dLbl>
              <c:idx val="0"/>
              <c:layout>
                <c:manualLayout>
                  <c:x val="-3.337192484699869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05-4B2D-AF0E-2F892A72E99B}"/>
                </c:ext>
              </c:extLst>
            </c:dLbl>
            <c:dLbl>
              <c:idx val="1"/>
              <c:layout>
                <c:manualLayout>
                  <c:x val="-4.5507170245907301E-2"/>
                  <c:y val="3.23761300735241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05-4B2D-AF0E-2F892A72E9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 5.4 En el acto de apertura no se evidenció el CDP                                 100%</c:v>
                </c:pt>
                <c:pt idx="1">
                  <c:v>N° 5.5 En el aviso de convocatoria no se mencionó si estaba cobijada por un acuerdo comercial          100% </c:v>
                </c:pt>
              </c:strCache>
            </c:strRef>
          </c:cat>
          <c:val>
            <c:numRef>
              <c:f>Hoja1!$C$2:$C$3</c:f>
              <c:numCache>
                <c:formatCode>General</c:formatCode>
                <c:ptCount val="2"/>
                <c:pt idx="0">
                  <c:v>2</c:v>
                </c:pt>
                <c:pt idx="1">
                  <c:v>2</c:v>
                </c:pt>
              </c:numCache>
            </c:numRef>
          </c:val>
          <c:extLst>
            <c:ext xmlns:c16="http://schemas.microsoft.com/office/drawing/2014/chart" uri="{C3380CC4-5D6E-409C-BE32-E72D297353CC}">
              <c16:uniqueId val="{00000001-E320-4C88-A9C8-9B336917C345}"/>
            </c:ext>
          </c:extLst>
        </c:ser>
        <c:dLbls>
          <c:showLegendKey val="0"/>
          <c:showVal val="0"/>
          <c:showCatName val="0"/>
          <c:showSerName val="0"/>
          <c:showPercent val="0"/>
          <c:showBubbleSize val="0"/>
        </c:dLbls>
        <c:gapWidth val="150"/>
        <c:shape val="box"/>
        <c:axId val="-2034191376"/>
        <c:axId val="-2034195152"/>
        <c:axId val="0"/>
      </c:bar3DChart>
      <c:catAx>
        <c:axId val="-2034191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s-ES"/>
          </a:p>
        </c:txPr>
        <c:crossAx val="-2034195152"/>
        <c:crosses val="autoZero"/>
        <c:auto val="1"/>
        <c:lblAlgn val="ctr"/>
        <c:lblOffset val="100"/>
        <c:noMultiLvlLbl val="0"/>
      </c:catAx>
      <c:valAx>
        <c:axId val="-203419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crossAx val="-2034191376"/>
        <c:crosses val="autoZero"/>
        <c:crossBetween val="between"/>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manualLayout>
          <c:xMode val="edge"/>
          <c:yMode val="edge"/>
          <c:x val="2.1581626187381801E-2"/>
          <c:y val="6.3193137052709902E-2"/>
          <c:w val="0.417163274113097"/>
          <c:h val="9.472210445865200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1737DC-56A1-479D-9089-08AE2A9701D9}" type="datetimeFigureOut">
              <a:rPr lang="es-ES" smtClean="0"/>
              <a:t>04/10/2021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8B67B-F62B-44C9-BAF7-762D10D728D5}" type="slidenum">
              <a:rPr lang="es-ES" smtClean="0"/>
              <a:t>‹Nº›</a:t>
            </a:fld>
            <a:endParaRPr lang="es-ES"/>
          </a:p>
        </p:txBody>
      </p:sp>
    </p:spTree>
    <p:extLst>
      <p:ext uri="{BB962C8B-B14F-4D97-AF65-F5344CB8AC3E}">
        <p14:creationId xmlns:p14="http://schemas.microsoft.com/office/powerpoint/2010/main" val="3396438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4525" y="273865"/>
            <a:ext cx="7772400" cy="2387600"/>
          </a:xfrm>
        </p:spPr>
        <p:txBody>
          <a:bodyPr anchor="t">
            <a:normAutofit/>
          </a:bodyPr>
          <a:lstStyle>
            <a:lvl1pPr algn="l">
              <a:defRPr sz="4400" b="1" baseline="0">
                <a:solidFill>
                  <a:schemeClr val="bg1"/>
                </a:solidFill>
                <a:latin typeface="+mn-lt"/>
              </a:defRPr>
            </a:lvl1pPr>
          </a:lstStyle>
          <a:p>
            <a:r>
              <a:rPr lang="es-ES" dirty="0"/>
              <a:t>HAGA CLIC PARA MODIFICAR EL ESTILO DE TÍTULO O NOMBRE DE LA RESOLUCIÓN (SIEMPRE EN MAYÚSCULAS)</a:t>
            </a:r>
            <a:endParaRPr lang="en-US" dirty="0"/>
          </a:p>
        </p:txBody>
      </p:sp>
      <p:sp>
        <p:nvSpPr>
          <p:cNvPr id="3" name="Subtitle 2"/>
          <p:cNvSpPr>
            <a:spLocks noGrp="1"/>
          </p:cNvSpPr>
          <p:nvPr>
            <p:ph type="subTitle" idx="1" hasCustomPrompt="1"/>
          </p:nvPr>
        </p:nvSpPr>
        <p:spPr>
          <a:xfrm>
            <a:off x="364525" y="2856077"/>
            <a:ext cx="5675871" cy="1655762"/>
          </a:xfrm>
        </p:spPr>
        <p:txBody>
          <a:bodyPr/>
          <a:lstStyle>
            <a:lvl1pPr marL="0" indent="0" algn="just">
              <a:buNone/>
              <a:defRPr sz="240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“Epígrafe o descripción del titulo”</a:t>
            </a:r>
            <a:endParaRPr lang="en-US" dirty="0"/>
          </a:p>
        </p:txBody>
      </p:sp>
      <p:sp>
        <p:nvSpPr>
          <p:cNvPr id="4" name="Date Placeholder 3"/>
          <p:cNvSpPr>
            <a:spLocks noGrp="1"/>
          </p:cNvSpPr>
          <p:nvPr>
            <p:ph type="dt" sz="half" idx="10"/>
          </p:nvPr>
        </p:nvSpPr>
        <p:spPr>
          <a:xfrm>
            <a:off x="374930" y="4730470"/>
            <a:ext cx="3231807" cy="552630"/>
          </a:xfrm>
        </p:spPr>
        <p:txBody>
          <a:bodyPr/>
          <a:lstStyle>
            <a:lvl1pPr>
              <a:defRPr sz="1800" b="1">
                <a:solidFill>
                  <a:schemeClr val="bg1"/>
                </a:solidFill>
              </a:defRPr>
            </a:lvl1pPr>
          </a:lstStyle>
          <a:p>
            <a:r>
              <a:rPr lang="es-ES"/>
              <a:t>AUTOR O ATUORES, EXPOSITOR O EXPOSITORES</a:t>
            </a:r>
            <a:endParaRPr lang="es-ES"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9682" y="6098098"/>
            <a:ext cx="2594318" cy="426270"/>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205" y="5683254"/>
            <a:ext cx="2574858" cy="883407"/>
          </a:xfrm>
          <a:prstGeom prst="rect">
            <a:avLst/>
          </a:prstGeom>
        </p:spPr>
      </p:pic>
    </p:spTree>
    <p:extLst>
      <p:ext uri="{BB962C8B-B14F-4D97-AF65-F5344CB8AC3E}">
        <p14:creationId xmlns:p14="http://schemas.microsoft.com/office/powerpoint/2010/main" val="305298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68673"/>
            <a:ext cx="7620000" cy="864973"/>
          </a:xfrm>
        </p:spPr>
        <p:txBody>
          <a:bodyPr anchor="t">
            <a:normAutofit/>
          </a:bodyPr>
          <a:lstStyle>
            <a:lvl1pPr algn="r">
              <a:defRPr sz="2800" b="1">
                <a:solidFill>
                  <a:srgbClr val="006666"/>
                </a:solidFill>
                <a:latin typeface="+mn-lt"/>
              </a:defRPr>
            </a:lvl1pPr>
          </a:lstStyle>
          <a:p>
            <a:r>
              <a:rPr lang="es-ES" dirty="0"/>
              <a:t>HAGA CLIC PARA MODIFICAR EL ESTILO DE TÍTULO (SIEMPRE EN MAYÚSCULAS)</a:t>
            </a:r>
            <a:endParaRPr lang="en-US" dirty="0"/>
          </a:p>
        </p:txBody>
      </p:sp>
      <p:sp>
        <p:nvSpPr>
          <p:cNvPr id="3" name="Content Placeholder 2"/>
          <p:cNvSpPr>
            <a:spLocks noGrp="1"/>
          </p:cNvSpPr>
          <p:nvPr>
            <p:ph idx="1" hasCustomPrompt="1"/>
          </p:nvPr>
        </p:nvSpPr>
        <p:spPr>
          <a:xfrm>
            <a:off x="0" y="1595120"/>
            <a:ext cx="9144000" cy="4122018"/>
          </a:xfrm>
        </p:spPr>
        <p:txBody>
          <a:bodyPr>
            <a:normAutofit/>
          </a:bodyPr>
          <a:lstStyle>
            <a:lvl1pPr>
              <a:defRPr sz="2800" baseline="0">
                <a:solidFill>
                  <a:srgbClr val="006666"/>
                </a:solidFill>
              </a:defRPr>
            </a:lvl1pPr>
            <a:lvl2pPr>
              <a:defRPr sz="2800">
                <a:solidFill>
                  <a:srgbClr val="006666"/>
                </a:solidFill>
              </a:defRPr>
            </a:lvl2pPr>
            <a:lvl3pPr>
              <a:defRPr sz="2800">
                <a:solidFill>
                  <a:srgbClr val="006666"/>
                </a:solidFill>
              </a:defRPr>
            </a:lvl3pPr>
            <a:lvl4pPr>
              <a:defRPr sz="2800">
                <a:solidFill>
                  <a:srgbClr val="006666"/>
                </a:solidFill>
              </a:defRPr>
            </a:lvl4pPr>
            <a:lvl5pPr>
              <a:defRPr sz="2800">
                <a:solidFill>
                  <a:srgbClr val="006666"/>
                </a:solidFill>
              </a:defRPr>
            </a:lvl5pPr>
          </a:lstStyle>
          <a:p>
            <a:pPr lvl="0"/>
            <a:r>
              <a:rPr lang="es-ES" dirty="0"/>
              <a:t>Editar el estilo de texto del patrón. Contenido de cualquier tipo, diagrama, tabla, texto, imagen, video etc. Texto de mínimo 14 </a:t>
            </a:r>
            <a:r>
              <a:rPr lang="es-ES" dirty="0" err="1"/>
              <a:t>pts</a:t>
            </a:r>
            <a:endParaRPr lang="es-ES" dirty="0"/>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302304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ángulo 6"/>
          <p:cNvSpPr/>
          <p:nvPr userDrawn="1"/>
        </p:nvSpPr>
        <p:spPr>
          <a:xfrm>
            <a:off x="-1" y="1538417"/>
            <a:ext cx="9144001" cy="3781167"/>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a:p>
        </p:txBody>
      </p:sp>
      <p:sp>
        <p:nvSpPr>
          <p:cNvPr id="2" name="Title 1"/>
          <p:cNvSpPr>
            <a:spLocks noGrp="1"/>
          </p:cNvSpPr>
          <p:nvPr>
            <p:ph type="title" hasCustomPrompt="1"/>
          </p:nvPr>
        </p:nvSpPr>
        <p:spPr>
          <a:xfrm>
            <a:off x="4211275" y="1947177"/>
            <a:ext cx="4572000" cy="1959320"/>
          </a:xfrm>
        </p:spPr>
        <p:txBody>
          <a:bodyPr anchor="b">
            <a:normAutofit/>
          </a:bodyPr>
          <a:lstStyle>
            <a:lvl1pPr algn="just">
              <a:defRPr sz="3200" b="1" baseline="0">
                <a:solidFill>
                  <a:schemeClr val="bg1"/>
                </a:solidFill>
                <a:latin typeface="+mn-lt"/>
              </a:defRPr>
            </a:lvl1pPr>
          </a:lstStyle>
          <a:p>
            <a:r>
              <a:rPr lang="es-ES" dirty="0"/>
              <a:t>HAGA CLIC PARA MODIFICAR EL ESTILO DE TÍTULO DE CAPÍTULO O SUB-TEMA</a:t>
            </a:r>
            <a:endParaRPr lang="en-US" dirty="0"/>
          </a:p>
        </p:txBody>
      </p:sp>
      <p:sp>
        <p:nvSpPr>
          <p:cNvPr id="3" name="Text Placeholder 2"/>
          <p:cNvSpPr>
            <a:spLocks noGrp="1"/>
          </p:cNvSpPr>
          <p:nvPr>
            <p:ph type="body" idx="1" hasCustomPrompt="1"/>
          </p:nvPr>
        </p:nvSpPr>
        <p:spPr>
          <a:xfrm>
            <a:off x="4228242" y="4054004"/>
            <a:ext cx="4572000" cy="109464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Descripción adicional de sub-tema</a:t>
            </a: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281310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0476" y="231904"/>
            <a:ext cx="7603524" cy="930876"/>
          </a:xfrm>
        </p:spPr>
        <p:txBody>
          <a:bodyPr anchor="t">
            <a:normAutofit/>
          </a:bodyPr>
          <a:lstStyle>
            <a:lvl1pPr algn="r">
              <a:defRPr sz="2800" b="1" baseline="0">
                <a:solidFill>
                  <a:srgbClr val="006666"/>
                </a:solidFill>
                <a:latin typeface="+mn-lt"/>
              </a:defRPr>
            </a:lvl1pPr>
          </a:lstStyle>
          <a:p>
            <a:r>
              <a:rPr lang="es-ES" dirty="0"/>
              <a:t>HAGA CLIC PARA MODIFICAR EL ESTILO DE TÍTULO (SIEMPRE EN MAYÚSCULAS)</a:t>
            </a:r>
            <a:endParaRPr lang="en-US" dirty="0"/>
          </a:p>
        </p:txBody>
      </p:sp>
      <p:sp>
        <p:nvSpPr>
          <p:cNvPr id="3" name="Content Placeholder 2"/>
          <p:cNvSpPr>
            <a:spLocks noGrp="1"/>
          </p:cNvSpPr>
          <p:nvPr>
            <p:ph idx="1" hasCustomPrompt="1"/>
          </p:nvPr>
        </p:nvSpPr>
        <p:spPr>
          <a:xfrm>
            <a:off x="0" y="1658436"/>
            <a:ext cx="9143999" cy="395615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006666"/>
                </a:solidFill>
              </a:defRPr>
            </a:lvl1pPr>
            <a:lvl2pPr>
              <a:defRPr sz="2800">
                <a:solidFill>
                  <a:srgbClr val="006666"/>
                </a:solidFill>
              </a:defRPr>
            </a:lvl2pPr>
            <a:lvl3pPr>
              <a:defRPr sz="2800">
                <a:solidFill>
                  <a:srgbClr val="006666"/>
                </a:solidFill>
              </a:defRPr>
            </a:lvl3pPr>
            <a:lvl4pPr>
              <a:defRPr sz="2800">
                <a:solidFill>
                  <a:srgbClr val="006666"/>
                </a:solidFill>
              </a:defRPr>
            </a:lvl4pPr>
            <a:lvl5pPr>
              <a:defRPr sz="2800">
                <a:solidFill>
                  <a:srgbClr val="006666"/>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Editar el estilo de texto del patrón. Contenido de cualquier tipo, diagrama, tabla, texto, imagen, video etc. Texto de mínimo 14 </a:t>
            </a:r>
            <a:r>
              <a:rPr lang="es-ES" dirty="0" err="1"/>
              <a:t>pts</a:t>
            </a:r>
            <a:endParaRPr lang="es-ES" dirty="0"/>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77549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3950" y="601362"/>
            <a:ext cx="3886200" cy="642551"/>
          </a:xfrm>
        </p:spPr>
        <p:txBody>
          <a:bodyPr anchor="t">
            <a:normAutofit/>
          </a:bodyPr>
          <a:lstStyle>
            <a:lvl1pPr algn="l">
              <a:defRPr sz="2000" b="1">
                <a:solidFill>
                  <a:schemeClr val="bg1"/>
                </a:solidFill>
                <a:latin typeface="+mn-lt"/>
              </a:defRPr>
            </a:lvl1pPr>
          </a:lstStyle>
          <a:p>
            <a:r>
              <a:rPr lang="es-ES" dirty="0"/>
              <a:t>HAGA CLIC PARA MODIFICAR EL ESTILO DE TÍTULO DEL PATRÓN</a:t>
            </a:r>
            <a:endParaRPr lang="en-US" dirty="0"/>
          </a:p>
        </p:txBody>
      </p:sp>
      <p:sp>
        <p:nvSpPr>
          <p:cNvPr id="3" name="Content Placeholder 2"/>
          <p:cNvSpPr>
            <a:spLocks noGrp="1"/>
          </p:cNvSpPr>
          <p:nvPr>
            <p:ph sz="half" idx="1" hasCustomPrompt="1"/>
          </p:nvPr>
        </p:nvSpPr>
        <p:spPr>
          <a:xfrm>
            <a:off x="216758" y="1389019"/>
            <a:ext cx="3886200" cy="507768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6666"/>
                </a:solidFill>
              </a:defRPr>
            </a:lvl1pPr>
            <a:lvl2pPr>
              <a:defRPr>
                <a:solidFill>
                  <a:srgbClr val="006666"/>
                </a:solidFill>
              </a:defRPr>
            </a:lvl2pPr>
            <a:lvl3pPr>
              <a:defRPr>
                <a:solidFill>
                  <a:srgbClr val="006666"/>
                </a:solidFill>
              </a:defRPr>
            </a:lvl3pPr>
            <a:lvl4pPr>
              <a:defRPr>
                <a:solidFill>
                  <a:srgbClr val="006666"/>
                </a:solidFill>
              </a:defRPr>
            </a:lvl4pPr>
            <a:lvl5pPr>
              <a:defRPr>
                <a:solidFill>
                  <a:srgbClr val="006666"/>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dirty="0"/>
              <a:t>Editar el estilo de texto del patrón. Adecuado para comparaciones y contrastes para texto con imagen o video etc.</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4933950" y="1389018"/>
            <a:ext cx="3886200" cy="50776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9698" y="6323890"/>
            <a:ext cx="2104302" cy="345756"/>
          </a:xfrm>
          <a:prstGeom prst="rect">
            <a:avLst/>
          </a:prstGeom>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4" y="151236"/>
            <a:ext cx="1341690" cy="460320"/>
          </a:xfrm>
          <a:prstGeom prst="rect">
            <a:avLst/>
          </a:prstGeom>
        </p:spPr>
      </p:pic>
    </p:spTree>
    <p:extLst>
      <p:ext uri="{BB962C8B-B14F-4D97-AF65-F5344CB8AC3E}">
        <p14:creationId xmlns:p14="http://schemas.microsoft.com/office/powerpoint/2010/main" val="249185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476" y="1142959"/>
            <a:ext cx="7772400" cy="661127"/>
          </a:xfrm>
        </p:spPr>
        <p:txBody>
          <a:bodyPr anchor="t">
            <a:normAutofit/>
          </a:bodyPr>
          <a:lstStyle>
            <a:lvl1pPr algn="l">
              <a:defRPr sz="4400" b="1" baseline="0">
                <a:solidFill>
                  <a:schemeClr val="bg1"/>
                </a:solidFill>
                <a:latin typeface="+mn-lt"/>
              </a:defRPr>
            </a:lvl1pPr>
          </a:lstStyle>
          <a:p>
            <a:r>
              <a:rPr lang="es-ES" dirty="0"/>
              <a:t>GRACIAS POR SU ATENCIÓN</a:t>
            </a:r>
            <a:endParaRPr lang="en-US"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205" y="5683254"/>
            <a:ext cx="2574858" cy="883407"/>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9682" y="6098098"/>
            <a:ext cx="2594318" cy="426270"/>
          </a:xfrm>
          <a:prstGeom prst="rect">
            <a:avLst/>
          </a:prstGeom>
        </p:spPr>
      </p:pic>
      <p:sp>
        <p:nvSpPr>
          <p:cNvPr id="10" name="Rectángulo 9"/>
          <p:cNvSpPr/>
          <p:nvPr userDrawn="1"/>
        </p:nvSpPr>
        <p:spPr>
          <a:xfrm>
            <a:off x="2456953" y="2719346"/>
            <a:ext cx="6504168" cy="2660893"/>
          </a:xfrm>
          <a:prstGeom prst="rect">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Subtítulo 2">
            <a:extLst>
              <a:ext uri="{FF2B5EF4-FFF2-40B4-BE49-F238E27FC236}">
                <a16:creationId xmlns:a16="http://schemas.microsoft.com/office/drawing/2014/main" id="{042B272D-E1DC-5849-A0B9-1E204DAF339F}"/>
              </a:ext>
            </a:extLst>
          </p:cNvPr>
          <p:cNvSpPr>
            <a:spLocks noGrp="1"/>
          </p:cNvSpPr>
          <p:nvPr>
            <p:ph type="subTitle" idx="1" hasCustomPrompt="1"/>
          </p:nvPr>
        </p:nvSpPr>
        <p:spPr>
          <a:xfrm>
            <a:off x="2839063" y="2796904"/>
            <a:ext cx="2284962" cy="2496708"/>
          </a:xfrm>
        </p:spPr>
        <p:txBody>
          <a:bodyPr>
            <a:noAutofit/>
          </a:bodyPr>
          <a:lstStyle>
            <a:lvl1pPr marL="0" indent="0">
              <a:lnSpc>
                <a:spcPct val="100000"/>
              </a:lnSpc>
              <a:spcBef>
                <a:spcPts val="0"/>
              </a:spcBef>
              <a:buNone/>
              <a:defRPr sz="1700"/>
            </a:lvl1pPr>
          </a:lstStyle>
          <a:p>
            <a:pPr algn="r">
              <a:lnSpc>
                <a:spcPct val="120000"/>
              </a:lnSpc>
              <a:spcBef>
                <a:spcPts val="0"/>
              </a:spcBef>
            </a:pPr>
            <a:r>
              <a:rPr lang="es-CO" i="0" dirty="0">
                <a:solidFill>
                  <a:srgbClr val="0B2A4A"/>
                </a:solidFill>
              </a:rPr>
              <a:t>Página web: </a:t>
            </a:r>
          </a:p>
          <a:p>
            <a:pPr algn="r">
              <a:lnSpc>
                <a:spcPct val="120000"/>
              </a:lnSpc>
              <a:spcBef>
                <a:spcPts val="0"/>
              </a:spcBef>
            </a:pPr>
            <a:r>
              <a:rPr lang="es-CO" i="0" dirty="0">
                <a:solidFill>
                  <a:srgbClr val="0B2A4A"/>
                </a:solidFill>
              </a:rPr>
              <a:t>Twitter: </a:t>
            </a:r>
          </a:p>
          <a:p>
            <a:pPr algn="r">
              <a:lnSpc>
                <a:spcPct val="120000"/>
              </a:lnSpc>
              <a:spcBef>
                <a:spcPts val="0"/>
              </a:spcBef>
            </a:pPr>
            <a:r>
              <a:rPr lang="es-CO" i="0" dirty="0">
                <a:solidFill>
                  <a:srgbClr val="0B2A4A"/>
                </a:solidFill>
              </a:rPr>
              <a:t>YouTube: </a:t>
            </a:r>
          </a:p>
          <a:p>
            <a:pPr algn="r">
              <a:lnSpc>
                <a:spcPct val="120000"/>
              </a:lnSpc>
              <a:spcBef>
                <a:spcPts val="0"/>
              </a:spcBef>
            </a:pPr>
            <a:r>
              <a:rPr lang="es-CO" i="0" dirty="0">
                <a:solidFill>
                  <a:srgbClr val="0B2A4A"/>
                </a:solidFill>
              </a:rPr>
              <a:t>Facebook:</a:t>
            </a:r>
          </a:p>
          <a:p>
            <a:pPr algn="r">
              <a:lnSpc>
                <a:spcPct val="120000"/>
              </a:lnSpc>
              <a:spcBef>
                <a:spcPts val="0"/>
              </a:spcBef>
            </a:pPr>
            <a:r>
              <a:rPr lang="es-CO" i="0" dirty="0">
                <a:solidFill>
                  <a:srgbClr val="0B2A4A"/>
                </a:solidFill>
              </a:rPr>
              <a:t>LinkedIN: </a:t>
            </a:r>
          </a:p>
          <a:p>
            <a:pPr algn="r">
              <a:lnSpc>
                <a:spcPct val="120000"/>
              </a:lnSpc>
              <a:spcBef>
                <a:spcPts val="0"/>
              </a:spcBef>
            </a:pPr>
            <a:r>
              <a:rPr lang="es-CO" i="0" dirty="0">
                <a:solidFill>
                  <a:srgbClr val="0B2A4A"/>
                </a:solidFill>
              </a:rPr>
              <a:t>Correo electrónico: </a:t>
            </a:r>
          </a:p>
          <a:p>
            <a:pPr algn="r">
              <a:lnSpc>
                <a:spcPct val="120000"/>
              </a:lnSpc>
              <a:spcBef>
                <a:spcPts val="0"/>
              </a:spcBef>
            </a:pPr>
            <a:r>
              <a:rPr lang="es-CO" i="0" dirty="0">
                <a:solidFill>
                  <a:srgbClr val="0B2A4A"/>
                </a:solidFill>
              </a:rPr>
              <a:t>PBX: </a:t>
            </a:r>
          </a:p>
          <a:p>
            <a:pPr algn="r">
              <a:lnSpc>
                <a:spcPct val="120000"/>
              </a:lnSpc>
              <a:spcBef>
                <a:spcPts val="0"/>
              </a:spcBef>
            </a:pPr>
            <a:r>
              <a:rPr lang="es-CO" i="0" dirty="0">
                <a:solidFill>
                  <a:srgbClr val="0B2A4A"/>
                </a:solidFill>
              </a:rPr>
              <a:t>Línea Nacional:</a:t>
            </a:r>
          </a:p>
        </p:txBody>
      </p:sp>
      <p:sp>
        <p:nvSpPr>
          <p:cNvPr id="13" name="Subtítulo 2">
            <a:extLst>
              <a:ext uri="{FF2B5EF4-FFF2-40B4-BE49-F238E27FC236}">
                <a16:creationId xmlns:a16="http://schemas.microsoft.com/office/drawing/2014/main" id="{F9639188-7F26-8945-8D9A-93006564A2DE}"/>
              </a:ext>
            </a:extLst>
          </p:cNvPr>
          <p:cNvSpPr txBox="1">
            <a:spLocks/>
          </p:cNvSpPr>
          <p:nvPr userDrawn="1"/>
        </p:nvSpPr>
        <p:spPr>
          <a:xfrm>
            <a:off x="5025170" y="2821618"/>
            <a:ext cx="4118830" cy="2660893"/>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1000"/>
              </a:spcBef>
              <a:buFont typeface="Arial" panose="020B0604020202020204" pitchFamily="34" charset="0"/>
              <a:buNone/>
              <a:defRPr sz="2400" i="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s-CO" sz="2000" b="1" i="0" dirty="0">
                <a:solidFill>
                  <a:srgbClr val="0B2A4A"/>
                </a:solidFill>
                <a:latin typeface="+mn-lt"/>
              </a:rPr>
              <a:t>www.cra.gov.co</a:t>
            </a:r>
          </a:p>
          <a:p>
            <a:pPr>
              <a:lnSpc>
                <a:spcPct val="100000"/>
              </a:lnSpc>
              <a:spcBef>
                <a:spcPts val="0"/>
              </a:spcBef>
            </a:pPr>
            <a:r>
              <a:rPr lang="es-CO" sz="2000" b="1" i="0" dirty="0">
                <a:solidFill>
                  <a:srgbClr val="0B2A4A"/>
                </a:solidFill>
                <a:latin typeface="+mn-lt"/>
              </a:rPr>
              <a:t>@</a:t>
            </a:r>
            <a:r>
              <a:rPr lang="es-CO" sz="2000" b="1" i="0" dirty="0" err="1">
                <a:solidFill>
                  <a:srgbClr val="0B2A4A"/>
                </a:solidFill>
                <a:latin typeface="+mn-lt"/>
              </a:rPr>
              <a:t>cracolombia</a:t>
            </a:r>
            <a:endParaRPr lang="es-CO" sz="2000" b="1" i="0" dirty="0">
              <a:solidFill>
                <a:srgbClr val="0B2A4A"/>
              </a:solidFill>
              <a:latin typeface="+mn-lt"/>
            </a:endParaRPr>
          </a:p>
          <a:p>
            <a:pPr>
              <a:lnSpc>
                <a:spcPct val="100000"/>
              </a:lnSpc>
              <a:spcBef>
                <a:spcPts val="0"/>
              </a:spcBef>
            </a:pPr>
            <a:r>
              <a:rPr lang="es-CO" sz="2000" b="1" i="0" dirty="0" err="1">
                <a:solidFill>
                  <a:srgbClr val="0B2A4A"/>
                </a:solidFill>
                <a:latin typeface="+mn-lt"/>
              </a:rPr>
              <a:t>cracolombia</a:t>
            </a:r>
            <a:endParaRPr lang="es-CO" sz="2000" b="1" i="0" dirty="0">
              <a:solidFill>
                <a:srgbClr val="0B2A4A"/>
              </a:solidFill>
              <a:latin typeface="+mn-lt"/>
            </a:endParaRPr>
          </a:p>
          <a:p>
            <a:pPr>
              <a:lnSpc>
                <a:spcPct val="100000"/>
              </a:lnSpc>
              <a:spcBef>
                <a:spcPts val="0"/>
              </a:spcBef>
            </a:pPr>
            <a:r>
              <a:rPr lang="es-CO" sz="2000" b="1" i="0" dirty="0">
                <a:solidFill>
                  <a:srgbClr val="0B2A4A"/>
                </a:solidFill>
                <a:latin typeface="+mn-lt"/>
              </a:rPr>
              <a:t>Comisión de Regulación CRA</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2000" b="1" i="0" dirty="0">
                <a:solidFill>
                  <a:srgbClr val="0B2A4A"/>
                </a:solidFill>
                <a:latin typeface="+mn-lt"/>
              </a:rPr>
              <a:t>linkedin.com/company/cracolombia</a:t>
            </a:r>
          </a:p>
          <a:p>
            <a:pPr>
              <a:lnSpc>
                <a:spcPct val="100000"/>
              </a:lnSpc>
              <a:spcBef>
                <a:spcPts val="0"/>
              </a:spcBef>
            </a:pPr>
            <a:r>
              <a:rPr lang="es-CO" sz="2000" b="1" i="0" dirty="0">
                <a:solidFill>
                  <a:srgbClr val="0B2A4A"/>
                </a:solidFill>
                <a:latin typeface="+mn-lt"/>
              </a:rPr>
              <a:t>correo@cra.gov.co</a:t>
            </a:r>
          </a:p>
          <a:p>
            <a:pPr>
              <a:lnSpc>
                <a:spcPct val="100000"/>
              </a:lnSpc>
              <a:spcBef>
                <a:spcPts val="0"/>
              </a:spcBef>
            </a:pPr>
            <a:r>
              <a:rPr lang="es-CO" sz="2000" b="1" i="0" dirty="0">
                <a:solidFill>
                  <a:srgbClr val="0B2A4A"/>
                </a:solidFill>
                <a:latin typeface="+mn-lt"/>
              </a:rPr>
              <a:t>4873820 </a:t>
            </a:r>
          </a:p>
          <a:p>
            <a:pPr>
              <a:lnSpc>
                <a:spcPct val="100000"/>
              </a:lnSpc>
              <a:spcBef>
                <a:spcPts val="0"/>
              </a:spcBef>
            </a:pPr>
            <a:r>
              <a:rPr lang="es-CO" sz="2000" b="1" i="0" dirty="0">
                <a:solidFill>
                  <a:srgbClr val="0B2A4A"/>
                </a:solidFill>
                <a:latin typeface="+mn-lt"/>
              </a:rPr>
              <a:t>018000517565</a:t>
            </a:r>
          </a:p>
        </p:txBody>
      </p:sp>
    </p:spTree>
    <p:extLst>
      <p:ext uri="{BB962C8B-B14F-4D97-AF65-F5344CB8AC3E}">
        <p14:creationId xmlns:p14="http://schemas.microsoft.com/office/powerpoint/2010/main" val="425731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8F130-283D-444B-9A0F-07D6AF961402}" type="datetimeFigureOut">
              <a:rPr lang="es-ES" smtClean="0"/>
              <a:t>04/10/2021</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96E9D-9CC3-48BD-AEE5-8953C7D77CC7}" type="slidenum">
              <a:rPr lang="es-ES" smtClean="0"/>
              <a:t>‹Nº›</a:t>
            </a:fld>
            <a:endParaRPr lang="es-ES"/>
          </a:p>
        </p:txBody>
      </p:sp>
    </p:spTree>
    <p:extLst>
      <p:ext uri="{BB962C8B-B14F-4D97-AF65-F5344CB8AC3E}">
        <p14:creationId xmlns:p14="http://schemas.microsoft.com/office/powerpoint/2010/main" val="1334334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B394BF-2969-4DAB-815F-F587921E015F}"/>
              </a:ext>
            </a:extLst>
          </p:cNvPr>
          <p:cNvSpPr txBox="1"/>
          <p:nvPr/>
        </p:nvSpPr>
        <p:spPr>
          <a:xfrm>
            <a:off x="443552" y="1221151"/>
            <a:ext cx="8256896" cy="452431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3800" b="1" dirty="0">
                <a:solidFill>
                  <a:srgbClr val="002060"/>
                </a:solidFill>
              </a:rPr>
              <a:t>I</a:t>
            </a:r>
            <a:r>
              <a:rPr lang="es-CO" sz="3800" b="1" dirty="0">
                <a:solidFill>
                  <a:srgbClr val="002060"/>
                </a:solidFill>
              </a:rPr>
              <a:t>NFORME DEFINITIVO DE AUDITORÍA AL PROCESO DE GESTIÓN DE </a:t>
            </a:r>
          </a:p>
          <a:p>
            <a:pPr algn="ctr"/>
            <a:r>
              <a:rPr lang="es-CO" sz="3800" b="1" dirty="0">
                <a:solidFill>
                  <a:srgbClr val="002060"/>
                </a:solidFill>
              </a:rPr>
              <a:t>BIENES Y SERVICIOS DE LA UAE CRA</a:t>
            </a:r>
          </a:p>
          <a:p>
            <a:pPr algn="ctr"/>
            <a:r>
              <a:rPr lang="es-CO" sz="3800" b="1" dirty="0">
                <a:solidFill>
                  <a:srgbClr val="002060"/>
                </a:solidFill>
              </a:rPr>
              <a:t> 2° SEMESTRE DE 2019 Y VIGENCIA 2020</a:t>
            </a:r>
          </a:p>
          <a:p>
            <a:pPr algn="ctr"/>
            <a:endParaRPr lang="es-CO" sz="2000" b="1" dirty="0">
              <a:solidFill>
                <a:srgbClr val="002060"/>
              </a:solidFill>
            </a:endParaRPr>
          </a:p>
          <a:p>
            <a:pPr algn="ctr"/>
            <a:r>
              <a:rPr lang="es-CO" sz="3800" b="1" dirty="0">
                <a:solidFill>
                  <a:srgbClr val="002060"/>
                </a:solidFill>
              </a:rPr>
              <a:t>UNIDAD DE CONTROL INTERNO</a:t>
            </a:r>
          </a:p>
          <a:p>
            <a:pPr algn="ctr"/>
            <a:endParaRPr lang="es-CO" sz="2000" b="1" dirty="0">
              <a:solidFill>
                <a:srgbClr val="002060"/>
              </a:solidFill>
            </a:endParaRPr>
          </a:p>
          <a:p>
            <a:pPr algn="ctr"/>
            <a:endParaRPr lang="es-CO" sz="2000" b="1" dirty="0">
              <a:solidFill>
                <a:srgbClr val="002060"/>
              </a:solidFill>
            </a:endParaRPr>
          </a:p>
          <a:p>
            <a:pPr algn="ctr"/>
            <a:r>
              <a:rPr lang="es-CO" sz="3800" b="1" dirty="0">
                <a:solidFill>
                  <a:srgbClr val="002060"/>
                </a:solidFill>
              </a:rPr>
              <a:t>30 DE SEPTIEMBRE DE 2021 </a:t>
            </a:r>
            <a:endParaRPr lang="en-US" sz="3800" b="1" dirty="0">
              <a:solidFill>
                <a:srgbClr val="002060"/>
              </a:solidFill>
            </a:endParaRPr>
          </a:p>
        </p:txBody>
      </p:sp>
    </p:spTree>
    <p:extLst>
      <p:ext uri="{BB962C8B-B14F-4D97-AF65-F5344CB8AC3E}">
        <p14:creationId xmlns:p14="http://schemas.microsoft.com/office/powerpoint/2010/main" val="94551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95457" y="184742"/>
            <a:ext cx="6414172"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800" b="1" dirty="0">
                <a:solidFill>
                  <a:srgbClr val="002060"/>
                </a:solidFill>
              </a:rPr>
              <a:t>FORTALEZAS</a:t>
            </a:r>
            <a:r>
              <a:rPr lang="es-CO" sz="3600" b="1" dirty="0">
                <a:solidFill>
                  <a:srgbClr val="002060"/>
                </a:solidFill>
              </a:rPr>
              <a:t> </a:t>
            </a:r>
            <a:endParaRPr lang="en-US" sz="36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437322" y="933225"/>
            <a:ext cx="8372307" cy="538609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es-MX" sz="1900" dirty="0">
                <a:solidFill>
                  <a:srgbClr val="002060"/>
                </a:solidFill>
                <a:latin typeface="Calibri" panose="020F0502020204030204" pitchFamily="34" charset="0"/>
              </a:rPr>
              <a:t>5.- En todos los procesos contractuales verificados, se designaron los comités asesores y evaluadores, de acuerdo a los criterios contemplados en el artículo 2.2.1.1.2.2.3 del Decreto 1082 de 2015.</a:t>
            </a:r>
          </a:p>
          <a:p>
            <a:pPr algn="just" rtl="0" fontAlgn="base"/>
            <a:endParaRPr lang="es-MX" sz="1000" dirty="0">
              <a:solidFill>
                <a:srgbClr val="002060"/>
              </a:solidFill>
              <a:latin typeface="Calibri" panose="020F0502020204030204" pitchFamily="34" charset="0"/>
            </a:endParaRPr>
          </a:p>
          <a:p>
            <a:pPr algn="just" rtl="0" fontAlgn="base"/>
            <a:r>
              <a:rPr lang="es-MX" sz="1900" dirty="0">
                <a:solidFill>
                  <a:srgbClr val="002060"/>
                </a:solidFill>
                <a:latin typeface="Calibri" panose="020F0502020204030204" pitchFamily="34" charset="0"/>
              </a:rPr>
              <a:t>6.- Las adendas expedidas con ocasión de la modificación a los pliegos de condiciones de cada uno de los procesos revisados, fueron expedidas de manera oportuna, en atención a lo exigido en el artículo 2.2.1.1.2.2.1 del Decreto 1082 de 2015.</a:t>
            </a:r>
          </a:p>
          <a:p>
            <a:pPr algn="just" rtl="0" fontAlgn="base"/>
            <a:endParaRPr lang="es-MX" sz="1000" dirty="0">
              <a:solidFill>
                <a:srgbClr val="002060"/>
              </a:solidFill>
              <a:latin typeface="Calibri" panose="020F0502020204030204" pitchFamily="34" charset="0"/>
            </a:endParaRPr>
          </a:p>
          <a:p>
            <a:pPr algn="just" rtl="0" fontAlgn="base"/>
            <a:r>
              <a:rPr lang="es-CO" sz="1900" dirty="0">
                <a:solidFill>
                  <a:srgbClr val="002060"/>
                </a:solidFill>
                <a:latin typeface="Calibri" panose="020F0502020204030204" pitchFamily="34" charset="0"/>
              </a:rPr>
              <a:t>7.- Los procesos fueron ejecutados por Acuerdo Marco de Precio, según los parámetros implementados por el artículo 2.2.1.2.1.2.7 del Decreto 1082 de 2015 y los lineamentos indicados por la Agencia Nacional de Contratación - Colombia Compra Eficiente.</a:t>
            </a:r>
          </a:p>
          <a:p>
            <a:pPr algn="just" rtl="0" fontAlgn="base"/>
            <a:endParaRPr lang="es-CO" sz="1000" dirty="0">
              <a:solidFill>
                <a:srgbClr val="002060"/>
              </a:solidFill>
              <a:latin typeface="Calibri" panose="020F0502020204030204" pitchFamily="34" charset="0"/>
            </a:endParaRPr>
          </a:p>
          <a:p>
            <a:pPr algn="just" rtl="0" fontAlgn="base"/>
            <a:r>
              <a:rPr lang="es-CO" sz="1900" dirty="0">
                <a:solidFill>
                  <a:srgbClr val="002060"/>
                </a:solidFill>
                <a:latin typeface="Calibri" panose="020F0502020204030204" pitchFamily="34" charset="0"/>
              </a:rPr>
              <a:t>8.- Las condiciones plasmadas en los estudios previos se encuentran alineadas a las contenidas en los contratos, respetando así el principio de planeación.</a:t>
            </a:r>
          </a:p>
          <a:p>
            <a:pPr algn="just" rtl="0" fontAlgn="base"/>
            <a:endParaRPr lang="es-CO" sz="1000" dirty="0">
              <a:solidFill>
                <a:srgbClr val="002060"/>
              </a:solidFill>
              <a:latin typeface="Calibri" panose="020F0502020204030204" pitchFamily="34" charset="0"/>
            </a:endParaRPr>
          </a:p>
          <a:p>
            <a:pPr algn="just" rtl="0" fontAlgn="base"/>
            <a:r>
              <a:rPr lang="es-CO" sz="1900" dirty="0">
                <a:solidFill>
                  <a:srgbClr val="002060"/>
                </a:solidFill>
                <a:latin typeface="Calibri" panose="020F0502020204030204" pitchFamily="34" charset="0"/>
              </a:rPr>
              <a:t>9.- Se implementó un formato diseñado para la terminación bilateral del contrato, así como la liquidación del mismo, contenida en el GBS-FOR38 “Formato acta de terminación anticipada por mutuo acuerdo y liquidación del contrato”</a:t>
            </a:r>
          </a:p>
        </p:txBody>
      </p:sp>
    </p:spTree>
    <p:extLst>
      <p:ext uri="{BB962C8B-B14F-4D97-AF65-F5344CB8AC3E}">
        <p14:creationId xmlns:p14="http://schemas.microsoft.com/office/powerpoint/2010/main" val="29672416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FF0000"/>
                </a:solidFill>
              </a:rPr>
              <a:t>ANEXO 8</a:t>
            </a:r>
          </a:p>
          <a:p>
            <a:pPr algn="ctr"/>
            <a:r>
              <a:rPr lang="es-CO" sz="1900" b="1" dirty="0">
                <a:solidFill>
                  <a:srgbClr val="FF0000"/>
                </a:solidFill>
              </a:rPr>
              <a:t>NO SE EVIDENCIARON LOS REGISTROS PREVISTOS PARA ALGUNAS DE LAS ACTIVIDADES DEL PROCEDIMIENTO DE SUPERVISIÓN E INTERVENTORÍA GBS-PRC12</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2727420736"/>
              </p:ext>
            </p:extLst>
          </p:nvPr>
        </p:nvGraphicFramePr>
        <p:xfrm>
          <a:off x="553452" y="1688204"/>
          <a:ext cx="8299000" cy="4313026"/>
        </p:xfrm>
        <a:graphic>
          <a:graphicData uri="http://schemas.openxmlformats.org/drawingml/2006/table">
            <a:tbl>
              <a:tblPr firstRow="1" bandRow="1">
                <a:tableStyleId>{5C22544A-7EE6-4342-B048-85BDC9FD1C3A}</a:tableStyleId>
              </a:tblPr>
              <a:tblGrid>
                <a:gridCol w="1500635">
                  <a:extLst>
                    <a:ext uri="{9D8B030D-6E8A-4147-A177-3AD203B41FA5}">
                      <a16:colId xmlns:a16="http://schemas.microsoft.com/office/drawing/2014/main" val="1887105132"/>
                    </a:ext>
                  </a:extLst>
                </a:gridCol>
                <a:gridCol w="1431235">
                  <a:extLst>
                    <a:ext uri="{9D8B030D-6E8A-4147-A177-3AD203B41FA5}">
                      <a16:colId xmlns:a16="http://schemas.microsoft.com/office/drawing/2014/main" val="2453520771"/>
                    </a:ext>
                  </a:extLst>
                </a:gridCol>
                <a:gridCol w="1948069">
                  <a:extLst>
                    <a:ext uri="{9D8B030D-6E8A-4147-A177-3AD203B41FA5}">
                      <a16:colId xmlns:a16="http://schemas.microsoft.com/office/drawing/2014/main" val="494983308"/>
                    </a:ext>
                  </a:extLst>
                </a:gridCol>
                <a:gridCol w="1563757">
                  <a:extLst>
                    <a:ext uri="{9D8B030D-6E8A-4147-A177-3AD203B41FA5}">
                      <a16:colId xmlns:a16="http://schemas.microsoft.com/office/drawing/2014/main" val="3862769042"/>
                    </a:ext>
                  </a:extLst>
                </a:gridCol>
                <a:gridCol w="1855304">
                  <a:extLst>
                    <a:ext uri="{9D8B030D-6E8A-4147-A177-3AD203B41FA5}">
                      <a16:colId xmlns:a16="http://schemas.microsoft.com/office/drawing/2014/main" val="2056948322"/>
                    </a:ext>
                  </a:extLst>
                </a:gridCol>
              </a:tblGrid>
              <a:tr h="386593">
                <a:tc>
                  <a:txBody>
                    <a:bodyPr/>
                    <a:lstStyle/>
                    <a:p>
                      <a:pPr algn="ctr" fontAlgn="ctr"/>
                      <a:r>
                        <a:rPr lang="es-CO" sz="1300" b="1" i="0" u="none" strike="noStrike" dirty="0">
                          <a:solidFill>
                            <a:srgbClr val="002060"/>
                          </a:solidFill>
                          <a:effectLst/>
                          <a:latin typeface="Calibri" panose="020F0502020204030204" pitchFamily="34" charset="0"/>
                        </a:rPr>
                        <a:t>ACTIVIDAD </a:t>
                      </a:r>
                    </a:p>
                  </a:txBody>
                  <a:tcPr marL="9525" marR="9525" marT="9525" marB="0" anchor="ctr">
                    <a:solidFill>
                      <a:schemeClr val="accent6">
                        <a:lumMod val="75000"/>
                      </a:schemeClr>
                    </a:solidFill>
                  </a:tcPr>
                </a:tc>
                <a:tc gridSpan="3">
                  <a:txBody>
                    <a:bodyPr/>
                    <a:lstStyle/>
                    <a:p>
                      <a:pPr algn="ctr" fontAlgn="ctr"/>
                      <a:r>
                        <a:rPr lang="es-CO" sz="1300" b="1" i="0" u="none" strike="noStrike" dirty="0">
                          <a:solidFill>
                            <a:srgbClr val="002060"/>
                          </a:solidFill>
                          <a:effectLst/>
                          <a:latin typeface="Calibri" panose="020F0502020204030204" pitchFamily="34" charset="0"/>
                        </a:rPr>
                        <a:t> </a:t>
                      </a:r>
                    </a:p>
                    <a:p>
                      <a:pPr algn="ctr" fontAlgn="ctr"/>
                      <a:r>
                        <a:rPr lang="es-CO" sz="1300" b="1" i="0" u="none" strike="noStrike" dirty="0">
                          <a:solidFill>
                            <a:srgbClr val="002060"/>
                          </a:solidFill>
                          <a:effectLst/>
                          <a:latin typeface="Calibri" panose="020F0502020204030204" pitchFamily="34" charset="0"/>
                        </a:rPr>
                        <a:t>CONTRATO </a:t>
                      </a:r>
                      <a:r>
                        <a:rPr lang="es-CO" sz="1300" b="1" i="0" u="none" strike="noStrike" dirty="0" err="1">
                          <a:solidFill>
                            <a:srgbClr val="002060"/>
                          </a:solidFill>
                          <a:effectLst/>
                          <a:latin typeface="Calibri" panose="020F0502020204030204" pitchFamily="34" charset="0"/>
                        </a:rPr>
                        <a:t>N°</a:t>
                      </a:r>
                      <a:r>
                        <a:rPr lang="es-CO" sz="13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hMerge="1">
                  <a:txBody>
                    <a:bodyPr/>
                    <a:lstStyle/>
                    <a:p>
                      <a:endParaRPr lang="es-CO"/>
                    </a:p>
                  </a:txBody>
                  <a:tcPr/>
                </a:tc>
                <a:tc hMerge="1">
                  <a:txBody>
                    <a:bodyPr/>
                    <a:lstStyle/>
                    <a:p>
                      <a:pPr algn="ctr" fontAlgn="ctr"/>
                      <a:r>
                        <a:rPr lang="es-CO" sz="1300" b="1" i="0" u="none" strike="noStrike" dirty="0">
                          <a:solidFill>
                            <a:srgbClr val="002060"/>
                          </a:solidFill>
                          <a:effectLst/>
                          <a:latin typeface="Calibri" panose="020F0502020204030204" pitchFamily="34" charset="0"/>
                        </a:rPr>
                        <a:t>CONTRATO </a:t>
                      </a:r>
                      <a:r>
                        <a:rPr lang="es-CO" sz="1300" b="1" i="0" u="none" strike="noStrike" dirty="0" err="1">
                          <a:solidFill>
                            <a:srgbClr val="002060"/>
                          </a:solidFill>
                          <a:effectLst/>
                          <a:latin typeface="Calibri" panose="020F0502020204030204" pitchFamily="34" charset="0"/>
                        </a:rPr>
                        <a:t>N°</a:t>
                      </a:r>
                      <a:r>
                        <a:rPr lang="es-CO" sz="13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CO" sz="1300" b="1" i="0" u="none" strike="noStrike" dirty="0">
                          <a:solidFill>
                            <a:srgbClr val="002060"/>
                          </a:solidFill>
                          <a:effectLst/>
                          <a:latin typeface="Calibri" panose="020F0502020204030204" pitchFamily="34" charset="0"/>
                        </a:rPr>
                        <a:t>OBSERVACIONES DE CONTROL INTERNO</a:t>
                      </a: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2245141">
                <a:tc>
                  <a:txBody>
                    <a:bodyPr/>
                    <a:lstStyle/>
                    <a:p>
                      <a:pPr algn="ctr" fontAlgn="ctr"/>
                      <a:r>
                        <a:rPr lang="es-MX" sz="1400" b="1" kern="1200" dirty="0">
                          <a:solidFill>
                            <a:srgbClr val="002060"/>
                          </a:solidFill>
                          <a:latin typeface="+mn-lt"/>
                          <a:ea typeface="+mn-ea"/>
                          <a:cs typeface="+mn-cs"/>
                        </a:rPr>
                        <a:t>4</a:t>
                      </a:r>
                    </a:p>
                    <a:p>
                      <a:pPr algn="ctr" fontAlgn="ctr"/>
                      <a:r>
                        <a:rPr lang="es-MX" sz="1400" b="1" kern="1200" dirty="0">
                          <a:solidFill>
                            <a:srgbClr val="002060"/>
                          </a:solidFill>
                          <a:latin typeface="+mn-lt"/>
                          <a:ea typeface="+mn-ea"/>
                          <a:cs typeface="+mn-cs"/>
                        </a:rPr>
                        <a:t>Elaborar la comunicación para el inicio de la ejecución del contrato</a:t>
                      </a:r>
                    </a:p>
                  </a:txBody>
                  <a:tcPr marL="9525" marR="9525" marT="9525" marB="0" anchor="ctr">
                    <a:solidFill>
                      <a:schemeClr val="accent6">
                        <a:lumMod val="60000"/>
                        <a:lumOff val="40000"/>
                      </a:schemeClr>
                    </a:solidFill>
                  </a:tcPr>
                </a:tc>
                <a:tc>
                  <a:txBody>
                    <a:bodyPr/>
                    <a:lstStyle/>
                    <a:p>
                      <a:pPr algn="ctr" fontAlgn="ctr"/>
                      <a:r>
                        <a:rPr lang="pt-BR" sz="1400" kern="1200" dirty="0">
                          <a:solidFill>
                            <a:srgbClr val="002060"/>
                          </a:solidFill>
                          <a:latin typeface="+mn-lt"/>
                          <a:ea typeface="+mn-ea"/>
                          <a:cs typeface="+mn-cs"/>
                        </a:rPr>
                        <a:t>1.- N° 88/2019</a:t>
                      </a:r>
                    </a:p>
                    <a:p>
                      <a:pPr algn="ctr" fontAlgn="ctr"/>
                      <a:r>
                        <a:rPr lang="pt-BR" sz="1400" kern="1200" dirty="0">
                          <a:solidFill>
                            <a:srgbClr val="002060"/>
                          </a:solidFill>
                          <a:latin typeface="+mn-lt"/>
                          <a:ea typeface="+mn-ea"/>
                          <a:cs typeface="+mn-cs"/>
                        </a:rPr>
                        <a:t>2.- N° 91/2019</a:t>
                      </a:r>
                    </a:p>
                    <a:p>
                      <a:pPr algn="ctr" fontAlgn="ctr"/>
                      <a:r>
                        <a:rPr lang="pt-BR" sz="1400" kern="1200" dirty="0">
                          <a:solidFill>
                            <a:srgbClr val="002060"/>
                          </a:solidFill>
                          <a:latin typeface="+mn-lt"/>
                          <a:ea typeface="+mn-ea"/>
                          <a:cs typeface="+mn-cs"/>
                        </a:rPr>
                        <a:t>3.-N° 100/2019</a:t>
                      </a:r>
                    </a:p>
                    <a:p>
                      <a:pPr algn="ctr" fontAlgn="ctr"/>
                      <a:r>
                        <a:rPr lang="pt-BR" sz="1400" kern="1200" dirty="0">
                          <a:solidFill>
                            <a:srgbClr val="002060"/>
                          </a:solidFill>
                          <a:latin typeface="+mn-lt"/>
                          <a:ea typeface="+mn-ea"/>
                          <a:cs typeface="+mn-cs"/>
                        </a:rPr>
                        <a:t>4.-N° 126/2019</a:t>
                      </a:r>
                    </a:p>
                    <a:p>
                      <a:pPr algn="ctr" fontAlgn="ctr"/>
                      <a:r>
                        <a:rPr lang="pt-BR" sz="1400" kern="1200" dirty="0">
                          <a:solidFill>
                            <a:srgbClr val="002060"/>
                          </a:solidFill>
                          <a:latin typeface="+mn-lt"/>
                          <a:ea typeface="+mn-ea"/>
                          <a:cs typeface="+mn-cs"/>
                        </a:rPr>
                        <a:t>5.-N° 132/2019</a:t>
                      </a:r>
                    </a:p>
                    <a:p>
                      <a:pPr algn="ctr" fontAlgn="ctr"/>
                      <a:r>
                        <a:rPr lang="pt-BR" sz="1400" kern="1200" dirty="0">
                          <a:solidFill>
                            <a:srgbClr val="002060"/>
                          </a:solidFill>
                          <a:latin typeface="+mn-lt"/>
                          <a:ea typeface="+mn-ea"/>
                          <a:cs typeface="+mn-cs"/>
                        </a:rPr>
                        <a:t>6.-N° 139/2019</a:t>
                      </a:r>
                    </a:p>
                    <a:p>
                      <a:pPr algn="ctr" fontAlgn="ctr"/>
                      <a:r>
                        <a:rPr lang="pt-BR" sz="1400" kern="1200" dirty="0">
                          <a:solidFill>
                            <a:srgbClr val="002060"/>
                          </a:solidFill>
                          <a:latin typeface="+mn-lt"/>
                          <a:ea typeface="+mn-ea"/>
                          <a:cs typeface="+mn-cs"/>
                        </a:rPr>
                        <a:t> 7.-N° 02/2020</a:t>
                      </a:r>
                    </a:p>
                    <a:p>
                      <a:pPr algn="ctr" fontAlgn="ctr"/>
                      <a:r>
                        <a:rPr lang="pt-BR" sz="1400" kern="1200" dirty="0">
                          <a:solidFill>
                            <a:srgbClr val="002060"/>
                          </a:solidFill>
                          <a:latin typeface="+mn-lt"/>
                          <a:ea typeface="+mn-ea"/>
                          <a:cs typeface="+mn-cs"/>
                        </a:rPr>
                        <a:t> 8.-N° 03/2020</a:t>
                      </a:r>
                    </a:p>
                    <a:p>
                      <a:pPr algn="ctr" fontAlgn="ctr"/>
                      <a:r>
                        <a:rPr lang="pt-BR" sz="1400" kern="1200" dirty="0">
                          <a:solidFill>
                            <a:srgbClr val="002060"/>
                          </a:solidFill>
                          <a:latin typeface="+mn-lt"/>
                          <a:ea typeface="+mn-ea"/>
                          <a:cs typeface="+mn-cs"/>
                        </a:rPr>
                        <a:t>9.-N° 12/2020</a:t>
                      </a:r>
                    </a:p>
                    <a:p>
                      <a:pPr algn="ctr" fontAlgn="ctr"/>
                      <a:r>
                        <a:rPr lang="pt-BR" sz="1400" kern="1200" dirty="0">
                          <a:solidFill>
                            <a:srgbClr val="002060"/>
                          </a:solidFill>
                          <a:latin typeface="+mn-lt"/>
                          <a:ea typeface="+mn-ea"/>
                          <a:cs typeface="+mn-cs"/>
                        </a:rPr>
                        <a:t>10.-N° 13/2020</a:t>
                      </a:r>
                    </a:p>
                    <a:p>
                      <a:pPr algn="ctr" fontAlgn="ctr"/>
                      <a:r>
                        <a:rPr lang="pt-BR" sz="1400" kern="1200" dirty="0">
                          <a:solidFill>
                            <a:srgbClr val="002060"/>
                          </a:solidFill>
                          <a:latin typeface="+mn-lt"/>
                          <a:ea typeface="+mn-ea"/>
                          <a:cs typeface="+mn-cs"/>
                        </a:rPr>
                        <a:t> </a:t>
                      </a:r>
                      <a:endParaRPr lang="es-MX" sz="14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pt-BR" sz="1400" kern="1200" dirty="0">
                          <a:solidFill>
                            <a:srgbClr val="002060"/>
                          </a:solidFill>
                          <a:latin typeface="+mn-lt"/>
                          <a:ea typeface="+mn-ea"/>
                          <a:cs typeface="+mn-cs"/>
                        </a:rPr>
                        <a:t>11.-N° 14/2020</a:t>
                      </a:r>
                    </a:p>
                    <a:p>
                      <a:pPr algn="ctr" fontAlgn="ctr"/>
                      <a:r>
                        <a:rPr lang="pt-BR" sz="1400" kern="1200" dirty="0">
                          <a:solidFill>
                            <a:srgbClr val="002060"/>
                          </a:solidFill>
                          <a:latin typeface="+mn-lt"/>
                          <a:ea typeface="+mn-ea"/>
                          <a:cs typeface="+mn-cs"/>
                        </a:rPr>
                        <a:t>12.- N° 15/2020</a:t>
                      </a:r>
                    </a:p>
                    <a:p>
                      <a:pPr algn="ctr" fontAlgn="ctr"/>
                      <a:r>
                        <a:rPr lang="pt-BR" sz="1400" kern="1200" dirty="0">
                          <a:solidFill>
                            <a:srgbClr val="002060"/>
                          </a:solidFill>
                          <a:latin typeface="+mn-lt"/>
                          <a:ea typeface="+mn-ea"/>
                          <a:cs typeface="+mn-cs"/>
                        </a:rPr>
                        <a:t>13.-N° 24/2020</a:t>
                      </a:r>
                    </a:p>
                    <a:p>
                      <a:pPr algn="ctr" fontAlgn="ctr"/>
                      <a:r>
                        <a:rPr lang="pt-BR" sz="1400" kern="1200" dirty="0">
                          <a:solidFill>
                            <a:srgbClr val="002060"/>
                          </a:solidFill>
                          <a:latin typeface="+mn-lt"/>
                          <a:ea typeface="+mn-ea"/>
                          <a:cs typeface="+mn-cs"/>
                        </a:rPr>
                        <a:t>14.-N° 25/2020</a:t>
                      </a:r>
                    </a:p>
                    <a:p>
                      <a:pPr algn="ctr" fontAlgn="ctr"/>
                      <a:r>
                        <a:rPr lang="pt-BR" sz="1400" kern="1200" dirty="0">
                          <a:solidFill>
                            <a:srgbClr val="002060"/>
                          </a:solidFill>
                          <a:latin typeface="+mn-lt"/>
                          <a:ea typeface="+mn-ea"/>
                          <a:cs typeface="+mn-cs"/>
                        </a:rPr>
                        <a:t>15.-N° 26/2020</a:t>
                      </a:r>
                    </a:p>
                    <a:p>
                      <a:pPr algn="ctr" fontAlgn="ctr"/>
                      <a:r>
                        <a:rPr lang="pt-BR" sz="1400" kern="1200" dirty="0">
                          <a:solidFill>
                            <a:srgbClr val="002060"/>
                          </a:solidFill>
                          <a:latin typeface="+mn-lt"/>
                          <a:ea typeface="+mn-ea"/>
                          <a:cs typeface="+mn-cs"/>
                        </a:rPr>
                        <a:t>16.-N° 34/2020</a:t>
                      </a:r>
                    </a:p>
                    <a:p>
                      <a:pPr algn="ctr" fontAlgn="ctr"/>
                      <a:r>
                        <a:rPr lang="pt-BR" sz="1400" kern="1200" dirty="0">
                          <a:solidFill>
                            <a:srgbClr val="002060"/>
                          </a:solidFill>
                          <a:latin typeface="+mn-lt"/>
                          <a:ea typeface="+mn-ea"/>
                          <a:cs typeface="+mn-cs"/>
                        </a:rPr>
                        <a:t>17.-N° 35/2020</a:t>
                      </a:r>
                    </a:p>
                    <a:p>
                      <a:pPr algn="ctr" fontAlgn="ctr"/>
                      <a:r>
                        <a:rPr lang="pt-BR" sz="1400" kern="1200" dirty="0">
                          <a:solidFill>
                            <a:srgbClr val="002060"/>
                          </a:solidFill>
                          <a:latin typeface="+mn-lt"/>
                          <a:ea typeface="+mn-ea"/>
                          <a:cs typeface="+mn-cs"/>
                        </a:rPr>
                        <a:t>18.-N° 47/2020</a:t>
                      </a:r>
                    </a:p>
                    <a:p>
                      <a:pPr algn="ctr" fontAlgn="ctr"/>
                      <a:r>
                        <a:rPr lang="pt-BR" sz="1400" kern="1200" dirty="0">
                          <a:solidFill>
                            <a:srgbClr val="002060"/>
                          </a:solidFill>
                          <a:latin typeface="+mn-lt"/>
                          <a:ea typeface="+mn-ea"/>
                          <a:cs typeface="+mn-cs"/>
                        </a:rPr>
                        <a:t>19.-N° 48/2020</a:t>
                      </a:r>
                    </a:p>
                    <a:p>
                      <a:pPr algn="ctr" fontAlgn="ctr"/>
                      <a:r>
                        <a:rPr lang="pt-BR" sz="1400" kern="1200" dirty="0">
                          <a:solidFill>
                            <a:srgbClr val="002060"/>
                          </a:solidFill>
                          <a:latin typeface="+mn-lt"/>
                          <a:ea typeface="+mn-ea"/>
                          <a:cs typeface="+mn-cs"/>
                        </a:rPr>
                        <a:t>20.-N° 53/ 2020</a:t>
                      </a:r>
                    </a:p>
                    <a:p>
                      <a:pPr algn="ctr" fontAlgn="ctr"/>
                      <a:r>
                        <a:rPr lang="pt-BR" sz="1400" kern="1200" dirty="0">
                          <a:solidFill>
                            <a:srgbClr val="002060"/>
                          </a:solidFill>
                          <a:latin typeface="+mn-lt"/>
                          <a:ea typeface="+mn-ea"/>
                          <a:cs typeface="+mn-cs"/>
                        </a:rPr>
                        <a:t>21.-N° 58/2020</a:t>
                      </a:r>
                      <a:endParaRPr lang="pt-BR" sz="1400" b="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pt-BR" sz="1400" b="0" dirty="0">
                          <a:solidFill>
                            <a:srgbClr val="002060"/>
                          </a:solidFill>
                        </a:rPr>
                        <a:t>22.-N° 60/2020</a:t>
                      </a:r>
                    </a:p>
                    <a:p>
                      <a:pPr algn="ctr" fontAlgn="ctr"/>
                      <a:r>
                        <a:rPr lang="pt-BR" sz="1400" b="0" dirty="0">
                          <a:solidFill>
                            <a:srgbClr val="002060"/>
                          </a:solidFill>
                        </a:rPr>
                        <a:t>23.-N° 72/2020</a:t>
                      </a:r>
                    </a:p>
                    <a:p>
                      <a:pPr algn="ctr" fontAlgn="ctr"/>
                      <a:r>
                        <a:rPr lang="pt-BR" sz="1400" b="0" dirty="0">
                          <a:solidFill>
                            <a:srgbClr val="002060"/>
                          </a:solidFill>
                        </a:rPr>
                        <a:t>24.-N° 80/2020</a:t>
                      </a:r>
                    </a:p>
                    <a:p>
                      <a:pPr algn="ctr" fontAlgn="ctr"/>
                      <a:r>
                        <a:rPr lang="pt-BR" sz="1400" b="0" dirty="0">
                          <a:solidFill>
                            <a:srgbClr val="002060"/>
                          </a:solidFill>
                        </a:rPr>
                        <a:t>25-N° 132/2020</a:t>
                      </a:r>
                    </a:p>
                    <a:p>
                      <a:pPr algn="ctr" fontAlgn="ctr"/>
                      <a:r>
                        <a:rPr lang="pt-BR" sz="1400" b="0" dirty="0">
                          <a:solidFill>
                            <a:srgbClr val="002060"/>
                          </a:solidFill>
                        </a:rPr>
                        <a:t>26.-N° 139/2020</a:t>
                      </a:r>
                    </a:p>
                    <a:p>
                      <a:pPr algn="ctr" fontAlgn="ctr"/>
                      <a:r>
                        <a:rPr lang="pt-BR" sz="1400" b="0" dirty="0">
                          <a:solidFill>
                            <a:srgbClr val="002060"/>
                          </a:solidFill>
                        </a:rPr>
                        <a:t>27.-N° 159/2020</a:t>
                      </a:r>
                    </a:p>
                    <a:p>
                      <a:pPr algn="ctr" fontAlgn="ctr"/>
                      <a:r>
                        <a:rPr lang="pt-BR" sz="1400" b="0" dirty="0">
                          <a:solidFill>
                            <a:srgbClr val="002060"/>
                          </a:solidFill>
                        </a:rPr>
                        <a:t>28.-N° 174/2020</a:t>
                      </a:r>
                    </a:p>
                    <a:p>
                      <a:pPr algn="ctr" fontAlgn="ctr"/>
                      <a:r>
                        <a:rPr lang="pt-BR" sz="1400" b="0" dirty="0">
                          <a:solidFill>
                            <a:srgbClr val="002060"/>
                          </a:solidFill>
                        </a:rPr>
                        <a:t>29.-N° 142/2020</a:t>
                      </a:r>
                    </a:p>
                    <a:p>
                      <a:pPr algn="ctr" fontAlgn="ctr"/>
                      <a:r>
                        <a:rPr lang="pt-BR" sz="1400" b="0" dirty="0">
                          <a:solidFill>
                            <a:srgbClr val="002060"/>
                          </a:solidFill>
                        </a:rPr>
                        <a:t>30.-N° 165/2020</a:t>
                      </a:r>
                    </a:p>
                  </a:txBody>
                  <a:tcPr>
                    <a:solidFill>
                      <a:schemeClr val="accent6">
                        <a:lumMod val="60000"/>
                        <a:lumOff val="40000"/>
                      </a:schemeClr>
                    </a:solidFill>
                  </a:tcPr>
                </a:tc>
                <a:tc rowSpan="2">
                  <a:txBody>
                    <a:bodyPr/>
                    <a:lstStyle/>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r>
                        <a:rPr lang="pt-BR" sz="1400" b="0" dirty="0">
                          <a:solidFill>
                            <a:srgbClr val="002060"/>
                          </a:solidFill>
                        </a:rPr>
                        <a:t>No se </a:t>
                      </a:r>
                      <a:r>
                        <a:rPr lang="pt-BR" sz="1400" b="0" dirty="0" err="1">
                          <a:solidFill>
                            <a:srgbClr val="002060"/>
                          </a:solidFill>
                        </a:rPr>
                        <a:t>evidenció</a:t>
                      </a:r>
                      <a:r>
                        <a:rPr lang="pt-BR" sz="1400" b="0" dirty="0">
                          <a:solidFill>
                            <a:srgbClr val="002060"/>
                          </a:solidFill>
                        </a:rPr>
                        <a:t> </a:t>
                      </a:r>
                      <a:r>
                        <a:rPr lang="pt-BR" sz="1400" b="0" dirty="0" err="1">
                          <a:solidFill>
                            <a:srgbClr val="002060"/>
                          </a:solidFill>
                        </a:rPr>
                        <a:t>el</a:t>
                      </a:r>
                      <a:r>
                        <a:rPr lang="pt-BR" sz="1400" b="0" dirty="0">
                          <a:solidFill>
                            <a:srgbClr val="002060"/>
                          </a:solidFill>
                        </a:rPr>
                        <a:t> memorando</a:t>
                      </a:r>
                    </a:p>
                    <a:p>
                      <a:pPr algn="ctr"/>
                      <a:endParaRPr lang="pt-BR" sz="1400" b="0" dirty="0">
                        <a:solidFill>
                          <a:srgbClr val="002060"/>
                        </a:solidFill>
                      </a:endParaRPr>
                    </a:p>
                    <a:p>
                      <a:pPr algn="ctr"/>
                      <a:endParaRPr lang="pt-BR" sz="1400" b="0" dirty="0">
                        <a:solidFill>
                          <a:srgbClr val="002060"/>
                        </a:solidFill>
                      </a:endParaRPr>
                    </a:p>
                    <a:p>
                      <a:pPr algn="ctr"/>
                      <a:r>
                        <a:rPr lang="pt-BR" sz="1400" b="0" dirty="0">
                          <a:solidFill>
                            <a:srgbClr val="002060"/>
                          </a:solidFill>
                        </a:rPr>
                        <a:t> </a:t>
                      </a:r>
                    </a:p>
                  </a:txBody>
                  <a:tcPr>
                    <a:solidFill>
                      <a:schemeClr val="accent6">
                        <a:lumMod val="60000"/>
                        <a:lumOff val="40000"/>
                      </a:schemeClr>
                    </a:solidFill>
                  </a:tcPr>
                </a:tc>
                <a:extLst>
                  <a:ext uri="{0D108BD9-81ED-4DB2-BD59-A6C34878D82A}">
                    <a16:rowId xmlns:a16="http://schemas.microsoft.com/office/drawing/2014/main" val="3183824398"/>
                  </a:ext>
                </a:extLst>
              </a:tr>
              <a:tr h="1550776">
                <a:tc>
                  <a:txBody>
                    <a:bodyPr/>
                    <a:lstStyle/>
                    <a:p>
                      <a:pPr algn="ctr" fontAlgn="ctr"/>
                      <a:r>
                        <a:rPr lang="es-MX" sz="1400" b="1" kern="1200" dirty="0">
                          <a:solidFill>
                            <a:srgbClr val="002060"/>
                          </a:solidFill>
                          <a:latin typeface="+mn-lt"/>
                          <a:ea typeface="+mn-ea"/>
                          <a:cs typeface="+mn-cs"/>
                        </a:rPr>
                        <a:t>9</a:t>
                      </a:r>
                    </a:p>
                    <a:p>
                      <a:pPr algn="ctr" fontAlgn="ctr"/>
                      <a:r>
                        <a:rPr lang="es-MX" sz="1400" b="1" kern="1200" dirty="0">
                          <a:solidFill>
                            <a:srgbClr val="002060"/>
                          </a:solidFill>
                          <a:latin typeface="+mn-lt"/>
                          <a:ea typeface="+mn-ea"/>
                          <a:cs typeface="+mn-cs"/>
                        </a:rPr>
                        <a:t>Entregar la supervisión o interventoría</a:t>
                      </a:r>
                    </a:p>
                  </a:txBody>
                  <a:tcPr marL="9525" marR="9525" marT="9525" marB="0" anchor="ctr">
                    <a:solidFill>
                      <a:schemeClr val="accent6">
                        <a:lumMod val="60000"/>
                        <a:lumOff val="40000"/>
                      </a:schemeClr>
                    </a:solidFill>
                  </a:tcPr>
                </a:tc>
                <a:tc gridSpan="3">
                  <a:txBody>
                    <a:bodyPr/>
                    <a:lstStyle/>
                    <a:p>
                      <a:pPr algn="ctr" fontAlgn="ctr"/>
                      <a:r>
                        <a:rPr lang="pt-BR" sz="1400" kern="1200" dirty="0">
                          <a:solidFill>
                            <a:srgbClr val="002060"/>
                          </a:solidFill>
                          <a:latin typeface="+mn-lt"/>
                          <a:ea typeface="+mn-ea"/>
                          <a:cs typeface="+mn-cs"/>
                        </a:rPr>
                        <a:t>1.- Contrato N° 80 de 2020</a:t>
                      </a:r>
                      <a:endParaRPr lang="es-MX" sz="14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hMerge="1">
                  <a:txBody>
                    <a:bodyPr/>
                    <a:lstStyle/>
                    <a:p>
                      <a:pPr algn="ctr" fontAlgn="ctr"/>
                      <a:endParaRPr lang="pt-BR" sz="1400" b="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hMerge="1">
                  <a:txBody>
                    <a:bodyPr/>
                    <a:lstStyle/>
                    <a:p>
                      <a:pPr algn="ctr" fontAlgn="ctr"/>
                      <a:endParaRPr lang="pt-BR" sz="1400" b="0" dirty="0">
                        <a:solidFill>
                          <a:srgbClr val="002060"/>
                        </a:solidFill>
                      </a:endParaRPr>
                    </a:p>
                  </a:txBody>
                  <a:tcPr>
                    <a:solidFill>
                      <a:schemeClr val="accent6">
                        <a:lumMod val="60000"/>
                        <a:lumOff val="40000"/>
                      </a:schemeClr>
                    </a:solidFill>
                  </a:tcPr>
                </a:tc>
                <a:tc vMerge="1">
                  <a:txBody>
                    <a:bodyPr/>
                    <a:lstStyle/>
                    <a:p>
                      <a:pPr algn="ctr"/>
                      <a:endParaRPr lang="pt-BR" sz="1400" b="0" dirty="0">
                        <a:solidFill>
                          <a:srgbClr val="002060"/>
                        </a:solidFill>
                      </a:endParaRPr>
                    </a:p>
                    <a:p>
                      <a:pPr algn="ctr"/>
                      <a:endParaRPr lang="pt-BR" sz="1400" b="0" dirty="0">
                        <a:solidFill>
                          <a:srgbClr val="002060"/>
                        </a:solidFill>
                      </a:endParaRPr>
                    </a:p>
                    <a:p>
                      <a:pPr algn="ctr"/>
                      <a:r>
                        <a:rPr lang="pt-BR" sz="1400" b="0" dirty="0">
                          <a:solidFill>
                            <a:srgbClr val="002060"/>
                          </a:solidFill>
                        </a:rPr>
                        <a:t> </a:t>
                      </a:r>
                    </a:p>
                  </a:txBody>
                  <a:tcPr>
                    <a:solidFill>
                      <a:schemeClr val="accent6">
                        <a:lumMod val="60000"/>
                        <a:lumOff val="40000"/>
                      </a:schemeClr>
                    </a:solidFill>
                  </a:tcPr>
                </a:tc>
                <a:extLst>
                  <a:ext uri="{0D108BD9-81ED-4DB2-BD59-A6C34878D82A}">
                    <a16:rowId xmlns:a16="http://schemas.microsoft.com/office/drawing/2014/main" val="534649414"/>
                  </a:ext>
                </a:extLst>
              </a:tr>
            </a:tbl>
          </a:graphicData>
        </a:graphic>
      </p:graphicFrame>
    </p:spTree>
    <p:extLst>
      <p:ext uri="{BB962C8B-B14F-4D97-AF65-F5344CB8AC3E}">
        <p14:creationId xmlns:p14="http://schemas.microsoft.com/office/powerpoint/2010/main" val="39026883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9</a:t>
            </a:r>
          </a:p>
          <a:p>
            <a:pPr algn="ctr"/>
            <a:r>
              <a:rPr lang="es-CO" sz="1900" b="1" dirty="0">
                <a:solidFill>
                  <a:srgbClr val="002060"/>
                </a:solidFill>
              </a:rPr>
              <a:t>NO SE EVIDENCIARON LOS REGISTROS PREVISTOS PARA ALGUNAS DE LAS ACTIVIDADES DEL PROCEDIMIENTO DE LIQUIDACIÓN DE CONTRATOS GBS-PRC13</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1108087005"/>
              </p:ext>
            </p:extLst>
          </p:nvPr>
        </p:nvGraphicFramePr>
        <p:xfrm>
          <a:off x="553452" y="1688206"/>
          <a:ext cx="8299001" cy="4350495"/>
        </p:xfrm>
        <a:graphic>
          <a:graphicData uri="http://schemas.openxmlformats.org/drawingml/2006/table">
            <a:tbl>
              <a:tblPr firstRow="1" bandRow="1">
                <a:tableStyleId>{5C22544A-7EE6-4342-B048-85BDC9FD1C3A}</a:tableStyleId>
              </a:tblPr>
              <a:tblGrid>
                <a:gridCol w="1500635">
                  <a:extLst>
                    <a:ext uri="{9D8B030D-6E8A-4147-A177-3AD203B41FA5}">
                      <a16:colId xmlns:a16="http://schemas.microsoft.com/office/drawing/2014/main" val="1887105132"/>
                    </a:ext>
                  </a:extLst>
                </a:gridCol>
                <a:gridCol w="2471531">
                  <a:extLst>
                    <a:ext uri="{9D8B030D-6E8A-4147-A177-3AD203B41FA5}">
                      <a16:colId xmlns:a16="http://schemas.microsoft.com/office/drawing/2014/main" val="2453520771"/>
                    </a:ext>
                  </a:extLst>
                </a:gridCol>
                <a:gridCol w="2471531">
                  <a:extLst>
                    <a:ext uri="{9D8B030D-6E8A-4147-A177-3AD203B41FA5}">
                      <a16:colId xmlns:a16="http://schemas.microsoft.com/office/drawing/2014/main" val="1722421438"/>
                    </a:ext>
                  </a:extLst>
                </a:gridCol>
                <a:gridCol w="1855304">
                  <a:extLst>
                    <a:ext uri="{9D8B030D-6E8A-4147-A177-3AD203B41FA5}">
                      <a16:colId xmlns:a16="http://schemas.microsoft.com/office/drawing/2014/main" val="2056948322"/>
                    </a:ext>
                  </a:extLst>
                </a:gridCol>
              </a:tblGrid>
              <a:tr h="566014">
                <a:tc>
                  <a:txBody>
                    <a:bodyPr/>
                    <a:lstStyle/>
                    <a:p>
                      <a:pPr algn="ctr" fontAlgn="ctr"/>
                      <a:r>
                        <a:rPr lang="es-CO" sz="1300" b="1" i="0" u="none" strike="noStrike" dirty="0">
                          <a:solidFill>
                            <a:srgbClr val="002060"/>
                          </a:solidFill>
                          <a:effectLst/>
                          <a:latin typeface="Calibri" panose="020F0502020204030204" pitchFamily="34" charset="0"/>
                        </a:rPr>
                        <a:t>ACTIVIDAD </a:t>
                      </a:r>
                    </a:p>
                  </a:txBody>
                  <a:tcPr marL="9525" marR="9525" marT="9525" marB="0" anchor="ctr">
                    <a:solidFill>
                      <a:schemeClr val="accent6">
                        <a:lumMod val="75000"/>
                      </a:schemeClr>
                    </a:solidFill>
                  </a:tcPr>
                </a:tc>
                <a:tc>
                  <a:txBody>
                    <a:bodyPr/>
                    <a:lstStyle/>
                    <a:p>
                      <a:pPr algn="ctr" fontAlgn="ctr"/>
                      <a:r>
                        <a:rPr lang="es-CO" sz="1300" b="1" i="0" u="none" strike="noStrike" dirty="0">
                          <a:solidFill>
                            <a:srgbClr val="002060"/>
                          </a:solidFill>
                          <a:effectLst/>
                          <a:latin typeface="Calibri" panose="020F0502020204030204" pitchFamily="34" charset="0"/>
                        </a:rPr>
                        <a:t>DESCRIPCIÓN </a:t>
                      </a:r>
                    </a:p>
                  </a:txBody>
                  <a:tcPr marL="9525" marR="9525" marT="9525" marB="0" anchor="ctr">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300" b="1" i="0" u="none" strike="noStrike" dirty="0">
                          <a:solidFill>
                            <a:srgbClr val="002060"/>
                          </a:solidFill>
                          <a:effectLst/>
                          <a:latin typeface="Calibri" panose="020F0502020204030204" pitchFamily="34" charset="0"/>
                        </a:rPr>
                        <a:t>OBSERVACIONES DE CONTROL INTERNO</a:t>
                      </a:r>
                    </a:p>
                    <a:p>
                      <a:pPr algn="ctr" fontAlgn="ctr"/>
                      <a:endParaRPr lang="es-CO" sz="13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s-CO" sz="1300" b="1" i="0" u="none" strike="noStrike" dirty="0">
                          <a:solidFill>
                            <a:srgbClr val="002060"/>
                          </a:solidFill>
                          <a:effectLst/>
                          <a:latin typeface="Calibri" panose="020F0502020204030204" pitchFamily="34" charset="0"/>
                        </a:rPr>
                        <a:t>CONTRATO </a:t>
                      </a:r>
                      <a:r>
                        <a:rPr lang="es-CO" sz="1300" b="1" i="0" u="none" strike="noStrike" dirty="0" err="1">
                          <a:solidFill>
                            <a:srgbClr val="002060"/>
                          </a:solidFill>
                          <a:effectLst/>
                          <a:latin typeface="Calibri" panose="020F0502020204030204" pitchFamily="34" charset="0"/>
                        </a:rPr>
                        <a:t>N°</a:t>
                      </a:r>
                      <a:r>
                        <a:rPr lang="es-CO" sz="13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1085604">
                <a:tc>
                  <a:txBody>
                    <a:bodyPr/>
                    <a:lstStyle/>
                    <a:p>
                      <a:pPr algn="ctr" fontAlgn="ctr"/>
                      <a:r>
                        <a:rPr lang="es-MX" sz="1400" b="1" kern="1200" dirty="0">
                          <a:solidFill>
                            <a:srgbClr val="002060"/>
                          </a:solidFill>
                          <a:latin typeface="+mn-lt"/>
                          <a:ea typeface="+mn-ea"/>
                          <a:cs typeface="+mn-cs"/>
                        </a:rPr>
                        <a:t>5.3.1 Aspectos jurídicos del contrato:</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 Las partes que celebraron el contrato, tanto contratista como contratante.</a:t>
                      </a:r>
                    </a:p>
                  </a:txBody>
                  <a:tcPr marL="9525" marR="9525" marT="9525" marB="0" anchor="ctr">
                    <a:solidFill>
                      <a:schemeClr val="accent6">
                        <a:lumMod val="60000"/>
                        <a:lumOff val="40000"/>
                      </a:schemeClr>
                    </a:solidFill>
                  </a:tcPr>
                </a:tc>
                <a:tc>
                  <a:txBody>
                    <a:bodyPr/>
                    <a:lstStyle/>
                    <a:p>
                      <a:pPr algn="ctr"/>
                      <a:r>
                        <a:rPr lang="es-MX" sz="1400" b="0" kern="1200" dirty="0">
                          <a:solidFill>
                            <a:srgbClr val="002060"/>
                          </a:solidFill>
                          <a:latin typeface="+mn-lt"/>
                          <a:ea typeface="+mn-ea"/>
                          <a:cs typeface="+mn-cs"/>
                        </a:rPr>
                        <a:t>Se incluyó el supervisor, únicamente debía suscribir el acta el ordenador del gesto y el contratista</a:t>
                      </a:r>
                      <a:endParaRPr lang="es-CO" dirty="0"/>
                    </a:p>
                  </a:txBody>
                  <a:tcPr marL="9525" marR="9525" marT="9525" marB="0" anchor="ctr">
                    <a:solidFill>
                      <a:schemeClr val="accent6">
                        <a:lumMod val="60000"/>
                        <a:lumOff val="40000"/>
                      </a:schemeClr>
                    </a:solidFill>
                  </a:tcPr>
                </a:tc>
                <a:tc>
                  <a:txBody>
                    <a:bodyPr/>
                    <a:lstStyle/>
                    <a:p>
                      <a:pPr algn="ctr"/>
                      <a:r>
                        <a:rPr lang="pt-BR" sz="1400" b="0" dirty="0">
                          <a:solidFill>
                            <a:srgbClr val="002060"/>
                          </a:solidFill>
                        </a:rPr>
                        <a:t>1.- N° 26/2020</a:t>
                      </a:r>
                    </a:p>
                    <a:p>
                      <a:pPr algn="ctr"/>
                      <a:r>
                        <a:rPr lang="pt-BR" sz="1400" b="0" dirty="0">
                          <a:solidFill>
                            <a:srgbClr val="002060"/>
                          </a:solidFill>
                        </a:rPr>
                        <a:t>2.N° 47/2020</a:t>
                      </a:r>
                    </a:p>
                    <a:p>
                      <a:pPr algn="ctr"/>
                      <a:r>
                        <a:rPr lang="pt-BR" sz="1400" b="0" dirty="0">
                          <a:solidFill>
                            <a:srgbClr val="002060"/>
                          </a:solidFill>
                        </a:rPr>
                        <a:t>3.-N° 139/2019</a:t>
                      </a:r>
                    </a:p>
                    <a:p>
                      <a:pPr algn="ctr"/>
                      <a:r>
                        <a:rPr lang="pt-BR" sz="1400" b="0" dirty="0">
                          <a:solidFill>
                            <a:srgbClr val="002060"/>
                          </a:solidFill>
                        </a:rPr>
                        <a:t>4.- N° 139/2020</a:t>
                      </a:r>
                    </a:p>
                    <a:p>
                      <a:pPr algn="ctr"/>
                      <a:endParaRPr lang="pt-BR" sz="1400" b="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3183824398"/>
                  </a:ext>
                </a:extLst>
              </a:tr>
              <a:tr h="649080">
                <a:tc>
                  <a:txBody>
                    <a:bodyPr/>
                    <a:lstStyle/>
                    <a:p>
                      <a:pPr algn="ctr" fontAlgn="ctr"/>
                      <a:r>
                        <a:rPr lang="es-MX" sz="1400" b="1" kern="1200" dirty="0">
                          <a:solidFill>
                            <a:srgbClr val="002060"/>
                          </a:solidFill>
                          <a:latin typeface="+mn-lt"/>
                          <a:ea typeface="+mn-ea"/>
                          <a:cs typeface="+mn-cs"/>
                        </a:rPr>
                        <a:t>5.3.3 Aspectos de las garantías</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 Fecha del certificado de aprobación de las pólizas. </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 Fecha del certificado de aprobación de las pólizas. </a:t>
                      </a:r>
                    </a:p>
                  </a:txBody>
                  <a:tcPr marL="9525" marR="9525" marT="9525" marB="0" anchor="ctr">
                    <a:solidFill>
                      <a:schemeClr val="accent6">
                        <a:lumMod val="60000"/>
                        <a:lumOff val="40000"/>
                      </a:schemeClr>
                    </a:solidFill>
                  </a:tcPr>
                </a:tc>
                <a:tc>
                  <a:txBody>
                    <a:bodyPr/>
                    <a:lstStyle/>
                    <a:p>
                      <a:pPr algn="ctr"/>
                      <a:r>
                        <a:rPr lang="pt-BR" sz="1400" b="0" dirty="0">
                          <a:solidFill>
                            <a:srgbClr val="002060"/>
                          </a:solidFill>
                        </a:rPr>
                        <a:t>1.-N° 139/2019</a:t>
                      </a:r>
                    </a:p>
                    <a:p>
                      <a:pPr algn="ctr"/>
                      <a:r>
                        <a:rPr lang="pt-BR" sz="1400" b="0" dirty="0">
                          <a:solidFill>
                            <a:srgbClr val="002060"/>
                          </a:solidFill>
                        </a:rPr>
                        <a:t>2.-N° 139/2020</a:t>
                      </a:r>
                    </a:p>
                  </a:txBody>
                  <a:tcPr>
                    <a:solidFill>
                      <a:schemeClr val="accent6">
                        <a:lumMod val="60000"/>
                        <a:lumOff val="40000"/>
                      </a:schemeClr>
                    </a:solidFill>
                  </a:tcPr>
                </a:tc>
                <a:extLst>
                  <a:ext uri="{0D108BD9-81ED-4DB2-BD59-A6C34878D82A}">
                    <a16:rowId xmlns:a16="http://schemas.microsoft.com/office/drawing/2014/main" val="534649414"/>
                  </a:ext>
                </a:extLst>
              </a:tr>
              <a:tr h="649080">
                <a:tc rowSpan="2">
                  <a:txBody>
                    <a:bodyPr/>
                    <a:lstStyle/>
                    <a:p>
                      <a:pPr algn="ctr" fontAlgn="ctr"/>
                      <a:r>
                        <a:rPr lang="es-MX" sz="1400" b="1" kern="1200" dirty="0">
                          <a:solidFill>
                            <a:srgbClr val="002060"/>
                          </a:solidFill>
                          <a:latin typeface="+mn-lt"/>
                          <a:ea typeface="+mn-ea"/>
                          <a:cs typeface="+mn-cs"/>
                        </a:rPr>
                        <a:t>5.3.5 Aspectos técnicos de la ejecución:</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 Relacionar los informes de supervisión y/o interventoría realizados durante la ejecución del contrato, así como el respectivo informe final.</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No se evidenció en el acta, la relación de informes de supervisión que se realizaron durante la ejecución del contrato</a:t>
                      </a:r>
                    </a:p>
                  </a:txBody>
                  <a:tcPr marL="9525" marR="9525" marT="9525" marB="0" anchor="ctr">
                    <a:solidFill>
                      <a:schemeClr val="accent6">
                        <a:lumMod val="60000"/>
                        <a:lumOff val="40000"/>
                      </a:schemeClr>
                    </a:solidFill>
                  </a:tcPr>
                </a:tc>
                <a:tc rowSpan="2">
                  <a:txBody>
                    <a:bodyPr/>
                    <a:lstStyle/>
                    <a:p>
                      <a:pPr algn="ctr"/>
                      <a:r>
                        <a:rPr lang="pt-BR" sz="1400" b="0" dirty="0">
                          <a:solidFill>
                            <a:srgbClr val="002060"/>
                          </a:solidFill>
                        </a:rPr>
                        <a:t>1.- N° 26/2020</a:t>
                      </a:r>
                    </a:p>
                    <a:p>
                      <a:pPr algn="ctr"/>
                      <a:r>
                        <a:rPr lang="pt-BR" sz="1400" b="0" dirty="0">
                          <a:solidFill>
                            <a:srgbClr val="002060"/>
                          </a:solidFill>
                        </a:rPr>
                        <a:t>2.-N° 35/2020</a:t>
                      </a:r>
                    </a:p>
                    <a:p>
                      <a:pPr algn="ctr"/>
                      <a:r>
                        <a:rPr lang="pt-BR" sz="1400" b="0" dirty="0">
                          <a:solidFill>
                            <a:srgbClr val="002060"/>
                          </a:solidFill>
                        </a:rPr>
                        <a:t>3.-N° 47/2020</a:t>
                      </a:r>
                    </a:p>
                    <a:p>
                      <a:pPr algn="ctr"/>
                      <a:r>
                        <a:rPr lang="pt-BR" sz="1400" b="0" dirty="0">
                          <a:solidFill>
                            <a:srgbClr val="002060"/>
                          </a:solidFill>
                        </a:rPr>
                        <a:t>4.-N° 72/2020</a:t>
                      </a:r>
                    </a:p>
                    <a:p>
                      <a:pPr algn="ctr"/>
                      <a:r>
                        <a:rPr lang="pt-BR" sz="1400" b="0" dirty="0">
                          <a:solidFill>
                            <a:srgbClr val="002060"/>
                          </a:solidFill>
                        </a:rPr>
                        <a:t>5.-N° 91/2019</a:t>
                      </a:r>
                    </a:p>
                    <a:p>
                      <a:pPr algn="ctr"/>
                      <a:r>
                        <a:rPr lang="pt-BR" sz="1400" b="0" dirty="0">
                          <a:solidFill>
                            <a:srgbClr val="002060"/>
                          </a:solidFill>
                        </a:rPr>
                        <a:t>6.-N° 139/2019</a:t>
                      </a:r>
                    </a:p>
                    <a:p>
                      <a:pPr algn="ctr"/>
                      <a:r>
                        <a:rPr lang="pt-BR" sz="1400" b="0" dirty="0">
                          <a:solidFill>
                            <a:srgbClr val="002060"/>
                          </a:solidFill>
                        </a:rPr>
                        <a:t>7.-N° 139/2020</a:t>
                      </a:r>
                    </a:p>
                  </a:txBody>
                  <a:tcPr>
                    <a:solidFill>
                      <a:schemeClr val="accent6">
                        <a:lumMod val="60000"/>
                        <a:lumOff val="40000"/>
                      </a:schemeClr>
                    </a:solidFill>
                  </a:tcPr>
                </a:tc>
                <a:extLst>
                  <a:ext uri="{0D108BD9-81ED-4DB2-BD59-A6C34878D82A}">
                    <a16:rowId xmlns:a16="http://schemas.microsoft.com/office/drawing/2014/main" val="3895864550"/>
                  </a:ext>
                </a:extLst>
              </a:tr>
              <a:tr h="649080">
                <a:tc vMerge="1">
                  <a:txBody>
                    <a:bodyPr/>
                    <a:lstStyle/>
                    <a:p>
                      <a:pPr algn="ctr" fontAlgn="ctr"/>
                      <a:endParaRPr lang="es-MX" sz="14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Descripción detallada del cumplimiento o no de las actividades en desarrollo del objeto contractual</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No se evidenció en el acta, la descripción detallada del cumplimiento de las actividades contractuales </a:t>
                      </a:r>
                    </a:p>
                  </a:txBody>
                  <a:tcPr marL="9525" marR="9525" marT="9525" marB="0" anchor="ctr">
                    <a:solidFill>
                      <a:schemeClr val="accent6">
                        <a:lumMod val="60000"/>
                        <a:lumOff val="40000"/>
                      </a:schemeClr>
                    </a:solidFill>
                  </a:tcPr>
                </a:tc>
                <a:tc vMerge="1">
                  <a:txBody>
                    <a:bodyPr/>
                    <a:lstStyle/>
                    <a:p>
                      <a:pPr algn="ctr"/>
                      <a:endParaRPr lang="pt-BR" sz="1400" b="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3578926938"/>
                  </a:ext>
                </a:extLst>
              </a:tr>
            </a:tbl>
          </a:graphicData>
        </a:graphic>
      </p:graphicFrame>
    </p:spTree>
    <p:extLst>
      <p:ext uri="{BB962C8B-B14F-4D97-AF65-F5344CB8AC3E}">
        <p14:creationId xmlns:p14="http://schemas.microsoft.com/office/powerpoint/2010/main" val="1552038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9</a:t>
            </a:r>
          </a:p>
          <a:p>
            <a:pPr algn="ctr"/>
            <a:r>
              <a:rPr lang="es-CO" sz="1900" b="1" dirty="0">
                <a:solidFill>
                  <a:srgbClr val="002060"/>
                </a:solidFill>
              </a:rPr>
              <a:t>NO SE EVIDENCIARON LOS REGISTROS PREVISTOS PARA ALGUNAS DE LAS ACTIVIDADES DEL PROCEDIMIENTO DE LIQUIDACIÓN DE CONTRATOS GBS-PRC13</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2465107940"/>
              </p:ext>
            </p:extLst>
          </p:nvPr>
        </p:nvGraphicFramePr>
        <p:xfrm>
          <a:off x="553452" y="1688206"/>
          <a:ext cx="8299001" cy="4222264"/>
        </p:xfrm>
        <a:graphic>
          <a:graphicData uri="http://schemas.openxmlformats.org/drawingml/2006/table">
            <a:tbl>
              <a:tblPr firstRow="1" bandRow="1">
                <a:tableStyleId>{5C22544A-7EE6-4342-B048-85BDC9FD1C3A}</a:tableStyleId>
              </a:tblPr>
              <a:tblGrid>
                <a:gridCol w="1500635">
                  <a:extLst>
                    <a:ext uri="{9D8B030D-6E8A-4147-A177-3AD203B41FA5}">
                      <a16:colId xmlns:a16="http://schemas.microsoft.com/office/drawing/2014/main" val="1887105132"/>
                    </a:ext>
                  </a:extLst>
                </a:gridCol>
                <a:gridCol w="2471531">
                  <a:extLst>
                    <a:ext uri="{9D8B030D-6E8A-4147-A177-3AD203B41FA5}">
                      <a16:colId xmlns:a16="http://schemas.microsoft.com/office/drawing/2014/main" val="2453520771"/>
                    </a:ext>
                  </a:extLst>
                </a:gridCol>
                <a:gridCol w="2471531">
                  <a:extLst>
                    <a:ext uri="{9D8B030D-6E8A-4147-A177-3AD203B41FA5}">
                      <a16:colId xmlns:a16="http://schemas.microsoft.com/office/drawing/2014/main" val="1722421438"/>
                    </a:ext>
                  </a:extLst>
                </a:gridCol>
                <a:gridCol w="1855304">
                  <a:extLst>
                    <a:ext uri="{9D8B030D-6E8A-4147-A177-3AD203B41FA5}">
                      <a16:colId xmlns:a16="http://schemas.microsoft.com/office/drawing/2014/main" val="2056948322"/>
                    </a:ext>
                  </a:extLst>
                </a:gridCol>
              </a:tblGrid>
              <a:tr h="928195">
                <a:tc>
                  <a:txBody>
                    <a:bodyPr/>
                    <a:lstStyle/>
                    <a:p>
                      <a:pPr algn="ctr" fontAlgn="ctr"/>
                      <a:r>
                        <a:rPr lang="es-CO" sz="1300" b="1" i="0" u="none" strike="noStrike" dirty="0">
                          <a:solidFill>
                            <a:srgbClr val="002060"/>
                          </a:solidFill>
                          <a:effectLst/>
                          <a:latin typeface="Calibri" panose="020F0502020204030204" pitchFamily="34" charset="0"/>
                        </a:rPr>
                        <a:t>ACTIVIDAD </a:t>
                      </a:r>
                    </a:p>
                  </a:txBody>
                  <a:tcPr marL="9525" marR="9525" marT="9525" marB="0" anchor="ctr">
                    <a:solidFill>
                      <a:schemeClr val="accent6">
                        <a:lumMod val="75000"/>
                      </a:schemeClr>
                    </a:solidFill>
                  </a:tcPr>
                </a:tc>
                <a:tc>
                  <a:txBody>
                    <a:bodyPr/>
                    <a:lstStyle/>
                    <a:p>
                      <a:pPr algn="ctr" fontAlgn="ctr"/>
                      <a:r>
                        <a:rPr lang="es-CO" sz="1300" b="1" i="0" u="none" strike="noStrike" dirty="0">
                          <a:solidFill>
                            <a:srgbClr val="002060"/>
                          </a:solidFill>
                          <a:effectLst/>
                          <a:latin typeface="Calibri" panose="020F0502020204030204" pitchFamily="34" charset="0"/>
                        </a:rPr>
                        <a:t>DESCRIPCIÓN </a:t>
                      </a:r>
                    </a:p>
                  </a:txBody>
                  <a:tcPr marL="9525" marR="9525" marT="9525" marB="0" anchor="ctr">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300" b="1" i="0" u="none" strike="noStrike" dirty="0">
                          <a:solidFill>
                            <a:srgbClr val="002060"/>
                          </a:solidFill>
                          <a:effectLst/>
                          <a:latin typeface="Calibri" panose="020F0502020204030204" pitchFamily="34" charset="0"/>
                        </a:rPr>
                        <a:t>OBSERVACIONES DE CONTROL INTERNO</a:t>
                      </a:r>
                    </a:p>
                    <a:p>
                      <a:pPr algn="ctr" fontAlgn="ctr"/>
                      <a:endParaRPr lang="es-CO" sz="13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s-CO" sz="1300" b="1" i="0" u="none" strike="noStrike" dirty="0">
                          <a:solidFill>
                            <a:srgbClr val="002060"/>
                          </a:solidFill>
                          <a:effectLst/>
                          <a:latin typeface="Calibri" panose="020F0502020204030204" pitchFamily="34" charset="0"/>
                        </a:rPr>
                        <a:t>CONTRATO </a:t>
                      </a:r>
                      <a:r>
                        <a:rPr lang="es-CO" sz="1300" b="1" i="0" u="none" strike="noStrike" dirty="0" err="1">
                          <a:solidFill>
                            <a:srgbClr val="002060"/>
                          </a:solidFill>
                          <a:effectLst/>
                          <a:latin typeface="Calibri" panose="020F0502020204030204" pitchFamily="34" charset="0"/>
                        </a:rPr>
                        <a:t>N°</a:t>
                      </a:r>
                      <a:r>
                        <a:rPr lang="es-CO" sz="13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3294069">
                <a:tc>
                  <a:txBody>
                    <a:bodyPr/>
                    <a:lstStyle/>
                    <a:p>
                      <a:pPr algn="ctr" fontAlgn="ctr"/>
                      <a:r>
                        <a:rPr lang="es-MX" sz="1400" b="1" kern="1200" dirty="0">
                          <a:solidFill>
                            <a:srgbClr val="002060"/>
                          </a:solidFill>
                          <a:latin typeface="+mn-lt"/>
                          <a:ea typeface="+mn-ea"/>
                          <a:cs typeface="+mn-cs"/>
                        </a:rPr>
                        <a:t>6. Cierre del expediente contractual </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Como obligación posterior a la liquidación, se debe realizar el cierre del expediente del proceso de contratación, una vez se encuentren vencidos los términos de las garantías de calidad, estabilidad y mantenimiento, Dicha constancia se efectuará diligenciando el acta de cierre del expediente. </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No se aportó la evidencia del cierre del expediente</a:t>
                      </a:r>
                    </a:p>
                  </a:txBody>
                  <a:tcPr marL="9525" marR="9525" marT="9525" marB="0" anchor="ctr">
                    <a:solidFill>
                      <a:schemeClr val="accent6">
                        <a:lumMod val="60000"/>
                        <a:lumOff val="40000"/>
                      </a:schemeClr>
                    </a:solidFill>
                  </a:tcPr>
                </a:tc>
                <a:tc>
                  <a:txBody>
                    <a:bodyPr/>
                    <a:lstStyle/>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endParaRPr lang="pt-BR" sz="1400" b="0" dirty="0">
                        <a:solidFill>
                          <a:srgbClr val="002060"/>
                        </a:solidFill>
                      </a:endParaRPr>
                    </a:p>
                    <a:p>
                      <a:pPr algn="ctr"/>
                      <a:r>
                        <a:rPr lang="pt-BR" sz="1400" b="0" dirty="0">
                          <a:solidFill>
                            <a:srgbClr val="002060"/>
                          </a:solidFill>
                        </a:rPr>
                        <a:t>1.- N° 26/2020</a:t>
                      </a:r>
                    </a:p>
                    <a:p>
                      <a:pPr algn="ctr"/>
                      <a:r>
                        <a:rPr lang="pt-BR" sz="1400" b="0" dirty="0">
                          <a:solidFill>
                            <a:srgbClr val="002060"/>
                          </a:solidFill>
                        </a:rPr>
                        <a:t>2.-N° 35/2020</a:t>
                      </a:r>
                    </a:p>
                    <a:p>
                      <a:pPr algn="ctr"/>
                      <a:r>
                        <a:rPr lang="pt-BR" sz="1400" b="0" dirty="0">
                          <a:solidFill>
                            <a:srgbClr val="002060"/>
                          </a:solidFill>
                        </a:rPr>
                        <a:t>3.-N° 47/2020</a:t>
                      </a:r>
                    </a:p>
                    <a:p>
                      <a:pPr algn="ctr"/>
                      <a:r>
                        <a:rPr lang="pt-BR" sz="1400" b="0" dirty="0">
                          <a:solidFill>
                            <a:srgbClr val="002060"/>
                          </a:solidFill>
                        </a:rPr>
                        <a:t>4.-N° 72/2020</a:t>
                      </a:r>
                    </a:p>
                    <a:p>
                      <a:pPr algn="ctr"/>
                      <a:r>
                        <a:rPr lang="pt-BR" sz="1400" b="0" dirty="0">
                          <a:solidFill>
                            <a:srgbClr val="002060"/>
                          </a:solidFill>
                        </a:rPr>
                        <a:t>5.-N° 91/2019</a:t>
                      </a:r>
                    </a:p>
                    <a:p>
                      <a:pPr algn="ctr"/>
                      <a:r>
                        <a:rPr lang="pt-BR" sz="1400" b="0" dirty="0">
                          <a:solidFill>
                            <a:srgbClr val="002060"/>
                          </a:solidFill>
                        </a:rPr>
                        <a:t>6.-N° 139/2019</a:t>
                      </a:r>
                    </a:p>
                    <a:p>
                      <a:pPr algn="ctr"/>
                      <a:r>
                        <a:rPr lang="pt-BR" sz="1400" b="0" dirty="0">
                          <a:solidFill>
                            <a:srgbClr val="002060"/>
                          </a:solidFill>
                        </a:rPr>
                        <a:t>7.-N° 139/2020</a:t>
                      </a:r>
                    </a:p>
                  </a:txBody>
                  <a:tcPr>
                    <a:solidFill>
                      <a:schemeClr val="accent6">
                        <a:lumMod val="60000"/>
                        <a:lumOff val="40000"/>
                      </a:schemeClr>
                    </a:solidFill>
                  </a:tcPr>
                </a:tc>
                <a:extLst>
                  <a:ext uri="{0D108BD9-81ED-4DB2-BD59-A6C34878D82A}">
                    <a16:rowId xmlns:a16="http://schemas.microsoft.com/office/drawing/2014/main" val="3895864550"/>
                  </a:ext>
                </a:extLst>
              </a:tr>
            </a:tbl>
          </a:graphicData>
        </a:graphic>
      </p:graphicFrame>
    </p:spTree>
    <p:extLst>
      <p:ext uri="{BB962C8B-B14F-4D97-AF65-F5344CB8AC3E}">
        <p14:creationId xmlns:p14="http://schemas.microsoft.com/office/powerpoint/2010/main" val="40848519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080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10</a:t>
            </a:r>
          </a:p>
          <a:p>
            <a:pPr algn="ctr"/>
            <a:r>
              <a:rPr lang="es-CO" sz="2000" b="1" dirty="0">
                <a:solidFill>
                  <a:srgbClr val="002060"/>
                </a:solidFill>
              </a:rPr>
              <a:t>INFORMES DE ACTIVIDADES SUSCRITOS POR LOS SUPERVISORES DE CONTRATOS Y NO POR LOS CONTRATISTAS</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1606352282"/>
              </p:ext>
            </p:extLst>
          </p:nvPr>
        </p:nvGraphicFramePr>
        <p:xfrm>
          <a:off x="553452" y="1688206"/>
          <a:ext cx="8299001" cy="4169256"/>
        </p:xfrm>
        <a:graphic>
          <a:graphicData uri="http://schemas.openxmlformats.org/drawingml/2006/table">
            <a:tbl>
              <a:tblPr firstRow="1" bandRow="1">
                <a:tableStyleId>{5C22544A-7EE6-4342-B048-85BDC9FD1C3A}</a:tableStyleId>
              </a:tblPr>
              <a:tblGrid>
                <a:gridCol w="2759591">
                  <a:extLst>
                    <a:ext uri="{9D8B030D-6E8A-4147-A177-3AD203B41FA5}">
                      <a16:colId xmlns:a16="http://schemas.microsoft.com/office/drawing/2014/main" val="1887105132"/>
                    </a:ext>
                  </a:extLst>
                </a:gridCol>
                <a:gridCol w="5539410">
                  <a:extLst>
                    <a:ext uri="{9D8B030D-6E8A-4147-A177-3AD203B41FA5}">
                      <a16:colId xmlns:a16="http://schemas.microsoft.com/office/drawing/2014/main" val="1722421438"/>
                    </a:ext>
                  </a:extLst>
                </a:gridCol>
              </a:tblGrid>
              <a:tr h="8050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300" b="1" i="0" u="none" strike="noStrike" dirty="0">
                          <a:solidFill>
                            <a:srgbClr val="002060"/>
                          </a:solidFill>
                          <a:effectLst/>
                          <a:latin typeface="Calibri" panose="020F0502020204030204" pitchFamily="34" charset="0"/>
                        </a:rPr>
                        <a:t>CONTRATO </a:t>
                      </a:r>
                      <a:r>
                        <a:rPr lang="es-CO" sz="1300" b="1" i="0" u="none" strike="noStrike" dirty="0" err="1">
                          <a:solidFill>
                            <a:srgbClr val="002060"/>
                          </a:solidFill>
                          <a:effectLst/>
                          <a:latin typeface="Calibri" panose="020F0502020204030204" pitchFamily="34" charset="0"/>
                        </a:rPr>
                        <a:t>N°</a:t>
                      </a:r>
                      <a:r>
                        <a:rPr lang="es-CO" sz="1300" b="1" i="0" u="none" strike="noStrike" dirty="0">
                          <a:solidFill>
                            <a:srgbClr val="002060"/>
                          </a:solidFill>
                          <a:effectLst/>
                          <a:latin typeface="Calibri" panose="020F0502020204030204" pitchFamily="34" charset="0"/>
                        </a:rPr>
                        <a:t> </a:t>
                      </a:r>
                    </a:p>
                    <a:p>
                      <a:pPr algn="ctr" fontAlgn="ctr"/>
                      <a:endParaRPr lang="es-CO" sz="13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300" b="1" i="0" u="none" strike="noStrike" dirty="0">
                          <a:solidFill>
                            <a:srgbClr val="002060"/>
                          </a:solidFill>
                          <a:effectLst/>
                          <a:latin typeface="Calibri" panose="020F0502020204030204" pitchFamily="34" charset="0"/>
                        </a:rPr>
                        <a:t>INFORMES DE ACTIVIDADES </a:t>
                      </a:r>
                    </a:p>
                    <a:p>
                      <a:pPr algn="ctr" fontAlgn="ctr"/>
                      <a:endParaRPr lang="es-CO" sz="13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1121402">
                <a:tc>
                  <a:txBody>
                    <a:bodyPr/>
                    <a:lstStyle/>
                    <a:p>
                      <a:pPr algn="ctr" fontAlgn="ctr"/>
                      <a:r>
                        <a:rPr lang="pt-BR" sz="1400" b="1" kern="1200" dirty="0">
                          <a:solidFill>
                            <a:srgbClr val="002060"/>
                          </a:solidFill>
                          <a:latin typeface="+mn-lt"/>
                          <a:ea typeface="+mn-ea"/>
                          <a:cs typeface="+mn-cs"/>
                        </a:rPr>
                        <a:t>1.- Contrato N° 132 de 2019</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Informe de actividades 1 y 2, pese a que los mismos deben ser suscritos directamente por el contratista </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895864550"/>
                  </a:ext>
                </a:extLst>
              </a:tr>
              <a:tr h="1121402">
                <a:tc>
                  <a:txBody>
                    <a:bodyPr/>
                    <a:lstStyle/>
                    <a:p>
                      <a:pPr algn="ctr" fontAlgn="ctr"/>
                      <a:r>
                        <a:rPr lang="pt-BR" sz="1400" b="1" kern="1200" dirty="0">
                          <a:solidFill>
                            <a:srgbClr val="002060"/>
                          </a:solidFill>
                          <a:latin typeface="+mn-lt"/>
                          <a:ea typeface="+mn-ea"/>
                          <a:cs typeface="+mn-cs"/>
                        </a:rPr>
                        <a:t>2.- Contrato N° 91 de 2019</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Informe de actividades 1, pese a que los mismos deben ser suscritos directamente por el contratista </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04078072"/>
                  </a:ext>
                </a:extLst>
              </a:tr>
              <a:tr h="1121402">
                <a:tc>
                  <a:txBody>
                    <a:bodyPr/>
                    <a:lstStyle/>
                    <a:p>
                      <a:pPr algn="ctr" fontAlgn="ctr"/>
                      <a:r>
                        <a:rPr lang="pt-BR" sz="1400" b="1" kern="1200" dirty="0">
                          <a:solidFill>
                            <a:srgbClr val="002060"/>
                          </a:solidFill>
                          <a:latin typeface="+mn-lt"/>
                          <a:ea typeface="+mn-ea"/>
                          <a:cs typeface="+mn-cs"/>
                        </a:rPr>
                        <a:t>3.- Contrato N° 132 de 2020</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Informe de actividades 1, pese a que los mismos deben ser suscritos directamente por el contratista </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990665973"/>
                  </a:ext>
                </a:extLst>
              </a:tr>
            </a:tbl>
          </a:graphicData>
        </a:graphic>
      </p:graphicFrame>
    </p:spTree>
    <p:extLst>
      <p:ext uri="{BB962C8B-B14F-4D97-AF65-F5344CB8AC3E}">
        <p14:creationId xmlns:p14="http://schemas.microsoft.com/office/powerpoint/2010/main" val="41242268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0002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11</a:t>
            </a:r>
          </a:p>
          <a:p>
            <a:pPr algn="ctr"/>
            <a:r>
              <a:rPr lang="es-CO" sz="2000" b="1" dirty="0">
                <a:solidFill>
                  <a:srgbClr val="002060"/>
                </a:solidFill>
              </a:rPr>
              <a:t>DOCUMENTOS DEL PROCESO CONTRACTUAL QUE CARECEN DE FIRMA</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3355157085"/>
              </p:ext>
            </p:extLst>
          </p:nvPr>
        </p:nvGraphicFramePr>
        <p:xfrm>
          <a:off x="553451" y="1449667"/>
          <a:ext cx="8299001" cy="4580072"/>
        </p:xfrm>
        <a:graphic>
          <a:graphicData uri="http://schemas.openxmlformats.org/drawingml/2006/table">
            <a:tbl>
              <a:tblPr firstRow="1" bandRow="1">
                <a:tableStyleId>{5C22544A-7EE6-4342-B048-85BDC9FD1C3A}</a:tableStyleId>
              </a:tblPr>
              <a:tblGrid>
                <a:gridCol w="2759591">
                  <a:extLst>
                    <a:ext uri="{9D8B030D-6E8A-4147-A177-3AD203B41FA5}">
                      <a16:colId xmlns:a16="http://schemas.microsoft.com/office/drawing/2014/main" val="1887105132"/>
                    </a:ext>
                  </a:extLst>
                </a:gridCol>
                <a:gridCol w="5539410">
                  <a:extLst>
                    <a:ext uri="{9D8B030D-6E8A-4147-A177-3AD203B41FA5}">
                      <a16:colId xmlns:a16="http://schemas.microsoft.com/office/drawing/2014/main" val="1722421438"/>
                    </a:ext>
                  </a:extLst>
                </a:gridCol>
              </a:tblGrid>
              <a:tr h="7884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300" b="1" i="0" u="none" strike="noStrike" dirty="0">
                          <a:solidFill>
                            <a:srgbClr val="002060"/>
                          </a:solidFill>
                          <a:effectLst/>
                          <a:latin typeface="Calibri" panose="020F0502020204030204" pitchFamily="34" charset="0"/>
                        </a:rPr>
                        <a:t>CONTRATO </a:t>
                      </a:r>
                      <a:r>
                        <a:rPr lang="es-CO" sz="1300" b="1" i="0" u="none" strike="noStrike" dirty="0" err="1">
                          <a:solidFill>
                            <a:srgbClr val="002060"/>
                          </a:solidFill>
                          <a:effectLst/>
                          <a:latin typeface="Calibri" panose="020F0502020204030204" pitchFamily="34" charset="0"/>
                        </a:rPr>
                        <a:t>N°</a:t>
                      </a:r>
                      <a:r>
                        <a:rPr lang="es-CO" sz="1300" b="1" i="0" u="none" strike="noStrike" dirty="0">
                          <a:solidFill>
                            <a:srgbClr val="002060"/>
                          </a:solidFill>
                          <a:effectLst/>
                          <a:latin typeface="Calibri" panose="020F0502020204030204" pitchFamily="34" charset="0"/>
                        </a:rPr>
                        <a:t> </a:t>
                      </a:r>
                    </a:p>
                    <a:p>
                      <a:pPr algn="ctr" fontAlgn="ctr"/>
                      <a:endParaRPr lang="es-CO" sz="13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300" b="1" i="0" u="none" strike="noStrike" dirty="0">
                          <a:solidFill>
                            <a:srgbClr val="002060"/>
                          </a:solidFill>
                          <a:effectLst/>
                          <a:latin typeface="Calibri" panose="020F0502020204030204" pitchFamily="34" charset="0"/>
                        </a:rPr>
                        <a:t>DOCUMENTO</a:t>
                      </a:r>
                    </a:p>
                    <a:p>
                      <a:pPr algn="ctr" fontAlgn="ctr"/>
                      <a:endParaRPr lang="es-CO" sz="13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621191">
                <a:tc>
                  <a:txBody>
                    <a:bodyPr/>
                    <a:lstStyle/>
                    <a:p>
                      <a:pPr algn="ctr" fontAlgn="ctr"/>
                      <a:r>
                        <a:rPr lang="pt-BR" sz="1400" b="1" kern="1200" dirty="0">
                          <a:solidFill>
                            <a:srgbClr val="002060"/>
                          </a:solidFill>
                          <a:latin typeface="+mn-lt"/>
                          <a:ea typeface="+mn-ea"/>
                          <a:cs typeface="+mn-cs"/>
                        </a:rPr>
                        <a:t>1.- Contrato N° 80 de 2020</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Informe de seguimiento técnico, administrativo y financiero supervisión e interventoría </a:t>
                      </a:r>
                      <a:r>
                        <a:rPr lang="es-MX" sz="1400" kern="1200" dirty="0" err="1">
                          <a:solidFill>
                            <a:srgbClr val="002060"/>
                          </a:solidFill>
                          <a:latin typeface="+mn-lt"/>
                          <a:ea typeface="+mn-ea"/>
                          <a:cs typeface="+mn-cs"/>
                        </a:rPr>
                        <a:t>N°</a:t>
                      </a:r>
                      <a:r>
                        <a:rPr lang="es-MX" sz="1400" kern="1200" dirty="0">
                          <a:solidFill>
                            <a:srgbClr val="002060"/>
                          </a:solidFill>
                          <a:latin typeface="+mn-lt"/>
                          <a:ea typeface="+mn-ea"/>
                          <a:cs typeface="+mn-cs"/>
                        </a:rPr>
                        <a:t> 6 </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895864550"/>
                  </a:ext>
                </a:extLst>
              </a:tr>
              <a:tr h="700874">
                <a:tc>
                  <a:txBody>
                    <a:bodyPr/>
                    <a:lstStyle/>
                    <a:p>
                      <a:pPr algn="ctr" fontAlgn="ctr"/>
                      <a:r>
                        <a:rPr lang="pt-BR" sz="1400" b="1" kern="1200" dirty="0">
                          <a:solidFill>
                            <a:srgbClr val="002060"/>
                          </a:solidFill>
                          <a:latin typeface="+mn-lt"/>
                          <a:ea typeface="+mn-ea"/>
                          <a:cs typeface="+mn-cs"/>
                        </a:rPr>
                        <a:t>2.- Contrato N° 139 de 2020</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Solicitud de CDP de fecha 21 de septiembre de 2020</a:t>
                      </a:r>
                      <a:br>
                        <a:rPr lang="es-MX" sz="1400" kern="1200" dirty="0">
                          <a:solidFill>
                            <a:srgbClr val="002060"/>
                          </a:solidFill>
                          <a:latin typeface="+mn-lt"/>
                          <a:ea typeface="+mn-ea"/>
                          <a:cs typeface="+mn-cs"/>
                        </a:rPr>
                      </a:br>
                      <a:r>
                        <a:rPr lang="es-MX" sz="1400" kern="1200" dirty="0">
                          <a:solidFill>
                            <a:srgbClr val="002060"/>
                          </a:solidFill>
                          <a:latin typeface="+mn-lt"/>
                          <a:ea typeface="+mn-ea"/>
                          <a:cs typeface="+mn-cs"/>
                        </a:rPr>
                        <a:t>por parte del área de presupuesto</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04078072"/>
                  </a:ext>
                </a:extLst>
              </a:tr>
              <a:tr h="719198">
                <a:tc>
                  <a:txBody>
                    <a:bodyPr/>
                    <a:lstStyle/>
                    <a:p>
                      <a:pPr algn="ctr" fontAlgn="ctr"/>
                      <a:r>
                        <a:rPr lang="pt-BR" sz="1400" b="1" kern="1200" dirty="0">
                          <a:solidFill>
                            <a:srgbClr val="002060"/>
                          </a:solidFill>
                          <a:latin typeface="+mn-lt"/>
                          <a:ea typeface="+mn-ea"/>
                          <a:cs typeface="+mn-cs"/>
                        </a:rPr>
                        <a:t>3.- Contrato N° 142 de 2020</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Solicitud de CDP de fecha 21 de septiembre de 2020</a:t>
                      </a:r>
                      <a:br>
                        <a:rPr lang="es-MX" sz="1400" kern="1200" dirty="0">
                          <a:solidFill>
                            <a:srgbClr val="002060"/>
                          </a:solidFill>
                          <a:latin typeface="+mn-lt"/>
                          <a:ea typeface="+mn-ea"/>
                          <a:cs typeface="+mn-cs"/>
                        </a:rPr>
                      </a:br>
                      <a:r>
                        <a:rPr lang="es-MX" sz="1400" kern="1200" dirty="0">
                          <a:solidFill>
                            <a:srgbClr val="002060"/>
                          </a:solidFill>
                          <a:latin typeface="+mn-lt"/>
                          <a:ea typeface="+mn-ea"/>
                          <a:cs typeface="+mn-cs"/>
                        </a:rPr>
                        <a:t>por parte del área de presupuesto</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990665973"/>
                  </a:ext>
                </a:extLst>
              </a:tr>
              <a:tr h="652047">
                <a:tc>
                  <a:txBody>
                    <a:bodyPr/>
                    <a:lstStyle/>
                    <a:p>
                      <a:pPr algn="ctr" fontAlgn="ctr"/>
                      <a:r>
                        <a:rPr lang="pt-BR" sz="1400" b="1" kern="1200" dirty="0">
                          <a:solidFill>
                            <a:srgbClr val="002060"/>
                          </a:solidFill>
                          <a:latin typeface="+mn-lt"/>
                          <a:ea typeface="+mn-ea"/>
                          <a:cs typeface="+mn-cs"/>
                        </a:rPr>
                        <a:t>4.- Contrato N° 165 de 2020</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Solicitud de CDP de fecha 18 de septiembre de 2020</a:t>
                      </a:r>
                      <a:br>
                        <a:rPr lang="es-MX" sz="1400" kern="1200" dirty="0">
                          <a:solidFill>
                            <a:srgbClr val="002060"/>
                          </a:solidFill>
                          <a:latin typeface="+mn-lt"/>
                          <a:ea typeface="+mn-ea"/>
                          <a:cs typeface="+mn-cs"/>
                        </a:rPr>
                      </a:br>
                      <a:r>
                        <a:rPr lang="es-MX" sz="1400" kern="1200" dirty="0">
                          <a:solidFill>
                            <a:srgbClr val="002060"/>
                          </a:solidFill>
                          <a:latin typeface="+mn-lt"/>
                          <a:ea typeface="+mn-ea"/>
                          <a:cs typeface="+mn-cs"/>
                        </a:rPr>
                        <a:t>por parte del área de presupuesto</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931687785"/>
                  </a:ext>
                </a:extLst>
              </a:tr>
              <a:tr h="1098298">
                <a:tc>
                  <a:txBody>
                    <a:bodyPr/>
                    <a:lstStyle/>
                    <a:p>
                      <a:pPr algn="ctr" fontAlgn="ctr"/>
                      <a:r>
                        <a:rPr lang="pt-BR" sz="1400" b="1" kern="1200" dirty="0">
                          <a:solidFill>
                            <a:srgbClr val="002060"/>
                          </a:solidFill>
                          <a:latin typeface="+mn-lt"/>
                          <a:ea typeface="+mn-ea"/>
                          <a:cs typeface="+mn-cs"/>
                        </a:rPr>
                        <a:t>5.- Contrato N° 14 de 2020</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Solicitud de CDP de fecha 14 de enero de 2020</a:t>
                      </a:r>
                      <a:br>
                        <a:rPr lang="es-MX" sz="1400" kern="1200" dirty="0">
                          <a:solidFill>
                            <a:srgbClr val="002060"/>
                          </a:solidFill>
                          <a:latin typeface="+mn-lt"/>
                          <a:ea typeface="+mn-ea"/>
                          <a:cs typeface="+mn-cs"/>
                        </a:rPr>
                      </a:br>
                      <a:r>
                        <a:rPr lang="es-MX" sz="1400" kern="1200" dirty="0">
                          <a:solidFill>
                            <a:srgbClr val="002060"/>
                          </a:solidFill>
                          <a:latin typeface="+mn-lt"/>
                          <a:ea typeface="+mn-ea"/>
                          <a:cs typeface="+mn-cs"/>
                        </a:rPr>
                        <a:t>por parte del área de presupuesto</a:t>
                      </a:r>
                    </a:p>
                  </a:txBody>
                  <a:tcPr marL="9525" marR="9525" marT="9525" marB="0" anchor="ctr">
                    <a:solidFill>
                      <a:schemeClr val="accent6">
                        <a:lumMod val="60000"/>
                        <a:lumOff val="40000"/>
                      </a:schemeClr>
                    </a:solidFill>
                  </a:tcPr>
                </a:tc>
                <a:extLst>
                  <a:ext uri="{0D108BD9-81ED-4DB2-BD59-A6C34878D82A}">
                    <a16:rowId xmlns:a16="http://schemas.microsoft.com/office/drawing/2014/main" val="4119389648"/>
                  </a:ext>
                </a:extLst>
              </a:tr>
            </a:tbl>
          </a:graphicData>
        </a:graphic>
      </p:graphicFrame>
    </p:spTree>
    <p:extLst>
      <p:ext uri="{BB962C8B-B14F-4D97-AF65-F5344CB8AC3E}">
        <p14:creationId xmlns:p14="http://schemas.microsoft.com/office/powerpoint/2010/main" val="40530715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09005" y="2699663"/>
            <a:ext cx="4112408" cy="707886"/>
          </a:xfrm>
          <a:prstGeom prst="rect">
            <a:avLst/>
          </a:prstGeom>
          <a:noFill/>
        </p:spPr>
        <p:txBody>
          <a:bodyPr wrap="none" rtlCol="0">
            <a:spAutoFit/>
          </a:bodyPr>
          <a:lstStyle/>
          <a:p>
            <a:r>
              <a:rPr lang="es-CO" sz="4000" b="1" dirty="0">
                <a:solidFill>
                  <a:srgbClr val="0070C0"/>
                </a:solidFill>
              </a:rPr>
              <a:t>MUCHAS GRACIAS</a:t>
            </a:r>
            <a:endParaRPr lang="en-US" sz="4000" b="1" dirty="0">
              <a:solidFill>
                <a:srgbClr val="0070C0"/>
              </a:solidFill>
            </a:endParaRPr>
          </a:p>
        </p:txBody>
      </p:sp>
      <p:sp>
        <p:nvSpPr>
          <p:cNvPr id="6" name="CuadroTexto 5"/>
          <p:cNvSpPr txBox="1"/>
          <p:nvPr/>
        </p:nvSpPr>
        <p:spPr>
          <a:xfrm>
            <a:off x="261259" y="3191697"/>
            <a:ext cx="4104009" cy="707886"/>
          </a:xfrm>
          <a:prstGeom prst="rect">
            <a:avLst/>
          </a:prstGeom>
          <a:noFill/>
        </p:spPr>
        <p:txBody>
          <a:bodyPr wrap="none" rtlCol="0">
            <a:spAutoFit/>
          </a:bodyPr>
          <a:lstStyle/>
          <a:p>
            <a:r>
              <a:rPr lang="es-CO" sz="4000" dirty="0">
                <a:solidFill>
                  <a:srgbClr val="0070C0"/>
                </a:solidFill>
                <a:latin typeface="Calibri Light" panose="020F0302020204030204" pitchFamily="34" charset="0"/>
                <a:cs typeface="Calibri Light" panose="020F0302020204030204" pitchFamily="34" charset="0"/>
              </a:rPr>
              <a:t>POR SU ATENCIÓN</a:t>
            </a:r>
            <a:endParaRPr lang="en-US" sz="4000" dirty="0">
              <a:solidFill>
                <a:srgbClr val="0070C0"/>
              </a:solidFill>
              <a:latin typeface="Calibri Light" panose="020F0302020204030204" pitchFamily="34" charset="0"/>
              <a:cs typeface="Calibri Light" panose="020F0302020204030204" pitchFamily="34" charset="0"/>
            </a:endParaRPr>
          </a:p>
        </p:txBody>
      </p:sp>
      <p:sp>
        <p:nvSpPr>
          <p:cNvPr id="7" name="Subtítulo 2">
            <a:extLst>
              <a:ext uri="{FF2B5EF4-FFF2-40B4-BE49-F238E27FC236}">
                <a16:creationId xmlns:a16="http://schemas.microsoft.com/office/drawing/2014/main" id="{42D36844-4196-284B-BF56-19E31E798BBF}"/>
              </a:ext>
            </a:extLst>
          </p:cNvPr>
          <p:cNvSpPr txBox="1">
            <a:spLocks/>
          </p:cNvSpPr>
          <p:nvPr/>
        </p:nvSpPr>
        <p:spPr>
          <a:xfrm>
            <a:off x="5669604" y="1794006"/>
            <a:ext cx="1880727" cy="461513"/>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1000"/>
              </a:spcBef>
              <a:buFont typeface="Arial" panose="020B0604020202020204" pitchFamily="34" charset="0"/>
              <a:buNone/>
              <a:defRPr sz="2400" i="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s-CO" sz="1500" b="1" i="0" dirty="0">
                <a:solidFill>
                  <a:schemeClr val="tx1"/>
                </a:solidFill>
                <a:latin typeface="+mn-lt"/>
              </a:rPr>
              <a:t>correo@cra.gov.co</a:t>
            </a:r>
          </a:p>
        </p:txBody>
      </p:sp>
    </p:spTree>
    <p:extLst>
      <p:ext uri="{BB962C8B-B14F-4D97-AF65-F5344CB8AC3E}">
        <p14:creationId xmlns:p14="http://schemas.microsoft.com/office/powerpoint/2010/main" val="28056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85391" y="277823"/>
            <a:ext cx="6372761"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OBSERVACIÓN DE LA AUDITORÍA</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5" y="1980573"/>
            <a:ext cx="8372307" cy="36009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r>
              <a:rPr lang="es-CO" sz="1900" b="1" i="0" u="none" strike="noStrike" dirty="0">
                <a:solidFill>
                  <a:srgbClr val="44546A"/>
                </a:solidFill>
                <a:effectLst/>
                <a:latin typeface="Calibri" panose="020F0502020204030204" pitchFamily="34" charset="0"/>
              </a:rPr>
              <a:t>​</a:t>
            </a:r>
            <a:r>
              <a:rPr lang="es-CO" sz="1900" b="0" i="0" u="none" strike="noStrike" dirty="0">
                <a:solidFill>
                  <a:srgbClr val="002060"/>
                </a:solidFill>
                <a:effectLst/>
                <a:latin typeface="Calibri" panose="020F0502020204030204" pitchFamily="34" charset="0"/>
              </a:rPr>
              <a:t>En el </a:t>
            </a:r>
            <a:r>
              <a:rPr lang="es-CO" sz="1900" dirty="0">
                <a:solidFill>
                  <a:srgbClr val="002060"/>
                </a:solidFill>
                <a:latin typeface="Calibri" panose="020F0502020204030204" pitchFamily="34" charset="0"/>
              </a:rPr>
              <a:t>35</a:t>
            </a:r>
            <a:r>
              <a:rPr lang="es-CO" sz="1900" b="0" i="0" u="none" strike="noStrike" dirty="0">
                <a:solidFill>
                  <a:srgbClr val="002060"/>
                </a:solidFill>
                <a:effectLst/>
                <a:latin typeface="Calibri" panose="020F0502020204030204" pitchFamily="34" charset="0"/>
              </a:rPr>
              <a:t>% (</a:t>
            </a:r>
            <a:r>
              <a:rPr lang="es-CO" sz="1900" dirty="0">
                <a:solidFill>
                  <a:srgbClr val="002060"/>
                </a:solidFill>
                <a:latin typeface="Calibri" panose="020F0502020204030204" pitchFamily="34" charset="0"/>
              </a:rPr>
              <a:t>13</a:t>
            </a:r>
            <a:r>
              <a:rPr lang="es-CO" sz="1900" b="0" i="0" u="none" strike="noStrike" dirty="0">
                <a:solidFill>
                  <a:srgbClr val="002060"/>
                </a:solidFill>
                <a:effectLst/>
                <a:latin typeface="Calibri" panose="020F0502020204030204" pitchFamily="34" charset="0"/>
              </a:rPr>
              <a:t> de </a:t>
            </a:r>
            <a:r>
              <a:rPr lang="es-CO" sz="1900" dirty="0">
                <a:solidFill>
                  <a:srgbClr val="002060"/>
                </a:solidFill>
                <a:latin typeface="Calibri" panose="020F0502020204030204" pitchFamily="34" charset="0"/>
              </a:rPr>
              <a:t>37</a:t>
            </a:r>
            <a:r>
              <a:rPr lang="es-CO" sz="1900" b="0" i="0" u="none" strike="noStrike" dirty="0">
                <a:solidFill>
                  <a:srgbClr val="002060"/>
                </a:solidFill>
                <a:effectLst/>
                <a:latin typeface="Calibri" panose="020F0502020204030204" pitchFamily="34" charset="0"/>
              </a:rPr>
              <a:t>) de los procesos de contratación auditados, se publicaron extemporaneamente documentos del proceso en la página del SECOP I Y </a:t>
            </a:r>
            <a:r>
              <a:rPr lang="es-CO" sz="1900" dirty="0">
                <a:solidFill>
                  <a:srgbClr val="002060"/>
                </a:solidFill>
                <a:latin typeface="Calibri" panose="020F0502020204030204" pitchFamily="34" charset="0"/>
              </a:rPr>
              <a:t>II</a:t>
            </a:r>
            <a:r>
              <a:rPr lang="es-CO" sz="1900" b="0" i="0" u="none" strike="noStrike" dirty="0">
                <a:solidFill>
                  <a:srgbClr val="002060"/>
                </a:solidFill>
                <a:effectLst/>
                <a:latin typeface="Calibri" panose="020F0502020204030204" pitchFamily="34" charset="0"/>
              </a:rPr>
              <a:t>, desatendiendo los términos establecidos en el </a:t>
            </a:r>
            <a:r>
              <a:rPr lang="es-MX" sz="1900" b="0" i="0" u="none" strike="noStrike" dirty="0">
                <a:solidFill>
                  <a:srgbClr val="002060"/>
                </a:solidFill>
                <a:effectLst/>
                <a:latin typeface="Calibri" panose="020F0502020204030204" pitchFamily="34" charset="0"/>
              </a:rPr>
              <a:t>Decreto 1082 de 2015 en su artículo</a:t>
            </a:r>
            <a:r>
              <a:rPr lang="es-CO" sz="1900" b="0" i="0" u="none" strike="noStrike" dirty="0">
                <a:solidFill>
                  <a:srgbClr val="002060"/>
                </a:solidFill>
                <a:effectLst/>
                <a:latin typeface="Calibri" panose="020F0502020204030204" pitchFamily="34" charset="0"/>
              </a:rPr>
              <a:t> 2.2.1.1.1.7.1. que señala: ”</a:t>
            </a:r>
            <a:r>
              <a:rPr lang="es-CO" sz="1900" b="0" i="1" u="none" strike="noStrike" dirty="0">
                <a:solidFill>
                  <a:srgbClr val="002060"/>
                </a:solidFill>
                <a:effectLst/>
                <a:latin typeface="Calibri" panose="020F0502020204030204" pitchFamily="34" charset="0"/>
              </a:rPr>
              <a:t>Publicidad en el SECOP. La Entidad Estatal está obligada a publicar en el SECOP los Documentos del Proceso y los actos administrativos del Proceso de Contratación, </a:t>
            </a:r>
            <a:r>
              <a:rPr lang="es-CO" sz="1900" b="1" i="1" u="none" strike="noStrike" dirty="0">
                <a:solidFill>
                  <a:srgbClr val="002060"/>
                </a:solidFill>
                <a:effectLst/>
                <a:latin typeface="Calibri" panose="020F0502020204030204" pitchFamily="34" charset="0"/>
              </a:rPr>
              <a:t>dentro de los tres (3) días siguientes a su expedición</a:t>
            </a:r>
            <a:r>
              <a:rPr lang="es-CO" sz="1900" b="0" i="1" u="none" strike="noStrike" dirty="0">
                <a:solidFill>
                  <a:srgbClr val="002060"/>
                </a:solidFill>
                <a:effectLst/>
                <a:latin typeface="Calibri" panose="020F0502020204030204" pitchFamily="34" charset="0"/>
              </a:rPr>
              <a:t>. (…)”. </a:t>
            </a:r>
            <a:r>
              <a:rPr lang="es-CO" sz="1900" b="0" i="0" u="none" strike="noStrike" dirty="0">
                <a:solidFill>
                  <a:srgbClr val="002060"/>
                </a:solidFill>
                <a:effectLst/>
                <a:latin typeface="Calibri" panose="020F0502020204030204" pitchFamily="34" charset="0"/>
              </a:rPr>
              <a:t>Negrillas fuera de texto, (ver anexo </a:t>
            </a:r>
            <a:r>
              <a:rPr lang="es-CO" sz="1900" dirty="0">
                <a:solidFill>
                  <a:srgbClr val="002060"/>
                </a:solidFill>
                <a:latin typeface="Calibri" panose="020F0502020204030204" pitchFamily="34" charset="0"/>
              </a:rPr>
              <a:t>1</a:t>
            </a:r>
            <a:r>
              <a:rPr lang="es-CO" sz="1900" b="0" i="0" u="none" strike="noStrike" dirty="0">
                <a:solidFill>
                  <a:srgbClr val="002060"/>
                </a:solidFill>
                <a:effectLst/>
                <a:latin typeface="Calibri" panose="020F0502020204030204" pitchFamily="34" charset="0"/>
              </a:rPr>
              <a:t>).</a:t>
            </a:r>
            <a:r>
              <a:rPr lang="en-US" sz="1900" b="0" i="0" dirty="0">
                <a:solidFill>
                  <a:srgbClr val="002060"/>
                </a:solidFill>
                <a:effectLst/>
                <a:latin typeface="Calibri" panose="020F0502020204030204" pitchFamily="34" charset="0"/>
              </a:rPr>
              <a:t>​</a:t>
            </a:r>
            <a:endParaRPr lang="en-US" sz="1900" b="0" i="0" dirty="0">
              <a:solidFill>
                <a:srgbClr val="002060"/>
              </a:solidFill>
              <a:effectLst/>
            </a:endParaRPr>
          </a:p>
          <a:p>
            <a:pPr algn="just" rtl="0" fontAlgn="base"/>
            <a:r>
              <a:rPr lang="es-CO" sz="1900" b="0" i="0" dirty="0">
                <a:solidFill>
                  <a:srgbClr val="002060"/>
                </a:solidFill>
                <a:effectLst/>
                <a:latin typeface="Calibri" panose="020F0502020204030204" pitchFamily="34" charset="0"/>
              </a:rPr>
              <a:t>​</a:t>
            </a:r>
            <a:endParaRPr lang="es-CO" sz="1900" b="0" i="0" dirty="0">
              <a:solidFill>
                <a:srgbClr val="002060"/>
              </a:solidFill>
              <a:effectLst/>
            </a:endParaRPr>
          </a:p>
          <a:p>
            <a:pPr algn="just" rtl="0" fontAlgn="base"/>
            <a:r>
              <a:rPr lang="es-CO" sz="1900" b="0" i="0" u="none" strike="noStrike" dirty="0">
                <a:solidFill>
                  <a:srgbClr val="002060"/>
                </a:solidFill>
                <a:effectLst/>
                <a:latin typeface="Calibri" panose="020F0502020204030204" pitchFamily="34" charset="0"/>
              </a:rPr>
              <a:t>Por lo anterior y en atención a la normatividad citada, es necesario publicar en la página del SECOP II, </a:t>
            </a:r>
            <a:r>
              <a:rPr lang="es-CO" sz="1900" dirty="0">
                <a:solidFill>
                  <a:srgbClr val="002060"/>
                </a:solidFill>
                <a:latin typeface="Calibri" panose="020F0502020204030204" pitchFamily="34" charset="0"/>
              </a:rPr>
              <a:t>todos </a:t>
            </a:r>
            <a:r>
              <a:rPr lang="es-CO" sz="1900" b="0" i="0" u="none" strike="noStrike" dirty="0">
                <a:solidFill>
                  <a:srgbClr val="002060"/>
                </a:solidFill>
                <a:effectLst/>
                <a:latin typeface="Calibri" panose="020F0502020204030204" pitchFamily="34" charset="0"/>
              </a:rPr>
              <a:t>los documentos que hacen parte del proceso contractual dentro de los 3 días siguientes a su expedición</a:t>
            </a:r>
            <a:r>
              <a:rPr lang="es-CO" sz="1900" b="0" i="0" u="none" strike="noStrike" dirty="0">
                <a:solidFill>
                  <a:srgbClr val="44546A"/>
                </a:solidFill>
                <a:effectLst/>
                <a:latin typeface="Calibri" panose="020F0502020204030204" pitchFamily="34" charset="0"/>
              </a:rPr>
              <a:t>.</a:t>
            </a:r>
            <a:r>
              <a:rPr lang="en-US" sz="1900" b="0" i="0" dirty="0">
                <a:effectLst/>
                <a:latin typeface="Calibri" panose="020F0502020204030204" pitchFamily="34" charset="0"/>
              </a:rPr>
              <a:t>​</a:t>
            </a:r>
          </a:p>
          <a:p>
            <a:pPr algn="just" rtl="0" fontAlgn="base"/>
            <a:endParaRPr lang="en-US" sz="1900" b="0" i="0" dirty="0">
              <a:effectLst/>
              <a:latin typeface="Calibri" panose="020F0502020204030204" pitchFamily="34" charset="0"/>
            </a:endParaRPr>
          </a:p>
        </p:txBody>
      </p:sp>
    </p:spTree>
    <p:extLst>
      <p:ext uri="{BB962C8B-B14F-4D97-AF65-F5344CB8AC3E}">
        <p14:creationId xmlns:p14="http://schemas.microsoft.com/office/powerpoint/2010/main" val="270593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58887" y="211562"/>
            <a:ext cx="6399265" cy="138499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100" b="1" dirty="0">
                <a:solidFill>
                  <a:srgbClr val="002060"/>
                </a:solidFill>
              </a:rPr>
              <a:t>OBSERVACIÓN DE LA AUDITORÍA</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5" name="Gráfico 4">
            <a:extLst>
              <a:ext uri="{FF2B5EF4-FFF2-40B4-BE49-F238E27FC236}">
                <a16:creationId xmlns:a16="http://schemas.microsoft.com/office/drawing/2014/main" id="{366C9BC6-689B-474F-A259-47C26D305948}"/>
              </a:ext>
            </a:extLst>
          </p:cNvPr>
          <p:cNvGraphicFramePr/>
          <p:nvPr>
            <p:extLst>
              <p:ext uri="{D42A27DB-BD31-4B8C-83A1-F6EECF244321}">
                <p14:modId xmlns:p14="http://schemas.microsoft.com/office/powerpoint/2010/main" val="2194841425"/>
              </p:ext>
            </p:extLst>
          </p:nvPr>
        </p:nvGraphicFramePr>
        <p:xfrm>
          <a:off x="516835" y="1887240"/>
          <a:ext cx="824131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65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58887" y="211562"/>
            <a:ext cx="6399265" cy="138499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100" b="1" dirty="0">
                <a:solidFill>
                  <a:srgbClr val="002060"/>
                </a:solidFill>
              </a:rPr>
              <a:t>COMPARATIVO DE LA OBSERVACIÓN</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5" name="Gráfico 4">
            <a:extLst>
              <a:ext uri="{FF2B5EF4-FFF2-40B4-BE49-F238E27FC236}">
                <a16:creationId xmlns:a16="http://schemas.microsoft.com/office/drawing/2014/main" id="{366C9BC6-689B-474F-A259-47C26D305948}"/>
              </a:ext>
            </a:extLst>
          </p:cNvPr>
          <p:cNvGraphicFramePr/>
          <p:nvPr>
            <p:extLst>
              <p:ext uri="{D42A27DB-BD31-4B8C-83A1-F6EECF244321}">
                <p14:modId xmlns:p14="http://schemas.microsoft.com/office/powerpoint/2010/main" val="3478777133"/>
              </p:ext>
            </p:extLst>
          </p:nvPr>
        </p:nvGraphicFramePr>
        <p:xfrm>
          <a:off x="516835" y="1887240"/>
          <a:ext cx="824131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737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58887" y="330832"/>
            <a:ext cx="6399265"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PUBLICACIÓN EXTEMPORÁNEA DE LOS DOCUMENTOS EN LA PÁGINA DEL SECOP I Y II</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6" y="1549414"/>
            <a:ext cx="8372307" cy="447814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 </a:t>
            </a:r>
            <a:r>
              <a:rPr lang="es-CO" sz="1900" i="1" dirty="0">
                <a:solidFill>
                  <a:srgbClr val="002060"/>
                </a:solidFill>
                <a:latin typeface="Calibri" panose="020F0502020204030204" pitchFamily="34" charset="0"/>
              </a:rPr>
              <a:t>“</a:t>
            </a:r>
            <a:r>
              <a:rPr lang="es-MX" sz="1900" i="1" dirty="0">
                <a:solidFill>
                  <a:srgbClr val="002060"/>
                </a:solidFill>
                <a:latin typeface="Calibri" panose="020F0502020204030204" pitchFamily="34" charset="0"/>
              </a:rPr>
              <a:t>Respecto a la observación relacionada con la publicación extemporánea de los informes de actividades, es preciso resaltar que como bien lo señala el artículo 2.2.1.1.1.7.1. del Decreto 1082 de 2015, esta obligación procede para los documentos que generen con ocasión al proceso de selección y no a los documentos derivados en la ejecución del contrato, para lo cual se debe dar aplicación a lo contenido en el artículo 2.8.3.1.6 del Decreto 1080 de 2015 que reglamentó la Ley 1712 de 2014, el cual señala: “ARTÍCULO 2.8.3.1.6. Publicación de la ejecución de contratos. Para efectos del cumplimiento de la obligación contenida en el literal g) del artículo 11 de la Ley 1712 de 2014, relativa a la información sobre la ejecución de contratos, el sujeto obligado debe publicar las aprobaciones, autorizaciones, requerimientos o informes del supervisor o del interventor, que prueben la ejecución del contrato.”. Por lo anterior, no es obligación realizar la publicación de los informes de actividades dentro de los 3 días siguientes a su expedición”. </a:t>
            </a:r>
            <a:endParaRPr lang="en-US" sz="19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26577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58887" y="330832"/>
            <a:ext cx="6399265"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PUBLICACIÓN EXTEMPORÁNEA DE LOS DOCUMENTOS EN LA PÁGINA DEL SECOP I Y II</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6" y="1589171"/>
            <a:ext cx="8372307" cy="389337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r>
              <a:rPr lang="es-CO" sz="1900" b="1" dirty="0">
                <a:solidFill>
                  <a:srgbClr val="002060"/>
                </a:solidFill>
              </a:rPr>
              <a:t>COMENTARIOS DE LA UNIDAD DE CONTROL INTERNO</a:t>
            </a:r>
            <a:r>
              <a:rPr lang="es-CO" sz="1900" dirty="0">
                <a:solidFill>
                  <a:srgbClr val="002060"/>
                </a:solidFill>
                <a:latin typeface="Calibri" panose="020F0502020204030204" pitchFamily="34" charset="0"/>
              </a:rPr>
              <a:t>: </a:t>
            </a:r>
          </a:p>
          <a:p>
            <a:pPr algn="just" rtl="0" fontAlgn="auto"/>
            <a:endParaRPr lang="es-CO" sz="1900" dirty="0">
              <a:solidFill>
                <a:srgbClr val="FF0000"/>
              </a:solidFill>
              <a:latin typeface="Calibri" panose="020F0502020204030204" pitchFamily="34" charset="0"/>
            </a:endParaRPr>
          </a:p>
          <a:p>
            <a:pPr algn="just" rtl="0" fontAlgn="auto"/>
            <a:r>
              <a:rPr lang="es-CO" sz="1900" dirty="0">
                <a:solidFill>
                  <a:srgbClr val="002060"/>
                </a:solidFill>
                <a:latin typeface="Calibri" panose="020F0502020204030204" pitchFamily="34" charset="0"/>
              </a:rPr>
              <a:t>Si bien la Ley 1712 de 2014 y el Decreto 1080 de 2015 no detallan específicamente que los informes de actividades suscritos por los contratistas deban ser publicados en la página del SECOP dentro de un término específico, el Decreto 1082 de 2015, el cual se encuentra vigente, sí obliga a la entidad a publicar la totalidad de los documentos expedidos con ocasión de la actividad contractual, dentro de la página del SECOP, estableciendo un término concreto para ello (3 días siguientes a la expedición del documento) y señalando que tanto los documentos del proceso (dentro de los cuales se encuentran los informes de actividades que hacen parte del proceso contractual, que no fenece con la adjudicación sino con la liquidación del contrato), así como los actos administrativos del proceso de contratación, deben ser publicados en dicho portal. </a:t>
            </a:r>
          </a:p>
        </p:txBody>
      </p:sp>
    </p:spTree>
    <p:extLst>
      <p:ext uri="{BB962C8B-B14F-4D97-AF65-F5344CB8AC3E}">
        <p14:creationId xmlns:p14="http://schemas.microsoft.com/office/powerpoint/2010/main" val="297444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610677" y="259572"/>
            <a:ext cx="6147474"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OBSERVACIÓN DE LA AUDITORÍA</a:t>
            </a:r>
          </a:p>
          <a:p>
            <a:pPr algn="ctr"/>
            <a:r>
              <a:rPr lang="es-CO" sz="2100" b="1" dirty="0">
                <a:solidFill>
                  <a:srgbClr val="002060"/>
                </a:solidFill>
              </a:rPr>
              <a:t>DOCUMENTOS DE LOS PROCESOS CONTRACTUALES QUE NO FUERON PUBLICADOS EN LA PÁGINA DEL SECOP I Y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4" y="1881740"/>
            <a:ext cx="8372307" cy="375487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r>
              <a:rPr lang="es-CO" sz="1900" b="1" i="0" u="none" strike="noStrike" dirty="0">
                <a:solidFill>
                  <a:srgbClr val="44546A"/>
                </a:solidFill>
                <a:effectLst/>
                <a:latin typeface="Calibri" panose="020F0502020204030204" pitchFamily="34" charset="0"/>
              </a:rPr>
              <a:t>​</a:t>
            </a:r>
            <a:r>
              <a:rPr lang="es-CO" sz="1900" b="0" i="0" u="none" strike="noStrike" dirty="0">
                <a:solidFill>
                  <a:srgbClr val="002060"/>
                </a:solidFill>
                <a:effectLst/>
                <a:latin typeface="Calibri" panose="020F0502020204030204" pitchFamily="34" charset="0"/>
              </a:rPr>
              <a:t>El </a:t>
            </a:r>
            <a:r>
              <a:rPr lang="es-CO" sz="1900" dirty="0">
                <a:solidFill>
                  <a:srgbClr val="002060"/>
                </a:solidFill>
                <a:latin typeface="Calibri" panose="020F0502020204030204" pitchFamily="34" charset="0"/>
              </a:rPr>
              <a:t>70</a:t>
            </a:r>
            <a:r>
              <a:rPr lang="es-CO" sz="1900" b="0" i="0" u="none" strike="noStrike" dirty="0">
                <a:solidFill>
                  <a:srgbClr val="002060"/>
                </a:solidFill>
                <a:effectLst/>
                <a:latin typeface="Calibri" panose="020F0502020204030204" pitchFamily="34" charset="0"/>
              </a:rPr>
              <a:t>% (</a:t>
            </a:r>
            <a:r>
              <a:rPr lang="es-CO" sz="1900" dirty="0">
                <a:solidFill>
                  <a:srgbClr val="002060"/>
                </a:solidFill>
                <a:latin typeface="Calibri" panose="020F0502020204030204" pitchFamily="34" charset="0"/>
              </a:rPr>
              <a:t>26</a:t>
            </a:r>
            <a:r>
              <a:rPr lang="es-CO" sz="1900" b="0" i="0" u="none" strike="noStrike" dirty="0">
                <a:solidFill>
                  <a:srgbClr val="002060"/>
                </a:solidFill>
                <a:effectLst/>
                <a:latin typeface="Calibri" panose="020F0502020204030204" pitchFamily="34" charset="0"/>
              </a:rPr>
              <a:t> de </a:t>
            </a:r>
            <a:r>
              <a:rPr lang="es-CO" sz="1900" dirty="0">
                <a:solidFill>
                  <a:srgbClr val="002060"/>
                </a:solidFill>
                <a:latin typeface="Calibri" panose="020F0502020204030204" pitchFamily="34" charset="0"/>
              </a:rPr>
              <a:t>37</a:t>
            </a:r>
            <a:r>
              <a:rPr lang="es-CO" sz="1900" b="0" i="0" u="none" strike="noStrike" dirty="0">
                <a:solidFill>
                  <a:srgbClr val="002060"/>
                </a:solidFill>
                <a:effectLst/>
                <a:latin typeface="Calibri" panose="020F0502020204030204" pitchFamily="34" charset="0"/>
              </a:rPr>
              <a:t>) de los procesos de contratación auditados, contienen documentos que no </a:t>
            </a:r>
            <a:r>
              <a:rPr lang="es-CO" sz="1900" dirty="0">
                <a:solidFill>
                  <a:srgbClr val="002060"/>
                </a:solidFill>
                <a:latin typeface="Calibri" panose="020F0502020204030204" pitchFamily="34" charset="0"/>
              </a:rPr>
              <a:t>fueron</a:t>
            </a:r>
            <a:r>
              <a:rPr lang="es-CO" sz="1900" b="0" i="0" u="none" strike="noStrike" dirty="0">
                <a:solidFill>
                  <a:srgbClr val="002060"/>
                </a:solidFill>
                <a:effectLst/>
                <a:latin typeface="Calibri" panose="020F0502020204030204" pitchFamily="34" charset="0"/>
              </a:rPr>
              <a:t> publicados en la página del SECOP I y </a:t>
            </a:r>
            <a:r>
              <a:rPr lang="es-CO" sz="1900" dirty="0">
                <a:solidFill>
                  <a:srgbClr val="002060"/>
                </a:solidFill>
                <a:latin typeface="Calibri" panose="020F0502020204030204" pitchFamily="34" charset="0"/>
              </a:rPr>
              <a:t>II</a:t>
            </a:r>
            <a:r>
              <a:rPr lang="es-CO" sz="1900" b="0" i="0" u="none" strike="noStrike" dirty="0">
                <a:solidFill>
                  <a:srgbClr val="002060"/>
                </a:solidFill>
                <a:effectLst/>
                <a:latin typeface="Calibri" panose="020F0502020204030204" pitchFamily="34" charset="0"/>
              </a:rPr>
              <a:t>, sin ob</a:t>
            </a:r>
            <a:r>
              <a:rPr lang="es-CO" sz="1900" dirty="0">
                <a:solidFill>
                  <a:srgbClr val="002060"/>
                </a:solidFill>
                <a:latin typeface="Calibri" panose="020F0502020204030204" pitchFamily="34" charset="0"/>
              </a:rPr>
              <a:t>servar la obligación contenida</a:t>
            </a:r>
            <a:r>
              <a:rPr lang="es-CO" sz="1900" b="0" i="0" u="none" strike="noStrike" dirty="0">
                <a:solidFill>
                  <a:srgbClr val="002060"/>
                </a:solidFill>
                <a:effectLst/>
                <a:latin typeface="Calibri" panose="020F0502020204030204" pitchFamily="34" charset="0"/>
              </a:rPr>
              <a:t> en el </a:t>
            </a:r>
            <a:r>
              <a:rPr lang="es-MX" sz="1900" b="0" i="0" u="none" strike="noStrike" dirty="0">
                <a:solidFill>
                  <a:srgbClr val="002060"/>
                </a:solidFill>
                <a:effectLst/>
                <a:latin typeface="Calibri" panose="020F0502020204030204" pitchFamily="34" charset="0"/>
              </a:rPr>
              <a:t>Decreto 1082 de 2015 en su artículo</a:t>
            </a:r>
            <a:r>
              <a:rPr lang="es-CO" sz="1900" b="0" i="0" u="none" strike="noStrike" dirty="0">
                <a:solidFill>
                  <a:srgbClr val="002060"/>
                </a:solidFill>
                <a:effectLst/>
                <a:latin typeface="Calibri" panose="020F0502020204030204" pitchFamily="34" charset="0"/>
              </a:rPr>
              <a:t> 2.2.1.1.1.7.1. que señala: ”</a:t>
            </a:r>
            <a:r>
              <a:rPr lang="es-CO" sz="1900" b="0" i="1" u="none" strike="noStrike" dirty="0">
                <a:solidFill>
                  <a:srgbClr val="002060"/>
                </a:solidFill>
                <a:effectLst/>
                <a:latin typeface="Calibri" panose="020F0502020204030204" pitchFamily="34" charset="0"/>
              </a:rPr>
              <a:t>Publicidad en el SECOP. </a:t>
            </a:r>
            <a:r>
              <a:rPr lang="es-CO" sz="1900" b="1" i="1" u="none" strike="noStrike" dirty="0">
                <a:solidFill>
                  <a:srgbClr val="002060"/>
                </a:solidFill>
                <a:effectLst/>
                <a:latin typeface="Calibri" panose="020F0502020204030204" pitchFamily="34" charset="0"/>
              </a:rPr>
              <a:t>La Entidad Estatal está obligada a publicar en el SECOP los Documentos del Proceso y los actos administrativos del Proceso de Contratación</a:t>
            </a:r>
            <a:r>
              <a:rPr lang="es-CO" sz="1900" b="0" i="1" u="none" strike="noStrike" dirty="0">
                <a:solidFill>
                  <a:srgbClr val="002060"/>
                </a:solidFill>
                <a:effectLst/>
                <a:latin typeface="Calibri" panose="020F0502020204030204" pitchFamily="34" charset="0"/>
              </a:rPr>
              <a:t>, </a:t>
            </a:r>
            <a:r>
              <a:rPr lang="es-CO" sz="1900" i="1" u="none" strike="noStrike" dirty="0">
                <a:solidFill>
                  <a:srgbClr val="002060"/>
                </a:solidFill>
                <a:effectLst/>
                <a:latin typeface="Calibri" panose="020F0502020204030204" pitchFamily="34" charset="0"/>
              </a:rPr>
              <a:t>dentro de los tres (3) días siguientes </a:t>
            </a:r>
            <a:r>
              <a:rPr lang="es-CO" sz="1900" dirty="0">
                <a:solidFill>
                  <a:srgbClr val="002060"/>
                </a:solidFill>
                <a:latin typeface="Calibri" panose="020F0502020204030204" pitchFamily="34" charset="0"/>
              </a:rPr>
              <a:t>a su expedición. (…)”. Negrillas fuera de texto, (ver anexo 2).</a:t>
            </a:r>
            <a:r>
              <a:rPr lang="en-US" sz="1900" dirty="0">
                <a:solidFill>
                  <a:srgbClr val="002060"/>
                </a:solidFill>
                <a:latin typeface="Calibri" panose="020F0502020204030204" pitchFamily="34" charset="0"/>
              </a:rPr>
              <a:t>​</a:t>
            </a:r>
          </a:p>
          <a:p>
            <a:pPr algn="just" rtl="0" fontAlgn="auto"/>
            <a:endParaRPr lang="en-US" sz="1000" dirty="0">
              <a:solidFill>
                <a:srgbClr val="002060"/>
              </a:solidFill>
              <a:latin typeface="Calibri" panose="020F0502020204030204" pitchFamily="34" charset="0"/>
            </a:endParaRPr>
          </a:p>
          <a:p>
            <a:pPr algn="just"/>
            <a:r>
              <a:rPr lang="es-CO" sz="1900" dirty="0">
                <a:solidFill>
                  <a:srgbClr val="002060"/>
                </a:solidFill>
                <a:latin typeface="Calibri" panose="020F0502020204030204" pitchFamily="34" charset="0"/>
              </a:rPr>
              <a:t>​El principio de publicidad desarrollado en el artículo 24 de la Ley 80 de 1993, le permite a la ciudadanía actuar de manera oportuna en cada una de las etapas precontractual, contractual y poscontractual en protección del erario público y con ello la satisfacción del interés general, obligándose así a que todos los documentos que hacen parte del proceso contractual sean públicos</a:t>
            </a:r>
            <a:r>
              <a:rPr lang="es-CO" sz="1900" b="0" i="0" u="none" strike="noStrike" dirty="0">
                <a:solidFill>
                  <a:srgbClr val="002060"/>
                </a:solidFill>
                <a:effectLst/>
                <a:latin typeface="Calibri" panose="020F0502020204030204" pitchFamily="34" charset="0"/>
              </a:rPr>
              <a:t>.</a:t>
            </a:r>
          </a:p>
        </p:txBody>
      </p:sp>
    </p:spTree>
    <p:extLst>
      <p:ext uri="{BB962C8B-B14F-4D97-AF65-F5344CB8AC3E}">
        <p14:creationId xmlns:p14="http://schemas.microsoft.com/office/powerpoint/2010/main" val="219673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64904" y="251318"/>
            <a:ext cx="6293248"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OBSERVACIÓN DE LA AUDITORÍA</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6" y="1877273"/>
            <a:ext cx="8372307" cy="22467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r>
              <a:rPr lang="es-CO" sz="1900" b="0" i="0" u="none" strike="noStrike" dirty="0">
                <a:solidFill>
                  <a:srgbClr val="002060"/>
                </a:solidFill>
                <a:effectLst/>
                <a:latin typeface="Calibri" panose="020F0502020204030204" pitchFamily="34" charset="0"/>
              </a:rPr>
              <a:t>Por lo anterior es necesario que todos los documentos del proceso sean publicados en la página del SECOP II, a fin de no incurrir en la presunta desatención del principio de publicidad en la contratación estatal, toda vez que la publicidad de dichos actos garantiza la transparencia permitiéndole a la ciudadanía ejercer el control sobre las actuaciones contractuales de la entidad.</a:t>
            </a:r>
          </a:p>
          <a:p>
            <a:pPr algn="just" rtl="0" fontAlgn="auto"/>
            <a:endParaRPr lang="es-CO" sz="2000" dirty="0">
              <a:solidFill>
                <a:srgbClr val="002060"/>
              </a:solidFill>
              <a:latin typeface="Calibri" panose="020F0502020204030204" pitchFamily="34" charset="0"/>
            </a:endParaRPr>
          </a:p>
          <a:p>
            <a:pPr algn="just" rtl="0" fontAlgn="auto"/>
            <a:endParaRPr 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72990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344083"/>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638733"/>
            <a:ext cx="8638883" cy="43396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 </a:t>
            </a:r>
            <a:r>
              <a:rPr lang="es-CO" sz="1900" i="1" dirty="0">
                <a:solidFill>
                  <a:srgbClr val="002060"/>
                </a:solidFill>
                <a:latin typeface="Calibri" panose="020F0502020204030204" pitchFamily="34" charset="0"/>
              </a:rPr>
              <a:t>“</a:t>
            </a:r>
            <a:r>
              <a:rPr lang="es-MX" sz="1900" i="1" dirty="0">
                <a:solidFill>
                  <a:srgbClr val="002060"/>
                </a:solidFill>
                <a:latin typeface="Calibri" panose="020F0502020204030204" pitchFamily="34" charset="0"/>
              </a:rPr>
              <a:t>Publicación de informes de actividades y seguimiento técnico. Respecto a la no publicación de los informes de actividades de los contratos relacionados en las diapositivas No. 51 y 52, se tendrá en cuanta la observación; sin embargo, se aclara que dicha actividad se ha venido realizando conforme a lo establecido en el artículo 2.8.3.1.6 del Decreto 1080 de 2015, el cual no establece un término para la realización de la publicación”. 	</a:t>
            </a:r>
          </a:p>
          <a:p>
            <a:pPr algn="just"/>
            <a:endParaRPr lang="es-MX" sz="1000" i="1" dirty="0">
              <a:solidFill>
                <a:srgbClr val="002060"/>
              </a:solidFill>
              <a:latin typeface="Calibri" panose="020F0502020204030204" pitchFamily="34" charset="0"/>
            </a:endParaRPr>
          </a:p>
          <a:p>
            <a:pPr algn="just"/>
            <a:r>
              <a:rPr lang="es-MX" sz="1900" b="1" dirty="0">
                <a:solidFill>
                  <a:srgbClr val="002060"/>
                </a:solidFill>
              </a:rPr>
              <a:t>COMENTARIOS DE LA UNIDAD DE CONTROL INTERNO: </a:t>
            </a:r>
            <a:r>
              <a:rPr lang="es-MX" sz="1900" dirty="0">
                <a:solidFill>
                  <a:srgbClr val="002060"/>
                </a:solidFill>
                <a:latin typeface="Calibri" panose="020F0502020204030204" pitchFamily="34" charset="0"/>
              </a:rPr>
              <a:t>Esta Unidad reitera conforme a lo indicado en la diapositiva 15 del presente informe, que si bien el Decreto 1080 de 2015 no señala un término perentorio para la publicación, el D</a:t>
            </a:r>
            <a:r>
              <a:rPr lang="es-CO" sz="1900" dirty="0" err="1">
                <a:solidFill>
                  <a:srgbClr val="002060"/>
                </a:solidFill>
                <a:latin typeface="Calibri" panose="020F0502020204030204" pitchFamily="34" charset="0"/>
              </a:rPr>
              <a:t>ecreto</a:t>
            </a:r>
            <a:r>
              <a:rPr lang="es-CO" sz="1900" dirty="0">
                <a:solidFill>
                  <a:srgbClr val="002060"/>
                </a:solidFill>
                <a:latin typeface="Calibri" panose="020F0502020204030204" pitchFamily="34" charset="0"/>
              </a:rPr>
              <a:t> 1082 de 2015 sí obliga a la entidad a publicar la totalidad de los documentos expedidos con ocasión de la actividad contractual, dentro de la página del SECOP II dentro de los 3 días siguientes a la expedición del documento. </a:t>
            </a:r>
          </a:p>
        </p:txBody>
      </p:sp>
    </p:spTree>
    <p:extLst>
      <p:ext uri="{BB962C8B-B14F-4D97-AF65-F5344CB8AC3E}">
        <p14:creationId xmlns:p14="http://schemas.microsoft.com/office/powerpoint/2010/main" val="336012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167" y="251317"/>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2558" y="1472581"/>
            <a:ext cx="8638883" cy="452431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 </a:t>
            </a:r>
            <a:r>
              <a:rPr lang="es-CO" sz="1900" i="1" dirty="0">
                <a:solidFill>
                  <a:srgbClr val="002060"/>
                </a:solidFill>
                <a:latin typeface="Calibri" panose="020F0502020204030204" pitchFamily="34" charset="0"/>
              </a:rPr>
              <a:t>“</a:t>
            </a:r>
            <a:r>
              <a:rPr lang="es-MX" sz="1900" i="1" dirty="0">
                <a:solidFill>
                  <a:srgbClr val="002060"/>
                </a:solidFill>
                <a:latin typeface="Calibri" panose="020F0502020204030204" pitchFamily="34" charset="0"/>
              </a:rPr>
              <a:t>Contrato 35 de 2020. No existen tales documentos, dado a que el contrato se terminó de manera anticipada por mutuo acuerdo el 23 de febrero de 2020”. 	</a:t>
            </a:r>
          </a:p>
          <a:p>
            <a:pPr algn="just" rtl="0" fontAlgn="auto"/>
            <a:endParaRPr lang="es-MX" sz="1000" i="1" dirty="0">
              <a:solidFill>
                <a:srgbClr val="002060"/>
              </a:solidFill>
              <a:latin typeface="Calibri" panose="020F0502020204030204" pitchFamily="34" charset="0"/>
            </a:endParaRPr>
          </a:p>
          <a:p>
            <a:pPr algn="just" rtl="0" fontAlgn="auto"/>
            <a:r>
              <a:rPr lang="es-MX" sz="1900" b="1" dirty="0">
                <a:solidFill>
                  <a:srgbClr val="002060"/>
                </a:solidFill>
              </a:rPr>
              <a:t>COMENTARIOS DE LA UNIDAD DE CONTROL INTERNO: </a:t>
            </a:r>
            <a:r>
              <a:rPr lang="es-MX" sz="1900" dirty="0">
                <a:solidFill>
                  <a:srgbClr val="002060"/>
                </a:solidFill>
              </a:rPr>
              <a:t>Si bien se dio una terminación anticipada por mutuo acuerdo dentro del contrato </a:t>
            </a:r>
            <a:r>
              <a:rPr lang="es-MX" sz="1900" dirty="0" err="1">
                <a:solidFill>
                  <a:srgbClr val="002060"/>
                </a:solidFill>
              </a:rPr>
              <a:t>N°</a:t>
            </a:r>
            <a:r>
              <a:rPr lang="es-MX" sz="1900" dirty="0">
                <a:solidFill>
                  <a:srgbClr val="002060"/>
                </a:solidFill>
              </a:rPr>
              <a:t> 35 de 2020, tanto el informe de actividades </a:t>
            </a:r>
            <a:r>
              <a:rPr lang="es-MX" sz="1900" dirty="0" err="1">
                <a:solidFill>
                  <a:srgbClr val="002060"/>
                </a:solidFill>
              </a:rPr>
              <a:t>N°</a:t>
            </a:r>
            <a:r>
              <a:rPr lang="es-MX" sz="1900" dirty="0">
                <a:solidFill>
                  <a:srgbClr val="002060"/>
                </a:solidFill>
              </a:rPr>
              <a:t> 2 como el informe de seguimiento </a:t>
            </a:r>
            <a:r>
              <a:rPr lang="es-MX" sz="1900" dirty="0" err="1">
                <a:solidFill>
                  <a:srgbClr val="002060"/>
                </a:solidFill>
              </a:rPr>
              <a:t>N°</a:t>
            </a:r>
            <a:r>
              <a:rPr lang="es-MX" sz="1900" dirty="0">
                <a:solidFill>
                  <a:srgbClr val="002060"/>
                </a:solidFill>
              </a:rPr>
              <a:t> 2 del citado contrato no fueron publicados en la página del SECOP II.</a:t>
            </a:r>
          </a:p>
          <a:p>
            <a:pPr algn="just" rtl="0" fontAlgn="auto"/>
            <a:endParaRPr lang="es-MX" sz="1000" dirty="0">
              <a:solidFill>
                <a:srgbClr val="002060"/>
              </a:solidFill>
            </a:endParaRPr>
          </a:p>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 </a:t>
            </a:r>
            <a:r>
              <a:rPr lang="es-CO" sz="1900" i="1" dirty="0">
                <a:solidFill>
                  <a:srgbClr val="002060"/>
                </a:solidFill>
                <a:latin typeface="Calibri" panose="020F0502020204030204" pitchFamily="34" charset="0"/>
              </a:rPr>
              <a:t>“</a:t>
            </a:r>
            <a:r>
              <a:rPr lang="es-MX" sz="1900" i="1" dirty="0">
                <a:solidFill>
                  <a:srgbClr val="002060"/>
                </a:solidFill>
                <a:latin typeface="Calibri" panose="020F0502020204030204" pitchFamily="34" charset="0"/>
              </a:rPr>
              <a:t>Contrato 88 de 2019: Únicamente faltó el informe de actividades No. 5 se encuentra en proceso de publicación, conforme a lo establecido en el artículo 2.8.3.1.6 del Decreto 1080 de 2015”, el cual no establece un término para la realización de la publicación. Los demás informes se encuentran publicados en SECOP I”.</a:t>
            </a:r>
          </a:p>
        </p:txBody>
      </p:sp>
    </p:spTree>
    <p:extLst>
      <p:ext uri="{BB962C8B-B14F-4D97-AF65-F5344CB8AC3E}">
        <p14:creationId xmlns:p14="http://schemas.microsoft.com/office/powerpoint/2010/main" val="391191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80988" y="361076"/>
            <a:ext cx="6330999"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2800" b="1" dirty="0">
                <a:solidFill>
                  <a:srgbClr val="002060"/>
                </a:solidFill>
              </a:rPr>
              <a:t>O</a:t>
            </a:r>
            <a:r>
              <a:rPr lang="es-CO" sz="2800" b="1" dirty="0">
                <a:solidFill>
                  <a:srgbClr val="002060"/>
                </a:solidFill>
              </a:rPr>
              <a:t>BJETIVO GENERAL </a:t>
            </a:r>
            <a:endParaRPr lang="en-US" sz="28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436728" y="1297647"/>
            <a:ext cx="8475259" cy="415498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2200" dirty="0">
                <a:solidFill>
                  <a:srgbClr val="002060"/>
                </a:solidFill>
              </a:rPr>
              <a:t>Verificar el cumplimiento de la Ley 80 de 1993 y sus decretos reglamentarios así como los procedimientos y formatos de la gestión contractual de la UAE CRA ejecutada durante el segundo semestre de 2019 y la vigencia 2020, en desarrollo del objetivo estratégico quinquenal 2020-2024 </a:t>
            </a:r>
            <a:r>
              <a:rPr lang="es-MX" sz="2200" i="1" dirty="0">
                <a:solidFill>
                  <a:srgbClr val="002060"/>
                </a:solidFill>
              </a:rPr>
              <a:t>“Fortalecer la gestión institucional con base en su independencia y capacidad técnica para que los agentes del sector reconozcan a la entidad, como eficiente, moderna y con un capital humano valioso”. </a:t>
            </a:r>
          </a:p>
          <a:p>
            <a:pPr algn="just"/>
            <a:endParaRPr lang="es-MX" sz="2200" i="1" dirty="0">
              <a:solidFill>
                <a:srgbClr val="002060"/>
              </a:solidFill>
            </a:endParaRPr>
          </a:p>
          <a:p>
            <a:pPr algn="just"/>
            <a:r>
              <a:rPr lang="es-MX" sz="2200" dirty="0">
                <a:solidFill>
                  <a:srgbClr val="002060"/>
                </a:solidFill>
              </a:rPr>
              <a:t>De igual forma, s</a:t>
            </a:r>
            <a:r>
              <a:rPr lang="en-US" sz="2200" dirty="0">
                <a:solidFill>
                  <a:srgbClr val="002060"/>
                </a:solidFill>
              </a:rPr>
              <a:t>e </a:t>
            </a:r>
            <a:r>
              <a:rPr lang="en-US" sz="2200" dirty="0" err="1">
                <a:solidFill>
                  <a:srgbClr val="002060"/>
                </a:solidFill>
              </a:rPr>
              <a:t>evaluar</a:t>
            </a:r>
            <a:r>
              <a:rPr lang="es-ES" sz="2200" dirty="0">
                <a:solidFill>
                  <a:srgbClr val="002060"/>
                </a:solidFill>
              </a:rPr>
              <a:t>o</a:t>
            </a:r>
            <a:r>
              <a:rPr lang="en-US" sz="2200" dirty="0">
                <a:solidFill>
                  <a:srgbClr val="002060"/>
                </a:solidFill>
              </a:rPr>
              <a:t>n los riesgos asociados al proceso de adquisición de bienes y servicios en relación con su pertinencia y </a:t>
            </a:r>
            <a:r>
              <a:rPr lang="en-US" sz="2200" dirty="0" err="1">
                <a:solidFill>
                  <a:srgbClr val="002060"/>
                </a:solidFill>
              </a:rPr>
              <a:t>suficiencia</a:t>
            </a:r>
            <a:r>
              <a:rPr lang="en-US" sz="2200" dirty="0">
                <a:solidFill>
                  <a:srgbClr val="002060"/>
                </a:solidFill>
              </a:rPr>
              <a:t>.</a:t>
            </a:r>
            <a:endParaRPr lang="es-MX" sz="2200" dirty="0">
              <a:solidFill>
                <a:srgbClr val="002060"/>
              </a:solidFill>
            </a:endParaRPr>
          </a:p>
        </p:txBody>
      </p:sp>
    </p:spTree>
    <p:extLst>
      <p:ext uri="{BB962C8B-B14F-4D97-AF65-F5344CB8AC3E}">
        <p14:creationId xmlns:p14="http://schemas.microsoft.com/office/powerpoint/2010/main" val="329534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344083"/>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532716"/>
            <a:ext cx="8638883" cy="375487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r>
              <a:rPr lang="es-MX" sz="1900" b="1" dirty="0">
                <a:solidFill>
                  <a:srgbClr val="002060"/>
                </a:solidFill>
              </a:rPr>
              <a:t>COMENTARIOS DE LA UNIDAD DE CONTROL INTERNO: </a:t>
            </a:r>
          </a:p>
          <a:p>
            <a:pPr algn="just" rtl="0" fontAlgn="auto"/>
            <a:endParaRPr lang="es-MX" sz="1900" b="1" dirty="0">
              <a:solidFill>
                <a:srgbClr val="002060"/>
              </a:solidFill>
              <a:latin typeface="Calibri" panose="020F0502020204030204" pitchFamily="34" charset="0"/>
            </a:endParaRPr>
          </a:p>
          <a:p>
            <a:pPr algn="just" rtl="0" fontAlgn="auto"/>
            <a:r>
              <a:rPr lang="es-MX" sz="1900" dirty="0">
                <a:solidFill>
                  <a:srgbClr val="002060"/>
                </a:solidFill>
                <a:latin typeface="Calibri" panose="020F0502020204030204" pitchFamily="34" charset="0"/>
              </a:rPr>
              <a:t>Esta Unidad reitera conforme a lo indicado en la diapositiva 15 del presente informe, que si bien el Decreto 1080 de 2015 no señala un término perentorio para la publicación, el D</a:t>
            </a:r>
            <a:r>
              <a:rPr lang="es-CO" sz="1900" dirty="0" err="1">
                <a:solidFill>
                  <a:srgbClr val="002060"/>
                </a:solidFill>
                <a:latin typeface="Calibri" panose="020F0502020204030204" pitchFamily="34" charset="0"/>
              </a:rPr>
              <a:t>ecreto</a:t>
            </a:r>
            <a:r>
              <a:rPr lang="es-CO" sz="1900" dirty="0">
                <a:solidFill>
                  <a:srgbClr val="002060"/>
                </a:solidFill>
                <a:latin typeface="Calibri" panose="020F0502020204030204" pitchFamily="34" charset="0"/>
              </a:rPr>
              <a:t> 1082 de 2015 sí obliga a la entidad a publicar la totalidad de los documentos expedidos con ocasión de la actividad contractual dentro de la página del SECOP II dentro de los 3 días siguientes a la expedición del documento. </a:t>
            </a:r>
          </a:p>
          <a:p>
            <a:pPr algn="just" rtl="0" fontAlgn="auto"/>
            <a:endParaRPr lang="es-CO" sz="1000" dirty="0">
              <a:solidFill>
                <a:srgbClr val="002060"/>
              </a:solidFill>
              <a:latin typeface="Calibri" panose="020F0502020204030204" pitchFamily="34" charset="0"/>
            </a:endParaRPr>
          </a:p>
          <a:p>
            <a:pPr algn="just" rtl="0" fontAlgn="auto"/>
            <a:r>
              <a:rPr lang="es-CO" sz="1900" dirty="0">
                <a:solidFill>
                  <a:srgbClr val="002060"/>
                </a:solidFill>
                <a:latin typeface="Calibri" panose="020F0502020204030204" pitchFamily="34" charset="0"/>
              </a:rPr>
              <a:t>Ahora bien, en cuanto a la publicación en el SECOP I de los informes de actividades y de seguimiento </a:t>
            </a:r>
            <a:r>
              <a:rPr lang="es-CO" sz="1900" dirty="0" err="1">
                <a:solidFill>
                  <a:srgbClr val="002060"/>
                </a:solidFill>
                <a:latin typeface="Calibri" panose="020F0502020204030204" pitchFamily="34" charset="0"/>
              </a:rPr>
              <a:t>N°</a:t>
            </a:r>
            <a:r>
              <a:rPr lang="es-CO" sz="1900" dirty="0">
                <a:solidFill>
                  <a:srgbClr val="002060"/>
                </a:solidFill>
                <a:latin typeface="Calibri" panose="020F0502020204030204" pitchFamily="34" charset="0"/>
              </a:rPr>
              <a:t> 1 al 4, no fue evidenciado por esta Unidad como así se refleja a continuación:  </a:t>
            </a:r>
          </a:p>
          <a:p>
            <a:pPr algn="just" rtl="0" fontAlgn="auto"/>
            <a:endParaRPr lang="es-CO" sz="1900" i="1" dirty="0">
              <a:solidFill>
                <a:srgbClr val="002060"/>
              </a:solidFill>
              <a:latin typeface="Calibri" panose="020F0502020204030204" pitchFamily="34" charset="0"/>
            </a:endParaRPr>
          </a:p>
          <a:p>
            <a:pPr algn="just" rtl="0" fontAlgn="auto"/>
            <a:endParaRPr lang="es-MX" sz="19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82205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344083"/>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2558" y="1458920"/>
            <a:ext cx="8638883" cy="452431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s-CO" sz="1900" i="1" dirty="0">
              <a:solidFill>
                <a:srgbClr val="002060"/>
              </a:solidFill>
              <a:latin typeface="Calibri" panose="020F0502020204030204" pitchFamily="34" charset="0"/>
            </a:endParaRPr>
          </a:p>
          <a:p>
            <a:pPr algn="just" rtl="0" fontAlgn="auto"/>
            <a:endParaRPr lang="en-US" sz="2200" dirty="0">
              <a:solidFill>
                <a:srgbClr val="002060"/>
              </a:solidFill>
              <a:latin typeface="Calibri" panose="020F0502020204030204" pitchFamily="34" charset="0"/>
            </a:endParaRPr>
          </a:p>
        </p:txBody>
      </p:sp>
      <p:pic>
        <p:nvPicPr>
          <p:cNvPr id="4" name="Imagen 3" descr="Texto, Tabla&#10;&#10;Descripción generada automáticamente con confianza media">
            <a:extLst>
              <a:ext uri="{FF2B5EF4-FFF2-40B4-BE49-F238E27FC236}">
                <a16:creationId xmlns:a16="http://schemas.microsoft.com/office/drawing/2014/main" id="{5F917740-6ED2-404E-9C05-178ED8284814}"/>
              </a:ext>
            </a:extLst>
          </p:cNvPr>
          <p:cNvPicPr/>
          <p:nvPr/>
        </p:nvPicPr>
        <p:blipFill>
          <a:blip r:embed="rId2"/>
          <a:stretch>
            <a:fillRect/>
          </a:stretch>
        </p:blipFill>
        <p:spPr>
          <a:xfrm>
            <a:off x="403423" y="1643270"/>
            <a:ext cx="8335617" cy="4214192"/>
          </a:xfrm>
          <a:prstGeom prst="rect">
            <a:avLst/>
          </a:prstGeom>
        </p:spPr>
      </p:pic>
    </p:spTree>
    <p:extLst>
      <p:ext uri="{BB962C8B-B14F-4D97-AF65-F5344CB8AC3E}">
        <p14:creationId xmlns:p14="http://schemas.microsoft.com/office/powerpoint/2010/main" val="199317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344083"/>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519464"/>
            <a:ext cx="8638883" cy="43396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 </a:t>
            </a:r>
            <a:r>
              <a:rPr lang="es-CO" sz="1900" i="1" dirty="0">
                <a:solidFill>
                  <a:srgbClr val="002060"/>
                </a:solidFill>
                <a:latin typeface="Calibri" panose="020F0502020204030204" pitchFamily="34" charset="0"/>
              </a:rPr>
              <a:t>“</a:t>
            </a:r>
            <a:r>
              <a:rPr lang="es-MX" sz="1900" i="1" dirty="0">
                <a:solidFill>
                  <a:srgbClr val="002060"/>
                </a:solidFill>
                <a:latin typeface="Calibri" panose="020F0502020204030204" pitchFamily="34" charset="0"/>
              </a:rPr>
              <a:t>Contrato 72 de 2020 - CAROLINA GONZÁLEZ BARRETO – Los informes 6 y 7 se encuentran en proceso de publicación, conforme a lo establecido en el artículo 2.8.3.1.6 del Decreto 1080 de 2015, el cual no establece un término para la realización de la publicación. Ahora bien, respecto de los informes 8 y 9, no existen tales documentos, dado a que el contrato se terminó de manera anticipada por mutuo acuerdo”.</a:t>
            </a:r>
          </a:p>
          <a:p>
            <a:pPr algn="just"/>
            <a:endParaRPr lang="es-MX" sz="1000" i="1" dirty="0">
              <a:solidFill>
                <a:srgbClr val="002060"/>
              </a:solidFill>
              <a:latin typeface="Calibri" panose="020F0502020204030204" pitchFamily="34" charset="0"/>
            </a:endParaRPr>
          </a:p>
          <a:p>
            <a:pPr algn="just" rtl="0" fontAlgn="auto"/>
            <a:r>
              <a:rPr lang="es-MX" sz="1900" b="1" dirty="0">
                <a:solidFill>
                  <a:srgbClr val="002060"/>
                </a:solidFill>
              </a:rPr>
              <a:t>COMENTARIOS DE LA UNIDAD DE CONTROL INTERNO: </a:t>
            </a:r>
          </a:p>
          <a:p>
            <a:pPr algn="just" rtl="0" fontAlgn="auto"/>
            <a:endParaRPr lang="es-MX" sz="1900" b="1" dirty="0">
              <a:solidFill>
                <a:srgbClr val="002060"/>
              </a:solidFill>
              <a:latin typeface="Calibri" panose="020F0502020204030204" pitchFamily="34" charset="0"/>
            </a:endParaRPr>
          </a:p>
          <a:p>
            <a:pPr algn="just" rtl="0" fontAlgn="auto"/>
            <a:r>
              <a:rPr lang="es-MX" sz="1900" dirty="0">
                <a:solidFill>
                  <a:srgbClr val="002060"/>
                </a:solidFill>
                <a:latin typeface="Calibri" panose="020F0502020204030204" pitchFamily="34" charset="0"/>
              </a:rPr>
              <a:t>Esta Unidad considera que los informes correspondientes a los procesos contractuales correspondientes a la vigencia 2020, ya deberían estar publicados conforme a lo previsto al decreto 1082 de 2015. </a:t>
            </a:r>
            <a:r>
              <a:rPr lang="es-CO" sz="1900" dirty="0">
                <a:solidFill>
                  <a:srgbClr val="002060"/>
                </a:solidFill>
                <a:latin typeface="Calibri" panose="020F0502020204030204" pitchFamily="34" charset="0"/>
              </a:rPr>
              <a:t>En cuanto a los informes </a:t>
            </a:r>
            <a:r>
              <a:rPr lang="es-CO" sz="1900" dirty="0" err="1">
                <a:solidFill>
                  <a:srgbClr val="002060"/>
                </a:solidFill>
                <a:latin typeface="Calibri" panose="020F0502020204030204" pitchFamily="34" charset="0"/>
              </a:rPr>
              <a:t>N°</a:t>
            </a:r>
            <a:r>
              <a:rPr lang="es-CO" sz="1900" dirty="0">
                <a:solidFill>
                  <a:srgbClr val="002060"/>
                </a:solidFill>
                <a:latin typeface="Calibri" panose="020F0502020204030204" pitchFamily="34" charset="0"/>
              </a:rPr>
              <a:t> 8 y 9, fueron retirados del anexo 2 de la observación.</a:t>
            </a:r>
          </a:p>
        </p:txBody>
      </p:sp>
    </p:spTree>
    <p:extLst>
      <p:ext uri="{BB962C8B-B14F-4D97-AF65-F5344CB8AC3E}">
        <p14:creationId xmlns:p14="http://schemas.microsoft.com/office/powerpoint/2010/main" val="351617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185057"/>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559221"/>
            <a:ext cx="8638883" cy="43396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 </a:t>
            </a:r>
            <a:r>
              <a:rPr lang="es-CO" sz="1900" i="1" dirty="0">
                <a:solidFill>
                  <a:srgbClr val="002060"/>
                </a:solidFill>
                <a:latin typeface="Calibri" panose="020F0502020204030204" pitchFamily="34" charset="0"/>
              </a:rPr>
              <a:t>“</a:t>
            </a:r>
            <a:r>
              <a:rPr lang="es-MX" sz="1900" i="1" dirty="0">
                <a:solidFill>
                  <a:srgbClr val="002060"/>
                </a:solidFill>
                <a:latin typeface="Calibri" panose="020F0502020204030204" pitchFamily="34" charset="0"/>
              </a:rPr>
              <a:t>Contrato 132 de 2020 – Sobre la manifestación de interés en participar en el proceso, es preciso aclarar que esta es requisito habilitante para la presentación de la oferta, la cual se debe realizar en la plataforma, de lo contrario la misma plataforma le impide la presentación de su oferta, lo anterior, teniendo en cuenta que la plataforma </a:t>
            </a:r>
            <a:r>
              <a:rPr lang="es-MX" sz="1900" i="1" dirty="0" err="1">
                <a:solidFill>
                  <a:srgbClr val="002060"/>
                </a:solidFill>
                <a:latin typeface="Calibri" panose="020F0502020204030204" pitchFamily="34" charset="0"/>
              </a:rPr>
              <a:t>Secop</a:t>
            </a:r>
            <a:r>
              <a:rPr lang="es-MX" sz="1900" i="1" dirty="0">
                <a:solidFill>
                  <a:srgbClr val="002060"/>
                </a:solidFill>
                <a:latin typeface="Calibri" panose="020F0502020204030204" pitchFamily="34" charset="0"/>
              </a:rPr>
              <a:t> II es transaccional y cuenta con un parámetro técnico a través del cual los proveedores deben realizar dicha manifestación. Se Adjunta pantallazo de las manifestaciones de interés realizadas a través de la mencionada plataforma. </a:t>
            </a:r>
          </a:p>
          <a:p>
            <a:pPr algn="just"/>
            <a:endParaRPr lang="es-MX" sz="1000" i="1" dirty="0">
              <a:solidFill>
                <a:srgbClr val="002060"/>
              </a:solidFill>
              <a:latin typeface="Calibri" panose="020F0502020204030204" pitchFamily="34" charset="0"/>
            </a:endParaRPr>
          </a:p>
          <a:p>
            <a:pPr algn="just"/>
            <a:r>
              <a:rPr lang="es-MX" sz="1900" i="1" dirty="0">
                <a:solidFill>
                  <a:srgbClr val="002060"/>
                </a:solidFill>
                <a:latin typeface="Calibri" panose="020F0502020204030204" pitchFamily="34" charset="0"/>
              </a:rPr>
              <a:t>“Respecto al informe de actividades y seguimiento técnico, es preciso señalar que el contrato 132 de 2020, tenía por objeto la adquisición del programa de Seguros de la Entidad, recibido a satisfacción por el Supervisor del contrato y publicado en el </a:t>
            </a:r>
            <a:r>
              <a:rPr lang="es-MX" sz="1900" i="1" dirty="0" err="1">
                <a:solidFill>
                  <a:srgbClr val="002060"/>
                </a:solidFill>
                <a:latin typeface="Calibri" panose="020F0502020204030204" pitchFamily="34" charset="0"/>
              </a:rPr>
              <a:t>Secop</a:t>
            </a:r>
            <a:r>
              <a:rPr lang="es-MX" sz="1900" i="1" dirty="0">
                <a:solidFill>
                  <a:srgbClr val="002060"/>
                </a:solidFill>
                <a:latin typeface="Calibri" panose="020F0502020204030204" pitchFamily="34" charset="0"/>
              </a:rPr>
              <a:t> II, conforme a lo establecido en el artículo 2.8.3.1.6, del Decreto 1080 de 2015, el cual no establece un término para la realización de dicha publicación”. </a:t>
            </a:r>
            <a:r>
              <a:rPr lang="es-MX" sz="1900" b="0" i="0" u="none" strike="noStrike" baseline="0" dirty="0">
                <a:solidFill>
                  <a:srgbClr val="002060"/>
                </a:solidFill>
                <a:latin typeface="Calibri" panose="020F0502020204030204" pitchFamily="34" charset="0"/>
              </a:rPr>
              <a:t>	</a:t>
            </a:r>
          </a:p>
        </p:txBody>
      </p:sp>
    </p:spTree>
    <p:extLst>
      <p:ext uri="{BB962C8B-B14F-4D97-AF65-F5344CB8AC3E}">
        <p14:creationId xmlns:p14="http://schemas.microsoft.com/office/powerpoint/2010/main" val="2617147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185057"/>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559221"/>
            <a:ext cx="8638883" cy="447814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a:t>
            </a:r>
            <a:r>
              <a:rPr lang="es-MX" sz="1900" dirty="0">
                <a:solidFill>
                  <a:srgbClr val="002060"/>
                </a:solidFill>
              </a:rPr>
              <a:t> “</a:t>
            </a:r>
            <a:r>
              <a:rPr lang="es-MX" sz="1900" i="1" dirty="0">
                <a:solidFill>
                  <a:srgbClr val="002060"/>
                </a:solidFill>
                <a:latin typeface="Calibri" panose="020F0502020204030204" pitchFamily="34" charset="0"/>
              </a:rPr>
              <a:t>Contrato 159 de 2020 – Sobre la manifestación de interés en participar en el proceso, es preciso aclarar que esta es requisito habilitante para la presentación de la oferta, la cual se debe realizar en la plataforma, de lo contrario la misma plataforma le impide la presentación de su oferta, lo anterior, teniendo en cuenta que la plataforma </a:t>
            </a:r>
            <a:r>
              <a:rPr lang="es-MX" sz="1900" i="1" dirty="0" err="1">
                <a:solidFill>
                  <a:srgbClr val="002060"/>
                </a:solidFill>
                <a:latin typeface="Calibri" panose="020F0502020204030204" pitchFamily="34" charset="0"/>
              </a:rPr>
              <a:t>Secop</a:t>
            </a:r>
            <a:r>
              <a:rPr lang="es-MX" sz="1900" i="1" dirty="0">
                <a:solidFill>
                  <a:srgbClr val="002060"/>
                </a:solidFill>
                <a:latin typeface="Calibri" panose="020F0502020204030204" pitchFamily="34" charset="0"/>
              </a:rPr>
              <a:t> II es transaccional y cuenta con un parámetro técnico a través del cual los proveedores deben realizar dicha manifestación. Se Adjunta pantallazo de las manifestaciones de interés realizadas a través de la mencionada plataforma”. </a:t>
            </a:r>
          </a:p>
          <a:p>
            <a:pPr algn="just"/>
            <a:endParaRPr lang="es-MX" sz="1900" i="1" dirty="0">
              <a:solidFill>
                <a:srgbClr val="002060"/>
              </a:solidFill>
              <a:latin typeface="Calibri" panose="020F0502020204030204" pitchFamily="34" charset="0"/>
            </a:endParaRPr>
          </a:p>
          <a:p>
            <a:pPr algn="just"/>
            <a:r>
              <a:rPr lang="es-CO" sz="1900" b="1" dirty="0">
                <a:solidFill>
                  <a:srgbClr val="002060"/>
                </a:solidFill>
              </a:rPr>
              <a:t>COMENTARIOS DE LA UNIDAD DE CONTROL INTERNO: </a:t>
            </a:r>
            <a:r>
              <a:rPr lang="es-CO" sz="1900" dirty="0">
                <a:solidFill>
                  <a:srgbClr val="002060"/>
                </a:solidFill>
              </a:rPr>
              <a:t>Si bien es cierto que las manifestaciones de interés se presentan a la plataforma de manera transaccional, no es menos cierto que las manifestaciones de interés deben ser publicadas en dicha plataforma se realice o no el sorteo, como se evidencia a continuación:</a:t>
            </a:r>
            <a:r>
              <a:rPr lang="es-MX" sz="1900" i="1" dirty="0">
                <a:solidFill>
                  <a:srgbClr val="002060"/>
                </a:solidFill>
                <a:latin typeface="Calibri" panose="020F0502020204030204" pitchFamily="34" charset="0"/>
              </a:rPr>
              <a:t>	</a:t>
            </a:r>
          </a:p>
          <a:p>
            <a:pPr algn="just"/>
            <a:r>
              <a:rPr lang="es-MX" sz="19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08022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344083"/>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45932" y="1572473"/>
            <a:ext cx="8638883" cy="446276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endParaRPr lang="es-CO" sz="1900" dirty="0">
              <a:solidFill>
                <a:srgbClr val="002060"/>
              </a:solidFill>
            </a:endParaRPr>
          </a:p>
          <a:p>
            <a:pPr algn="just"/>
            <a:endParaRPr lang="es-CO" sz="1900" i="0" u="none" strike="noStrike" baseline="0" dirty="0">
              <a:solidFill>
                <a:srgbClr val="002060"/>
              </a:solidFill>
              <a:latin typeface="Calibri" panose="020F0502020204030204" pitchFamily="34" charset="0"/>
            </a:endParaRPr>
          </a:p>
          <a:p>
            <a:pPr algn="just"/>
            <a:endParaRPr lang="es-CO" sz="1900" dirty="0">
              <a:solidFill>
                <a:srgbClr val="002060"/>
              </a:solidFill>
              <a:latin typeface="Calibri" panose="020F0502020204030204" pitchFamily="34" charset="0"/>
            </a:endParaRPr>
          </a:p>
          <a:p>
            <a:pPr algn="just"/>
            <a:endParaRPr lang="es-CO" sz="1900" i="0" u="none" strike="noStrike" baseline="0" dirty="0">
              <a:solidFill>
                <a:srgbClr val="002060"/>
              </a:solidFill>
              <a:latin typeface="Calibri" panose="020F0502020204030204" pitchFamily="34" charset="0"/>
            </a:endParaRPr>
          </a:p>
          <a:p>
            <a:pPr algn="just"/>
            <a:endParaRPr lang="es-CO" sz="1900" dirty="0">
              <a:solidFill>
                <a:srgbClr val="002060"/>
              </a:solidFill>
              <a:latin typeface="Calibri" panose="020F0502020204030204" pitchFamily="34" charset="0"/>
            </a:endParaRPr>
          </a:p>
          <a:p>
            <a:pPr algn="just"/>
            <a:endParaRPr lang="es-CO" sz="1900" i="0" u="none" strike="noStrike" baseline="0" dirty="0">
              <a:solidFill>
                <a:srgbClr val="002060"/>
              </a:solidFill>
              <a:latin typeface="Calibri" panose="020F0502020204030204" pitchFamily="34" charset="0"/>
            </a:endParaRPr>
          </a:p>
          <a:p>
            <a:pPr algn="just"/>
            <a:endParaRPr lang="es-CO" sz="1900" dirty="0">
              <a:solidFill>
                <a:srgbClr val="002060"/>
              </a:solidFill>
              <a:latin typeface="Calibri" panose="020F0502020204030204" pitchFamily="34" charset="0"/>
            </a:endParaRPr>
          </a:p>
          <a:p>
            <a:pPr algn="just"/>
            <a:endParaRPr lang="es-CO" sz="1900" i="0" u="none" strike="noStrike" baseline="0" dirty="0">
              <a:solidFill>
                <a:srgbClr val="002060"/>
              </a:solidFill>
              <a:latin typeface="Calibri" panose="020F0502020204030204" pitchFamily="34" charset="0"/>
            </a:endParaRPr>
          </a:p>
          <a:p>
            <a:pPr algn="just"/>
            <a:endParaRPr lang="es-CO" sz="1900" dirty="0">
              <a:solidFill>
                <a:srgbClr val="002060"/>
              </a:solidFill>
              <a:latin typeface="Calibri" panose="020F0502020204030204" pitchFamily="34" charset="0"/>
            </a:endParaRPr>
          </a:p>
          <a:p>
            <a:pPr algn="just"/>
            <a:endParaRPr lang="es-CO" sz="1900" i="0" u="none" strike="noStrike" baseline="0" dirty="0">
              <a:solidFill>
                <a:srgbClr val="002060"/>
              </a:solidFill>
              <a:latin typeface="Calibri" panose="020F0502020204030204" pitchFamily="34" charset="0"/>
            </a:endParaRPr>
          </a:p>
          <a:p>
            <a:pPr algn="just"/>
            <a:endParaRPr lang="es-CO" sz="1900" dirty="0">
              <a:solidFill>
                <a:srgbClr val="002060"/>
              </a:solidFill>
              <a:latin typeface="Calibri" panose="020F0502020204030204" pitchFamily="34" charset="0"/>
            </a:endParaRPr>
          </a:p>
          <a:p>
            <a:pPr algn="just"/>
            <a:endParaRPr lang="es-CO" sz="1900" i="0" u="none" strike="noStrike" baseline="0" dirty="0">
              <a:solidFill>
                <a:srgbClr val="002060"/>
              </a:solidFill>
              <a:latin typeface="Calibri" panose="020F0502020204030204" pitchFamily="34" charset="0"/>
            </a:endParaRPr>
          </a:p>
          <a:p>
            <a:pPr algn="just"/>
            <a:endParaRPr lang="es-CO" sz="1900" dirty="0">
              <a:solidFill>
                <a:srgbClr val="002060"/>
              </a:solidFill>
              <a:latin typeface="Calibri" panose="020F0502020204030204" pitchFamily="34" charset="0"/>
            </a:endParaRPr>
          </a:p>
          <a:p>
            <a:pPr algn="just"/>
            <a:endParaRPr lang="es-CO" sz="1900" i="0" u="none" strike="noStrike" baseline="0" dirty="0">
              <a:solidFill>
                <a:srgbClr val="002060"/>
              </a:solidFill>
              <a:latin typeface="Calibri" panose="020F0502020204030204" pitchFamily="34" charset="0"/>
            </a:endParaRPr>
          </a:p>
          <a:p>
            <a:pPr algn="just"/>
            <a:endParaRPr lang="es-MX" sz="1800" i="0" u="none" strike="noStrike" baseline="0" dirty="0">
              <a:solidFill>
                <a:srgbClr val="000000"/>
              </a:solidFill>
              <a:latin typeface="Calibri" panose="020F0502020204030204" pitchFamily="34" charset="0"/>
            </a:endParaRPr>
          </a:p>
        </p:txBody>
      </p:sp>
      <p:pic>
        <p:nvPicPr>
          <p:cNvPr id="4" name="Imagen 3">
            <a:extLst>
              <a:ext uri="{FF2B5EF4-FFF2-40B4-BE49-F238E27FC236}">
                <a16:creationId xmlns:a16="http://schemas.microsoft.com/office/drawing/2014/main" id="{8C0438DC-076B-402E-9353-AD488AE49A87}"/>
              </a:ext>
            </a:extLst>
          </p:cNvPr>
          <p:cNvPicPr>
            <a:picLocks noChangeAspect="1"/>
          </p:cNvPicPr>
          <p:nvPr/>
        </p:nvPicPr>
        <p:blipFill>
          <a:blip r:embed="rId2"/>
          <a:stretch>
            <a:fillRect/>
          </a:stretch>
        </p:blipFill>
        <p:spPr>
          <a:xfrm>
            <a:off x="443181" y="1701484"/>
            <a:ext cx="8441634" cy="4116219"/>
          </a:xfrm>
          <a:prstGeom prst="rect">
            <a:avLst/>
          </a:prstGeom>
        </p:spPr>
      </p:pic>
    </p:spTree>
    <p:extLst>
      <p:ext uri="{BB962C8B-B14F-4D97-AF65-F5344CB8AC3E}">
        <p14:creationId xmlns:p14="http://schemas.microsoft.com/office/powerpoint/2010/main" val="393314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344083"/>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625482"/>
            <a:ext cx="8638883" cy="443198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endParaRPr lang="es-CO" sz="2200" b="1" dirty="0">
              <a:solidFill>
                <a:srgbClr val="002060"/>
              </a:solidFill>
            </a:endParaRPr>
          </a:p>
          <a:p>
            <a:pPr algn="just"/>
            <a:endParaRPr lang="es-CO" sz="2200" b="1" i="0" u="none" strike="noStrike" baseline="0" dirty="0">
              <a:solidFill>
                <a:srgbClr val="002060"/>
              </a:solidFill>
              <a:latin typeface="Calibri" panose="020F0502020204030204" pitchFamily="34" charset="0"/>
            </a:endParaRPr>
          </a:p>
          <a:p>
            <a:pPr algn="just"/>
            <a:endParaRPr lang="es-CO" sz="2200" b="1" dirty="0">
              <a:solidFill>
                <a:srgbClr val="002060"/>
              </a:solidFill>
              <a:latin typeface="Calibri" panose="020F0502020204030204" pitchFamily="34" charset="0"/>
            </a:endParaRPr>
          </a:p>
          <a:p>
            <a:pPr algn="just"/>
            <a:endParaRPr lang="es-CO" sz="2200" b="1" i="0" u="none" strike="noStrike" baseline="0" dirty="0">
              <a:solidFill>
                <a:srgbClr val="002060"/>
              </a:solidFill>
              <a:latin typeface="Calibri" panose="020F0502020204030204" pitchFamily="34" charset="0"/>
            </a:endParaRPr>
          </a:p>
          <a:p>
            <a:pPr algn="just"/>
            <a:endParaRPr lang="es-CO" sz="2200" b="1" dirty="0">
              <a:solidFill>
                <a:srgbClr val="002060"/>
              </a:solidFill>
              <a:latin typeface="Calibri" panose="020F0502020204030204" pitchFamily="34" charset="0"/>
            </a:endParaRPr>
          </a:p>
          <a:p>
            <a:pPr algn="just"/>
            <a:endParaRPr lang="es-CO" sz="2200" b="1" i="0" u="none" strike="noStrike" baseline="0" dirty="0">
              <a:solidFill>
                <a:srgbClr val="002060"/>
              </a:solidFill>
              <a:latin typeface="Calibri" panose="020F0502020204030204" pitchFamily="34" charset="0"/>
            </a:endParaRPr>
          </a:p>
          <a:p>
            <a:pPr algn="just"/>
            <a:endParaRPr lang="es-CO" sz="2200" b="1" dirty="0">
              <a:solidFill>
                <a:srgbClr val="002060"/>
              </a:solidFill>
              <a:latin typeface="Calibri" panose="020F0502020204030204" pitchFamily="34" charset="0"/>
            </a:endParaRPr>
          </a:p>
          <a:p>
            <a:pPr algn="just"/>
            <a:endParaRPr lang="es-CO" sz="2200" b="1" i="0" u="none" strike="noStrike" baseline="0" dirty="0">
              <a:solidFill>
                <a:srgbClr val="002060"/>
              </a:solidFill>
              <a:latin typeface="Calibri" panose="020F0502020204030204" pitchFamily="34" charset="0"/>
            </a:endParaRPr>
          </a:p>
          <a:p>
            <a:pPr algn="just"/>
            <a:endParaRPr lang="es-CO" sz="2200" b="1" dirty="0">
              <a:solidFill>
                <a:srgbClr val="002060"/>
              </a:solidFill>
              <a:latin typeface="Calibri" panose="020F0502020204030204" pitchFamily="34" charset="0"/>
            </a:endParaRPr>
          </a:p>
          <a:p>
            <a:pPr algn="just"/>
            <a:endParaRPr lang="es-CO" sz="2200" b="1" i="0" u="none" strike="noStrike" baseline="0" dirty="0">
              <a:solidFill>
                <a:srgbClr val="002060"/>
              </a:solidFill>
              <a:latin typeface="Calibri" panose="020F0502020204030204" pitchFamily="34" charset="0"/>
            </a:endParaRPr>
          </a:p>
          <a:p>
            <a:pPr algn="just"/>
            <a:endParaRPr lang="es-CO" sz="2200" b="1" dirty="0">
              <a:solidFill>
                <a:srgbClr val="002060"/>
              </a:solidFill>
              <a:latin typeface="Calibri" panose="020F0502020204030204" pitchFamily="34" charset="0"/>
            </a:endParaRPr>
          </a:p>
          <a:p>
            <a:pPr algn="just"/>
            <a:endParaRPr lang="es-CO" sz="2200" b="1" i="0" u="none" strike="noStrike" baseline="0" dirty="0">
              <a:solidFill>
                <a:srgbClr val="002060"/>
              </a:solidFill>
              <a:latin typeface="Calibri" panose="020F0502020204030204" pitchFamily="34" charset="0"/>
            </a:endParaRPr>
          </a:p>
          <a:p>
            <a:pPr algn="just"/>
            <a:endParaRPr lang="es-MX" sz="1800" i="0" u="none" strike="noStrike" baseline="0" dirty="0">
              <a:solidFill>
                <a:srgbClr val="000000"/>
              </a:solidFill>
              <a:latin typeface="Calibri" panose="020F0502020204030204" pitchFamily="34" charset="0"/>
            </a:endParaRPr>
          </a:p>
        </p:txBody>
      </p:sp>
      <p:pic>
        <p:nvPicPr>
          <p:cNvPr id="5" name="Imagen 4">
            <a:extLst>
              <a:ext uri="{FF2B5EF4-FFF2-40B4-BE49-F238E27FC236}">
                <a16:creationId xmlns:a16="http://schemas.microsoft.com/office/drawing/2014/main" id="{BD2A6A7B-F3B9-4545-9400-4ACF71D225A4}"/>
              </a:ext>
            </a:extLst>
          </p:cNvPr>
          <p:cNvPicPr>
            <a:picLocks noChangeAspect="1"/>
          </p:cNvPicPr>
          <p:nvPr/>
        </p:nvPicPr>
        <p:blipFill>
          <a:blip r:embed="rId2"/>
          <a:stretch>
            <a:fillRect/>
          </a:stretch>
        </p:blipFill>
        <p:spPr>
          <a:xfrm>
            <a:off x="304032" y="1721461"/>
            <a:ext cx="8534400" cy="4336004"/>
          </a:xfrm>
          <a:prstGeom prst="rect">
            <a:avLst/>
          </a:prstGeom>
        </p:spPr>
      </p:pic>
    </p:spTree>
    <p:extLst>
      <p:ext uri="{BB962C8B-B14F-4D97-AF65-F5344CB8AC3E}">
        <p14:creationId xmlns:p14="http://schemas.microsoft.com/office/powerpoint/2010/main" val="9202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344083"/>
            <a:ext cx="6452274" cy="10618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COMENTARIOS A LA OBSERVACIÓN</a:t>
            </a:r>
          </a:p>
          <a:p>
            <a:pPr algn="ctr"/>
            <a:r>
              <a:rPr lang="es-CO" sz="2100" b="1" dirty="0">
                <a:solidFill>
                  <a:srgbClr val="002060"/>
                </a:solidFill>
              </a:rPr>
              <a:t>DOCUMENTOS DE LOS PROCESOS CONTRACTUALES QUE NO FUERON PUBLICADOS EN LA PÁGINA DEL SECOP II </a:t>
            </a:r>
            <a:endParaRPr lang="en-US" sz="21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559221"/>
            <a:ext cx="8638883" cy="170816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900" dirty="0">
                <a:solidFill>
                  <a:srgbClr val="002060"/>
                </a:solidFill>
              </a:rPr>
              <a:t>Ahora bien, se reitera </a:t>
            </a:r>
            <a:r>
              <a:rPr lang="es-MX" sz="1900" dirty="0">
                <a:solidFill>
                  <a:srgbClr val="002060"/>
                </a:solidFill>
                <a:latin typeface="Calibri" panose="020F0502020204030204" pitchFamily="34" charset="0"/>
              </a:rPr>
              <a:t>conforme a lo indicado en la diapositiva 15 del presente informe, que si bien el Decreto 1080 de 2015 no señala un término perentorio para la publicación, el D</a:t>
            </a:r>
            <a:r>
              <a:rPr lang="es-CO" sz="1900" dirty="0" err="1">
                <a:solidFill>
                  <a:srgbClr val="002060"/>
                </a:solidFill>
                <a:latin typeface="Calibri" panose="020F0502020204030204" pitchFamily="34" charset="0"/>
              </a:rPr>
              <a:t>ecreto</a:t>
            </a:r>
            <a:r>
              <a:rPr lang="es-CO" sz="1900" dirty="0">
                <a:solidFill>
                  <a:srgbClr val="002060"/>
                </a:solidFill>
                <a:latin typeface="Calibri" panose="020F0502020204030204" pitchFamily="34" charset="0"/>
              </a:rPr>
              <a:t> 1082 de 2015 sí obliga a la entidad a publicar la totalidad de los documentos expedidos con ocasión de la actividad contractual dentro de la página del SECOP II dentro de los 3 días siguientes a la expedición del documento.</a:t>
            </a:r>
            <a:r>
              <a:rPr lang="es-MX" sz="1900" dirty="0">
                <a:solidFill>
                  <a:srgbClr val="002060"/>
                </a:solidFill>
              </a:rPr>
              <a:t>  </a:t>
            </a:r>
          </a:p>
          <a:p>
            <a:pPr algn="just"/>
            <a:endParaRPr lang="es-MX" sz="1000" dirty="0">
              <a:solidFill>
                <a:srgbClr val="002060"/>
              </a:solidFill>
            </a:endParaRPr>
          </a:p>
        </p:txBody>
      </p:sp>
    </p:spTree>
    <p:extLst>
      <p:ext uri="{BB962C8B-B14F-4D97-AF65-F5344CB8AC3E}">
        <p14:creationId xmlns:p14="http://schemas.microsoft.com/office/powerpoint/2010/main" val="154978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19130" y="264571"/>
            <a:ext cx="6439022" cy="14465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DOCUMENTOS DE LOS PROCESOS CONTRACTUALES QUE NO FUERON PUBLICADOS EN LA PÁGINA DEL SECOP I Y II </a:t>
            </a:r>
            <a:endParaRPr lang="en-US" sz="2200" b="1" dirty="0">
              <a:solidFill>
                <a:srgbClr val="002060"/>
              </a:solidFill>
            </a:endParaRPr>
          </a:p>
        </p:txBody>
      </p:sp>
      <p:graphicFrame>
        <p:nvGraphicFramePr>
          <p:cNvPr id="5" name="Gráfico 4">
            <a:extLst>
              <a:ext uri="{FF2B5EF4-FFF2-40B4-BE49-F238E27FC236}">
                <a16:creationId xmlns:a16="http://schemas.microsoft.com/office/drawing/2014/main" id="{8E5DF4DD-4CD8-4919-BED2-F1E48D9CBBC8}"/>
              </a:ext>
            </a:extLst>
          </p:cNvPr>
          <p:cNvGraphicFramePr/>
          <p:nvPr>
            <p:extLst>
              <p:ext uri="{D42A27DB-BD31-4B8C-83A1-F6EECF244321}">
                <p14:modId xmlns:p14="http://schemas.microsoft.com/office/powerpoint/2010/main" val="2343645535"/>
              </p:ext>
            </p:extLst>
          </p:nvPr>
        </p:nvGraphicFramePr>
        <p:xfrm>
          <a:off x="490330" y="1953591"/>
          <a:ext cx="8267822"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5865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51652" y="277823"/>
            <a:ext cx="6399265" cy="170816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OBSERVACIÓN DE LA AUDITORÍA</a:t>
            </a:r>
          </a:p>
          <a:p>
            <a:pPr algn="ctr"/>
            <a:r>
              <a:rPr lang="es-CO" sz="2100" b="1" dirty="0">
                <a:solidFill>
                  <a:srgbClr val="002060"/>
                </a:solidFill>
              </a:rPr>
              <a:t>NO SE EVIDENCIARON LOS REGISTROS PREVISTOS PARA ALGUNAS DE LAS ACTIVIDADES DEL PROCEDIMIENTO DE ELABORACIÓN DE ESTUDIOS PREVIOS</a:t>
            </a:r>
            <a:r>
              <a:rPr lang="es-CO" sz="2100" dirty="0">
                <a:solidFill>
                  <a:srgbClr val="002060"/>
                </a:solidFill>
                <a:latin typeface="Calibri" panose="020F0502020204030204" pitchFamily="34" charset="0"/>
              </a:rPr>
              <a:t> </a:t>
            </a:r>
            <a:r>
              <a:rPr lang="es-CO" sz="2100" b="1" dirty="0">
                <a:solidFill>
                  <a:srgbClr val="002060"/>
                </a:solidFill>
              </a:rPr>
              <a:t>GBS-PRC05 (VER ANEXO 3)</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851367274"/>
              </p:ext>
            </p:extLst>
          </p:nvPr>
        </p:nvGraphicFramePr>
        <p:xfrm>
          <a:off x="385844" y="2093843"/>
          <a:ext cx="8465073" cy="39235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561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80988" y="361076"/>
            <a:ext cx="6330999"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2800" b="1" dirty="0">
                <a:solidFill>
                  <a:srgbClr val="002060"/>
                </a:solidFill>
              </a:rPr>
              <a:t>ALCANCE </a:t>
            </a:r>
          </a:p>
          <a:p>
            <a:pPr algn="ctr"/>
            <a:r>
              <a:rPr lang="es-MX" sz="2800" b="1" dirty="0">
                <a:solidFill>
                  <a:srgbClr val="002060"/>
                </a:solidFill>
              </a:rPr>
              <a:t>DE LA AUDITORÍA</a:t>
            </a:r>
            <a:r>
              <a:rPr lang="es-CO" sz="2800" b="1" dirty="0">
                <a:solidFill>
                  <a:srgbClr val="002060"/>
                </a:solidFill>
              </a:rPr>
              <a:t> </a:t>
            </a:r>
            <a:endParaRPr lang="en-US" sz="28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436728" y="1428662"/>
            <a:ext cx="8475259" cy="455509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x-none" sz="2000" dirty="0">
                <a:solidFill>
                  <a:srgbClr val="002060"/>
                </a:solidFill>
              </a:rPr>
              <a:t>Se verificó </a:t>
            </a:r>
            <a:r>
              <a:rPr lang="es-CO" sz="2000" dirty="0">
                <a:solidFill>
                  <a:srgbClr val="002060"/>
                </a:solidFill>
              </a:rPr>
              <a:t>el cumplimiento de la información relacionada con los procesos de selección y sus etapas contractuales, tomados para la muestra de la presente auditoría y que reposan en la página del SECOP I y II. </a:t>
            </a:r>
          </a:p>
          <a:p>
            <a:pPr algn="just" fontAlgn="base"/>
            <a:endParaRPr lang="es-CO" sz="1500" dirty="0">
              <a:solidFill>
                <a:srgbClr val="002060"/>
              </a:solidFill>
            </a:endParaRPr>
          </a:p>
          <a:p>
            <a:pPr algn="just" fontAlgn="base"/>
            <a:r>
              <a:rPr lang="es-CO" sz="2000" dirty="0">
                <a:solidFill>
                  <a:srgbClr val="002060"/>
                </a:solidFill>
              </a:rPr>
              <a:t>Adicionalmente, se corroboró la información relacionada con el proceso de adquisición de bienes y servicios que no se encontró registrada en la plataforma del SECOP I y II y que hace parte de la gestión contractual verificada en la entidad.</a:t>
            </a:r>
          </a:p>
          <a:p>
            <a:pPr algn="just" fontAlgn="base"/>
            <a:endParaRPr lang="es-CO" sz="1500" dirty="0">
              <a:solidFill>
                <a:srgbClr val="002060"/>
              </a:solidFill>
            </a:endParaRPr>
          </a:p>
          <a:p>
            <a:pPr algn="just" fontAlgn="base"/>
            <a:r>
              <a:rPr lang="es-CO" sz="2000" dirty="0">
                <a:solidFill>
                  <a:srgbClr val="002060"/>
                </a:solidFill>
              </a:rPr>
              <a:t>Se verificó la licitación Pública </a:t>
            </a:r>
            <a:r>
              <a:rPr lang="es-CO" sz="2000" dirty="0" err="1">
                <a:solidFill>
                  <a:srgbClr val="002060"/>
                </a:solidFill>
              </a:rPr>
              <a:t>N°</a:t>
            </a:r>
            <a:r>
              <a:rPr lang="es-CO" sz="2000" dirty="0">
                <a:solidFill>
                  <a:srgbClr val="002060"/>
                </a:solidFill>
              </a:rPr>
              <a:t> 165 de 2020, en virtud de la solicitud recibida por esta Unidad de la Presidencia de la República, Secretaria de Transparencia mediante radicado OFI 21-00101323/IDM 11040001 de fecha 15 de julio de 2021, en la que se solicita “</a:t>
            </a:r>
            <a:r>
              <a:rPr lang="es-CO" sz="2000" i="1" dirty="0">
                <a:solidFill>
                  <a:srgbClr val="002060"/>
                </a:solidFill>
              </a:rPr>
              <a:t>de manera atenta se observe el requerimiento del peticionario y se atienda el particular en el marco de sus competencias con la debida celeridad y diligencia”.</a:t>
            </a:r>
          </a:p>
        </p:txBody>
      </p:sp>
    </p:spTree>
    <p:extLst>
      <p:ext uri="{BB962C8B-B14F-4D97-AF65-F5344CB8AC3E}">
        <p14:creationId xmlns:p14="http://schemas.microsoft.com/office/powerpoint/2010/main" val="3086694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DEL PROCEDIMIENTO DE ELABORACIÓN DE ESTUDIOS PREVIOS</a:t>
            </a:r>
            <a:r>
              <a:rPr lang="es-CO" sz="2200" dirty="0">
                <a:solidFill>
                  <a:srgbClr val="002060"/>
                </a:solidFill>
                <a:latin typeface="Calibri" panose="020F0502020204030204" pitchFamily="34" charset="0"/>
              </a:rPr>
              <a:t> </a:t>
            </a:r>
            <a:r>
              <a:rPr lang="es-CO" sz="2200" b="1" dirty="0">
                <a:solidFill>
                  <a:srgbClr val="002060"/>
                </a:solidFill>
              </a:rPr>
              <a:t>GBS-PRC05 (VER ANEXO 3)</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79987979"/>
              </p:ext>
            </p:extLst>
          </p:nvPr>
        </p:nvGraphicFramePr>
        <p:xfrm>
          <a:off x="385844" y="2412621"/>
          <a:ext cx="8372307" cy="3550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0617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06645" y="171805"/>
            <a:ext cx="6584796"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b="1" dirty="0">
                <a:solidFill>
                  <a:srgbClr val="002060"/>
                </a:solidFill>
              </a:rPr>
              <a:t>COMENTARIOS A LA OBSERVACIÓN</a:t>
            </a:r>
          </a:p>
          <a:p>
            <a:pPr algn="ctr"/>
            <a:r>
              <a:rPr lang="es-CO" b="1" dirty="0">
                <a:solidFill>
                  <a:srgbClr val="002060"/>
                </a:solidFill>
              </a:rPr>
              <a:t>NO SE EVIDENCIARON LOS REGISTROS PREVISTOS PARA ALGUNAS DE LAS ACTIVIDADES DEL PROCEDIMIENTO DE ELABORACIÓN DE ESTUDIOS PREVIOS</a:t>
            </a:r>
            <a:r>
              <a:rPr lang="es-CO" dirty="0">
                <a:solidFill>
                  <a:srgbClr val="002060"/>
                </a:solidFill>
                <a:latin typeface="Calibri" panose="020F0502020204030204" pitchFamily="34" charset="0"/>
              </a:rPr>
              <a:t> </a:t>
            </a:r>
            <a:r>
              <a:rPr lang="es-CO" b="1" dirty="0">
                <a:solidFill>
                  <a:srgbClr val="002060"/>
                </a:solidFill>
              </a:rPr>
              <a:t>GBS-PRC05 (VER ANEXO 3)</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2558" y="1540547"/>
            <a:ext cx="8638883" cy="430887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a:t>
            </a:r>
            <a:r>
              <a:rPr lang="es-MX" sz="1900" dirty="0">
                <a:solidFill>
                  <a:srgbClr val="002060"/>
                </a:solidFill>
              </a:rPr>
              <a:t> </a:t>
            </a:r>
            <a:r>
              <a:rPr lang="es-MX" sz="1900" b="1" i="1" dirty="0">
                <a:solidFill>
                  <a:srgbClr val="002060"/>
                </a:solidFill>
                <a:latin typeface="Calibri" panose="020F0502020204030204" pitchFamily="34" charset="0"/>
              </a:rPr>
              <a:t>“</a:t>
            </a:r>
            <a:r>
              <a:rPr lang="es-CO" sz="1900" b="1" i="1" dirty="0">
                <a:solidFill>
                  <a:srgbClr val="002060"/>
                </a:solidFill>
                <a:latin typeface="Calibri" panose="020F0502020204030204" pitchFamily="34" charset="0"/>
              </a:rPr>
              <a:t>Verificación del rubro: </a:t>
            </a:r>
            <a:r>
              <a:rPr lang="es-MX" sz="1900" i="1" dirty="0">
                <a:solidFill>
                  <a:srgbClr val="002060"/>
                </a:solidFill>
                <a:latin typeface="Calibri" panose="020F0502020204030204" pitchFamily="34" charset="0"/>
              </a:rPr>
              <a:t>Respecto a esta observación es preciso recordar que el rubro presupuestal y el proyecto de inversión al cual pertenece una necesidad, es definido en el Plan Anual Adquisiciones, el cual es aprobado por el comité de expertos, y publicado en el SECOP II. Por lo tanto, no se requiere el envío de correos electrónicos para acceder a esta información, debido a que es información de carácter público. Por otro lado, en el procedimiento establecido para dicho trámite, se indica que es el área solicitante la encargada de verificar el rubro al cual pertenece la necesidad que pretende contratar; sin embargo, en la etapa de revisión de los estudios previos el equipo de contratos verifica que el rubro con el cual se pretende respaldar la necesidad este incluida en el plan anual de adquisiciones publicado en el SECOP II. </a:t>
            </a:r>
          </a:p>
          <a:p>
            <a:pPr algn="just"/>
            <a:endParaRPr lang="es-MX" sz="800" i="1" dirty="0">
              <a:solidFill>
                <a:srgbClr val="002060"/>
              </a:solidFill>
              <a:latin typeface="Calibri" panose="020F0502020204030204" pitchFamily="34" charset="0"/>
            </a:endParaRPr>
          </a:p>
          <a:p>
            <a:pPr algn="just"/>
            <a:r>
              <a:rPr lang="es-MX" sz="1900" b="1" i="1" dirty="0">
                <a:solidFill>
                  <a:srgbClr val="002060"/>
                </a:solidFill>
                <a:latin typeface="Calibri" panose="020F0502020204030204" pitchFamily="34" charset="0"/>
              </a:rPr>
              <a:t>“Envío del proyecto de Estudio. </a:t>
            </a:r>
            <a:r>
              <a:rPr lang="es-MX" sz="1900" i="1" dirty="0">
                <a:solidFill>
                  <a:srgbClr val="002060"/>
                </a:solidFill>
                <a:latin typeface="Calibri" panose="020F0502020204030204" pitchFamily="34" charset="0"/>
              </a:rPr>
              <a:t>Las actuaciones surtidas en la CRA, respecto al envío de los estudios previos a la oficina de contratos, se llevó a cabo y con el fin de dar</a:t>
            </a:r>
          </a:p>
        </p:txBody>
      </p:sp>
    </p:spTree>
    <p:extLst>
      <p:ext uri="{BB962C8B-B14F-4D97-AF65-F5344CB8AC3E}">
        <p14:creationId xmlns:p14="http://schemas.microsoft.com/office/powerpoint/2010/main" val="325119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77822"/>
            <a:ext cx="6452274"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b="1" dirty="0">
                <a:solidFill>
                  <a:srgbClr val="002060"/>
                </a:solidFill>
              </a:rPr>
              <a:t>COMENTARIOS A LA OBSERVACIÓN</a:t>
            </a:r>
          </a:p>
          <a:p>
            <a:pPr algn="ctr"/>
            <a:r>
              <a:rPr lang="es-CO" b="1" dirty="0">
                <a:solidFill>
                  <a:srgbClr val="002060"/>
                </a:solidFill>
              </a:rPr>
              <a:t>NO SE EVIDENCIARON LOS REGISTROS PREVISTOS PARA ALGUNAS DE LAS ACTIVIDADES DEL PROCEDIMIENTO DE ELABORACIÓN DE ESTUDIOS PREVIOS</a:t>
            </a:r>
            <a:r>
              <a:rPr lang="es-CO" dirty="0">
                <a:solidFill>
                  <a:srgbClr val="002060"/>
                </a:solidFill>
                <a:latin typeface="Calibri" panose="020F0502020204030204" pitchFamily="34" charset="0"/>
              </a:rPr>
              <a:t> </a:t>
            </a:r>
            <a:r>
              <a:rPr lang="es-CO" b="1" dirty="0">
                <a:solidFill>
                  <a:srgbClr val="002060"/>
                </a:solidFill>
              </a:rPr>
              <a:t>GBS-PRC05 (VER ANEXO 3)</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74973"/>
            <a:ext cx="8638883" cy="404726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i="1" dirty="0">
                <a:solidFill>
                  <a:srgbClr val="002060"/>
                </a:solidFill>
                <a:latin typeface="Calibri" panose="020F0502020204030204" pitchFamily="34" charset="0"/>
              </a:rPr>
              <a:t>“</a:t>
            </a:r>
            <a:r>
              <a:rPr lang="es-MX" sz="1900" i="1" dirty="0">
                <a:solidFill>
                  <a:srgbClr val="002060"/>
                </a:solidFill>
                <a:latin typeface="Calibri" panose="020F0502020204030204" pitchFamily="34" charset="0"/>
              </a:rPr>
              <a:t>cumplimiento al principio de economía que rige la contratación pública, en pro de este se busca utilizar menor tiempo y cantidad de recursos, motivo por el cual se efectuaron revisiones conjuntas entre el área solicitante y el área de contratos, donde se hicieron los ajustes correspondientes al estudio previo; por lo cual una vez llevado a cabo esta actividad se sometieron a consideración del Comité de contratación. De otro lado, es preciso recordar que con ocasión de la declaratoria de Emergencia Sanitaria generada por el Covid-19, los trámites y procesos de contratación que se adelantaron en la entidad se realizaron de manera virtual a través de las plataformas “TEAMS y 3CX”. </a:t>
            </a:r>
          </a:p>
          <a:p>
            <a:pPr algn="just"/>
            <a:endParaRPr lang="es-MX" sz="1000" i="1" dirty="0">
              <a:solidFill>
                <a:srgbClr val="002060"/>
              </a:solidFill>
              <a:latin typeface="Calibri" panose="020F0502020204030204" pitchFamily="34" charset="0"/>
            </a:endParaRPr>
          </a:p>
          <a:p>
            <a:pPr algn="just"/>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Devolución del proyecto de estudio previo.</a:t>
            </a:r>
            <a:r>
              <a:rPr lang="es-MX" sz="1900" i="1" dirty="0">
                <a:solidFill>
                  <a:srgbClr val="002060"/>
                </a:solidFill>
                <a:latin typeface="Calibri" panose="020F0502020204030204" pitchFamily="34" charset="0"/>
              </a:rPr>
              <a:t> Conforme a la respuesta realizada para la elaboración de los Estudios previos en el Numeral 10, se organizaron revisiones conjuntas entre la oficina de contratos y el área interesada en el proceso, por lo cual, en un solo acto se realizaron todas las verificaciones y se subsanaron las observaciones</a:t>
            </a:r>
          </a:p>
        </p:txBody>
      </p:sp>
    </p:spTree>
    <p:extLst>
      <p:ext uri="{BB962C8B-B14F-4D97-AF65-F5344CB8AC3E}">
        <p14:creationId xmlns:p14="http://schemas.microsoft.com/office/powerpoint/2010/main" val="1762242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224813"/>
            <a:ext cx="6452274"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b="1" dirty="0">
                <a:solidFill>
                  <a:srgbClr val="002060"/>
                </a:solidFill>
              </a:rPr>
              <a:t>COMENTARIOS A LA OBSERVACIÓN</a:t>
            </a:r>
          </a:p>
          <a:p>
            <a:pPr algn="ctr"/>
            <a:r>
              <a:rPr lang="es-CO" b="1" dirty="0">
                <a:solidFill>
                  <a:srgbClr val="002060"/>
                </a:solidFill>
              </a:rPr>
              <a:t>NO SE EVIDENCIARON LOS REGISTROS PREVISTOS PARA ALGUNAS DE LAS ACTIVIDADES DEL PROCEDIMIENTO DE ELABORACIÓN DE ESTUDIOS PREVIOS</a:t>
            </a:r>
            <a:r>
              <a:rPr lang="es-CO" dirty="0">
                <a:solidFill>
                  <a:srgbClr val="002060"/>
                </a:solidFill>
                <a:latin typeface="Calibri" panose="020F0502020204030204" pitchFamily="34" charset="0"/>
              </a:rPr>
              <a:t> </a:t>
            </a:r>
            <a:r>
              <a:rPr lang="es-CO" b="1" dirty="0">
                <a:solidFill>
                  <a:srgbClr val="002060"/>
                </a:solidFill>
              </a:rPr>
              <a:t>GBS-PRC05 (VER ANEXO 3)</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718246"/>
            <a:ext cx="8638883" cy="418576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900" i="1" dirty="0">
                <a:solidFill>
                  <a:srgbClr val="002060"/>
                </a:solidFill>
                <a:latin typeface="Calibri" panose="020F0502020204030204" pitchFamily="34" charset="0"/>
              </a:rPr>
              <a:t>por otro lado, es de tener en cuenta que no en todos los procesos contractuales surgieron observaciones, por lo cual no fue necesario devolver los estudios previos, sino que estos fueron sometidos a consideración del Comité de contratación. Todo lo anterior se efectúa con el fin de dar cumplimiento al principio de economía que rige la contratación pública, el cual busca la eficiencia y celeridad en todas las actuaciones que adelante la Entidad, conforme al numeral 4° del artículo 25 de la Ley 80 de 1993”.</a:t>
            </a:r>
          </a:p>
          <a:p>
            <a:pPr algn="just"/>
            <a:endParaRPr lang="es-MX" sz="1000" i="1" dirty="0">
              <a:solidFill>
                <a:srgbClr val="002060"/>
              </a:solidFill>
              <a:latin typeface="Calibri" panose="020F0502020204030204" pitchFamily="34" charset="0"/>
            </a:endParaRPr>
          </a:p>
          <a:p>
            <a:pPr algn="just"/>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Visto bueno del proyecto de estudios previos. </a:t>
            </a:r>
            <a:r>
              <a:rPr lang="es-MX" sz="1900" i="1" dirty="0">
                <a:solidFill>
                  <a:srgbClr val="002060"/>
                </a:solidFill>
                <a:latin typeface="Calibri" panose="020F0502020204030204" pitchFamily="34" charset="0"/>
              </a:rPr>
              <a:t>Esta observación se encuentra en concordancia a lo que ya se señaló con precedencia, el visto bueno lo da desde luego el área de contratos, pero una vez se haya revisado los estudios previos en forma conjunta con el área solicitante y se haya verificado que no quedan aspectos a subsanar, estos son enviados a consideración del Comité de contratación y van con visto bueno de la persona que los elabora y la persona del área de contratos que revisó el documento”. 	</a:t>
            </a:r>
          </a:p>
        </p:txBody>
      </p:sp>
    </p:spTree>
    <p:extLst>
      <p:ext uri="{BB962C8B-B14F-4D97-AF65-F5344CB8AC3E}">
        <p14:creationId xmlns:p14="http://schemas.microsoft.com/office/powerpoint/2010/main" val="351349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b="1" dirty="0">
                <a:solidFill>
                  <a:srgbClr val="002060"/>
                </a:solidFill>
              </a:rPr>
              <a:t>COMENTARIOS A LA OBSERVACIÓN</a:t>
            </a:r>
          </a:p>
          <a:p>
            <a:pPr algn="ctr"/>
            <a:r>
              <a:rPr lang="es-CO" b="1" dirty="0">
                <a:solidFill>
                  <a:srgbClr val="002060"/>
                </a:solidFill>
              </a:rPr>
              <a:t>NO SE EVIDENCIARON LOS REGISTROS PREVISTOS PARA ALGUNAS DE LAS ACTIVIDADES DEL PROCEDIMIENTO DE ELABORACIÓN DE ESTUDIOS PREVIOS</a:t>
            </a:r>
            <a:r>
              <a:rPr lang="es-CO" dirty="0">
                <a:solidFill>
                  <a:srgbClr val="002060"/>
                </a:solidFill>
                <a:latin typeface="Calibri" panose="020F0502020204030204" pitchFamily="34" charset="0"/>
              </a:rPr>
              <a:t> </a:t>
            </a:r>
            <a:r>
              <a:rPr lang="es-CO" b="1" dirty="0">
                <a:solidFill>
                  <a:srgbClr val="002060"/>
                </a:solidFill>
              </a:rPr>
              <a:t>GBS-PRC05 (VER ANEXO 3)</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659816"/>
            <a:ext cx="8638883" cy="43396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900" b="1" i="1" dirty="0">
                <a:solidFill>
                  <a:srgbClr val="002060"/>
                </a:solidFill>
                <a:latin typeface="Calibri" panose="020F0502020204030204" pitchFamily="34" charset="0"/>
              </a:rPr>
              <a:t>“Correo de envío del Certificado de Disponibilidad Presupuestal</a:t>
            </a:r>
            <a:r>
              <a:rPr lang="es-MX" sz="1900" i="1" dirty="0">
                <a:solidFill>
                  <a:srgbClr val="002060"/>
                </a:solidFill>
                <a:latin typeface="Calibri" panose="020F0502020204030204" pitchFamily="34" charset="0"/>
              </a:rPr>
              <a:t> Atendiendo al principio de economía que consagra el artículo 25 de la ley 80 de 993, teniendo en cuenta que el área de presupuesto se encontraba enseguida del área de contratos, los CDP se entregaban de manera física, sin embargo, para efectos de los contratos que se tramitaron durante el trabajo en casa con ocasión a la pandemia, el Responsable de área de presupuesto remitía el respectivo Certificado de Disponibilidad Presupuestal a través del correo electrónico para continuar con el trámite de contratación”. 	</a:t>
            </a:r>
          </a:p>
          <a:p>
            <a:pPr algn="just"/>
            <a:endParaRPr lang="es-MX" sz="1000" i="1" dirty="0">
              <a:solidFill>
                <a:srgbClr val="002060"/>
              </a:solidFill>
              <a:latin typeface="Calibri" panose="020F0502020204030204" pitchFamily="34" charset="0"/>
            </a:endParaRPr>
          </a:p>
          <a:p>
            <a:pPr algn="just"/>
            <a:r>
              <a:rPr lang="es-MX" sz="1900" b="1" dirty="0">
                <a:solidFill>
                  <a:srgbClr val="002060"/>
                </a:solidFill>
                <a:latin typeface="Calibri" panose="020F0502020204030204" pitchFamily="34" charset="0"/>
              </a:rPr>
              <a:t>COMENTARIOS DE LA UNIDAD DE CONTROL INTERNO: </a:t>
            </a:r>
            <a:r>
              <a:rPr lang="es-MX" sz="1900" b="1" i="1" dirty="0">
                <a:solidFill>
                  <a:srgbClr val="002060"/>
                </a:solidFill>
                <a:latin typeface="Calibri" panose="020F0502020204030204" pitchFamily="34" charset="0"/>
              </a:rPr>
              <a:t>	</a:t>
            </a:r>
          </a:p>
          <a:p>
            <a:pPr algn="just"/>
            <a:endParaRPr lang="es-MX" sz="1900" b="1" i="1" dirty="0">
              <a:solidFill>
                <a:srgbClr val="002060"/>
              </a:solidFill>
              <a:latin typeface="Calibri" panose="020F0502020204030204" pitchFamily="34" charset="0"/>
            </a:endParaRPr>
          </a:p>
          <a:p>
            <a:pPr algn="just"/>
            <a:r>
              <a:rPr lang="es-MX" sz="1900" dirty="0">
                <a:solidFill>
                  <a:srgbClr val="002060"/>
                </a:solidFill>
                <a:latin typeface="Calibri" panose="020F0502020204030204" pitchFamily="34" charset="0"/>
              </a:rPr>
              <a:t>Dentro de los criterios fijados para realizar la presente auditoría, se estableció la verificación del cumplimiento de las actividades y registros entre otros, del procedimiento de elaboración de estudios previos GBS-PRC05, el cual contiene dentro de sus actividades N° 8, 10,12,13 y 19, requisitos que no fueron evidenciados por esta Unidad. </a:t>
            </a:r>
          </a:p>
        </p:txBody>
      </p:sp>
    </p:spTree>
    <p:extLst>
      <p:ext uri="{BB962C8B-B14F-4D97-AF65-F5344CB8AC3E}">
        <p14:creationId xmlns:p14="http://schemas.microsoft.com/office/powerpoint/2010/main" val="1971355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b="1" dirty="0">
                <a:solidFill>
                  <a:srgbClr val="002060"/>
                </a:solidFill>
              </a:rPr>
              <a:t>COMENTARIOS A LA OBSERVACIÓN</a:t>
            </a:r>
          </a:p>
          <a:p>
            <a:pPr algn="ctr"/>
            <a:r>
              <a:rPr lang="es-CO" b="1" dirty="0">
                <a:solidFill>
                  <a:srgbClr val="002060"/>
                </a:solidFill>
              </a:rPr>
              <a:t>NO SE EVIDENCIARON LOS REGISTROS PREVISTOS PARA ALGUNAS DE LAS ACTIVIDADES DEL PROCEDIMIENTO DE ELABORACIÓN DE ESTUDIOS PREVIOS</a:t>
            </a:r>
            <a:r>
              <a:rPr lang="es-CO" dirty="0">
                <a:solidFill>
                  <a:srgbClr val="002060"/>
                </a:solidFill>
                <a:latin typeface="Calibri" panose="020F0502020204030204" pitchFamily="34" charset="0"/>
              </a:rPr>
              <a:t> </a:t>
            </a:r>
            <a:r>
              <a:rPr lang="es-CO" b="1" dirty="0">
                <a:solidFill>
                  <a:srgbClr val="002060"/>
                </a:solidFill>
              </a:rPr>
              <a:t>GBS-PRC05 (VER ANEXO 3)</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659816"/>
            <a:ext cx="8638883" cy="243143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900" dirty="0">
                <a:solidFill>
                  <a:srgbClr val="002060"/>
                </a:solidFill>
                <a:latin typeface="Calibri" panose="020F0502020204030204" pitchFamily="34" charset="0"/>
              </a:rPr>
              <a:t>En virtud de lo anterior y teniendo en cuenta lo indicado por la Subdirección Administrativa y Financiera, y a que la entidad se encuentra actualmente certificada con la norma ISO 9001:2015, se requiere revisar la pertinencia de dicho procedimiento y los registros establecidos allí, toda vez que conforme a la verificación realizada por esta unidad, se evidenció que tales actividades y sus registros no son coherentes con la ejecución del procedimiento adelantado por el proceso en la actualidad, lo que puede constituirse en una no conformidad.  </a:t>
            </a:r>
          </a:p>
          <a:p>
            <a:pPr algn="just"/>
            <a:endParaRPr lang="es-MX" sz="19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7358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DEL PROCEDIMIENTO CONTRATACIÓN DIRECTA </a:t>
            </a:r>
          </a:p>
          <a:p>
            <a:pPr algn="ctr"/>
            <a:r>
              <a:rPr lang="es-CO" sz="2200" b="1" dirty="0">
                <a:solidFill>
                  <a:srgbClr val="002060"/>
                </a:solidFill>
              </a:rPr>
              <a:t>GBS-PRC09 (ANEXO 4)</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178379928"/>
              </p:ext>
            </p:extLst>
          </p:nvPr>
        </p:nvGraphicFramePr>
        <p:xfrm>
          <a:off x="385845" y="2419547"/>
          <a:ext cx="8372307" cy="3750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135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CONTRATACIÓN DIRECTA GBS-PRC09 (ANEXO 4)</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683666"/>
            <a:ext cx="8638883" cy="404726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 </a:t>
            </a:r>
          </a:p>
          <a:p>
            <a:pPr algn="just"/>
            <a:endParaRPr lang="es-CO" sz="1900" i="1" dirty="0">
              <a:solidFill>
                <a:srgbClr val="002060"/>
              </a:solidFill>
              <a:latin typeface="Calibri" panose="020F0502020204030204" pitchFamily="34" charset="0"/>
            </a:endParaRPr>
          </a:p>
          <a:p>
            <a:pPr algn="just"/>
            <a:r>
              <a:rPr lang="es-CO" sz="1900" i="1" dirty="0">
                <a:solidFill>
                  <a:srgbClr val="002060"/>
                </a:solidFill>
                <a:latin typeface="Calibri" panose="020F0502020204030204" pitchFamily="34" charset="0"/>
              </a:rPr>
              <a:t>“Propuestas </a:t>
            </a:r>
            <a:r>
              <a:rPr lang="es-MX" sz="1900" i="1" dirty="0">
                <a:solidFill>
                  <a:srgbClr val="002060"/>
                </a:solidFill>
                <a:latin typeface="Calibri" panose="020F0502020204030204" pitchFamily="34" charset="0"/>
              </a:rPr>
              <a:t>Respecto de la observación, hay que tener en cuenta que la modalidad de Contratación Directa abarca varios tipos de contratos (Prestación de servicios profesionales y de apoyo a la Gestión, contratos interadministrativos, convenios de asociación, contrato con único proveedor, entre otros), para lo cual se tiene establecido un modelo de estudio previo de acuerdo a los requisitos que la ley establece; por lo anterior, los contratos de prestación de servicios profesionales que se relacionan en la observación no requieren de la propuesta, a excepción del contrato 132 de 2019, el cual se adelantó mediante un proceso de selección abreviada de menor cuantía a través del </a:t>
            </a:r>
            <a:r>
              <a:rPr lang="es-MX" sz="1900" i="1" dirty="0" err="1">
                <a:solidFill>
                  <a:srgbClr val="002060"/>
                </a:solidFill>
                <a:latin typeface="Calibri" panose="020F0502020204030204" pitchFamily="34" charset="0"/>
              </a:rPr>
              <a:t>Secop</a:t>
            </a:r>
            <a:r>
              <a:rPr lang="es-MX" sz="1900" i="1" dirty="0">
                <a:solidFill>
                  <a:srgbClr val="002060"/>
                </a:solidFill>
                <a:latin typeface="Calibri" panose="020F0502020204030204" pitchFamily="34" charset="0"/>
              </a:rPr>
              <a:t> II, cuya propuestas se pueden consultar en la citada plataforma. 	</a:t>
            </a:r>
          </a:p>
          <a:p>
            <a:pPr algn="just"/>
            <a:endParaRPr lang="es-MX"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62016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48180"/>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CONTRATACIÓN DIRECTA GBS-PRC09 (ANEXO 4)</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882448"/>
            <a:ext cx="8638883" cy="389337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900" b="1" dirty="0">
                <a:solidFill>
                  <a:srgbClr val="002060"/>
                </a:solidFill>
              </a:rPr>
              <a:t>COMENTARIOS DE LA UNIDAD DE CONTROL INTERNO: </a:t>
            </a:r>
            <a:r>
              <a:rPr lang="es-MX" sz="1900" dirty="0">
                <a:solidFill>
                  <a:srgbClr val="002060"/>
                </a:solidFill>
                <a:latin typeface="Calibri" panose="020F0502020204030204" pitchFamily="34" charset="0"/>
              </a:rPr>
              <a:t>Si bien la ley no establece la presentación de varias ofertas para la modalidad de contratación directa-contrato de prestación de servicios profesionales y de apoyo a la gestión, dentro del procedimiento auditado, sí se exige la presentación de una propuesta por parte del contratista asignado, situación que en ningún momento va en contravía de la norma y sí está en el procedimiento elaborado por la Subdirección Administrativa y Financiera. </a:t>
            </a:r>
          </a:p>
          <a:p>
            <a:pPr algn="just"/>
            <a:endParaRPr lang="es-MX" sz="1900" dirty="0">
              <a:solidFill>
                <a:srgbClr val="002060"/>
              </a:solidFill>
              <a:latin typeface="Calibri" panose="020F0502020204030204" pitchFamily="34" charset="0"/>
            </a:endParaRPr>
          </a:p>
          <a:p>
            <a:pPr algn="just"/>
            <a:r>
              <a:rPr lang="es-MX" sz="1900" dirty="0">
                <a:solidFill>
                  <a:srgbClr val="002060"/>
                </a:solidFill>
                <a:latin typeface="Calibri" panose="020F0502020204030204" pitchFamily="34" charset="0"/>
              </a:rPr>
              <a:t>En virtud de lo anterior y teniendo en cuenta lo indicado por la Subdirección Administrativa y Financiera, y a que la entidad se encuentra actualmente certificada con la norma ISO 9001:2015, se requiere revisar la pertinencia de dicho procedimiento y los requisitos establecidos allí, toda vez que conforme a la verificación realizada por esta unidad, se evidenció que no se conservan los registros de la actividad 5.4.2, lo que puede constituirse en una no conformidad.  </a:t>
            </a:r>
          </a:p>
        </p:txBody>
      </p:sp>
    </p:spTree>
    <p:extLst>
      <p:ext uri="{BB962C8B-B14F-4D97-AF65-F5344CB8AC3E}">
        <p14:creationId xmlns:p14="http://schemas.microsoft.com/office/powerpoint/2010/main" val="2392013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CONTRATACIÓN DIRECTA GBS-PRC09 (ANEXO 4)</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842691"/>
            <a:ext cx="8638883" cy="404726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endParaRPr lang="es-CO" sz="1900" b="1" dirty="0">
              <a:solidFill>
                <a:srgbClr val="002060"/>
              </a:solidFill>
            </a:endParaRPr>
          </a:p>
          <a:p>
            <a:pPr algn="just"/>
            <a:r>
              <a:rPr lang="es-CO" sz="1900" b="1" dirty="0">
                <a:solidFill>
                  <a:srgbClr val="002060"/>
                </a:solidFill>
              </a:rPr>
              <a:t>COMENTARIOS DE LA SUBDIRECCIÓN ADMINISTRATIVA Y FINANCIERA, </a:t>
            </a:r>
            <a:r>
              <a:rPr lang="es-CO" sz="1900" dirty="0">
                <a:solidFill>
                  <a:srgbClr val="002060"/>
                </a:solidFill>
                <a:latin typeface="Calibri" panose="020F0502020204030204" pitchFamily="34" charset="0"/>
              </a:rPr>
              <a:t>remitidos vía correo electrónico de fecha 27 de septiembre de 2021, señalando lo siguiente:</a:t>
            </a:r>
            <a:r>
              <a:rPr lang="es-MX" sz="1900" dirty="0">
                <a:solidFill>
                  <a:srgbClr val="002060"/>
                </a:solidFill>
                <a:latin typeface="Calibri" panose="020F0502020204030204" pitchFamily="34" charset="0"/>
              </a:rPr>
              <a:t> </a:t>
            </a:r>
          </a:p>
          <a:p>
            <a:pPr algn="just"/>
            <a:endParaRPr lang="es-MX" sz="1900" b="1" i="1" dirty="0">
              <a:solidFill>
                <a:srgbClr val="002060"/>
              </a:solidFill>
              <a:latin typeface="Calibri" panose="020F0502020204030204" pitchFamily="34" charset="0"/>
            </a:endParaRPr>
          </a:p>
          <a:p>
            <a:pPr algn="just"/>
            <a:r>
              <a:rPr lang="es-MX" sz="1900" b="1" i="1" dirty="0">
                <a:solidFill>
                  <a:srgbClr val="002060"/>
                </a:solidFill>
                <a:latin typeface="Calibri" panose="020F0502020204030204" pitchFamily="34" charset="0"/>
              </a:rPr>
              <a:t>Los Estudios Previos no contienen las Obligaciones de la Entidad.</a:t>
            </a:r>
            <a:r>
              <a:rPr lang="es-MX" sz="1900" i="1" dirty="0">
                <a:solidFill>
                  <a:srgbClr val="002060"/>
                </a:solidFill>
                <a:latin typeface="Calibri" panose="020F0502020204030204" pitchFamily="34" charset="0"/>
              </a:rPr>
              <a:t> Debe entenderse que no solo los estudios previos hacen parte del proceso de contratación, de esta manera, es necesario resaltar que en el contrato se encuentran plasmadas las obligaciones mutuas de las partes, por lo tanto, es en el contrato en donde se materializa la manifestación de la voluntad de las partes. Por lo anterior, en todos los contratos suscritos por la Entidad, se encuentra incluida la cláusula denominada: “OBLIGACIONES DE LA COMISIÓN”, de esta manera se puede observar en cada uno de los contratos suscritos la existencia de dicho apartado”. </a:t>
            </a:r>
          </a:p>
          <a:p>
            <a:pPr algn="just"/>
            <a:endParaRPr lang="es-MX" sz="1900" i="1" dirty="0">
              <a:solidFill>
                <a:srgbClr val="002060"/>
              </a:solidFill>
              <a:latin typeface="Calibri" panose="020F0502020204030204" pitchFamily="34" charset="0"/>
            </a:endParaRPr>
          </a:p>
          <a:p>
            <a:pPr algn="just"/>
            <a:endParaRPr lang="es-MX"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21372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80988" y="333277"/>
            <a:ext cx="6330999"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2800" b="1" dirty="0">
                <a:solidFill>
                  <a:srgbClr val="002060"/>
                </a:solidFill>
              </a:rPr>
              <a:t>CRITERIOS DE AUDITORÍA</a:t>
            </a:r>
            <a:r>
              <a:rPr lang="es-CO" sz="2800" b="1" dirty="0">
                <a:solidFill>
                  <a:srgbClr val="002060"/>
                </a:solidFill>
              </a:rPr>
              <a:t> </a:t>
            </a:r>
            <a:endParaRPr lang="en-US" sz="28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436728" y="1077078"/>
            <a:ext cx="8475259" cy="489364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x-none" b="1" dirty="0">
                <a:solidFill>
                  <a:srgbClr val="002060"/>
                </a:solidFill>
              </a:rPr>
              <a:t>1.- </a:t>
            </a:r>
            <a:r>
              <a:rPr lang="es-CO" b="1" dirty="0">
                <a:solidFill>
                  <a:srgbClr val="002060"/>
                </a:solidFill>
              </a:rPr>
              <a:t>Ley 80 de 1993 </a:t>
            </a:r>
            <a:r>
              <a:rPr lang="es-CO" i="1" dirty="0">
                <a:solidFill>
                  <a:srgbClr val="002060"/>
                </a:solidFill>
              </a:rPr>
              <a:t>“Por la cual se expide el Estatuto General de Contratación de la Administración Pública”.</a:t>
            </a:r>
            <a:r>
              <a:rPr lang="en-US" i="1" dirty="0">
                <a:solidFill>
                  <a:srgbClr val="002060"/>
                </a:solidFill>
              </a:rPr>
              <a:t>​</a:t>
            </a:r>
          </a:p>
          <a:p>
            <a:pPr algn="just" fontAlgn="base"/>
            <a:endParaRPr lang="en-US" sz="1000" dirty="0">
              <a:solidFill>
                <a:srgbClr val="002060"/>
              </a:solidFill>
            </a:endParaRPr>
          </a:p>
          <a:p>
            <a:pPr algn="just" fontAlgn="base"/>
            <a:r>
              <a:rPr lang="es-CO" b="1" dirty="0">
                <a:solidFill>
                  <a:srgbClr val="002060"/>
                </a:solidFill>
              </a:rPr>
              <a:t>2.- Ley 590 de 2000 </a:t>
            </a:r>
            <a:r>
              <a:rPr lang="es-CO" i="1" dirty="0">
                <a:solidFill>
                  <a:srgbClr val="002060"/>
                </a:solidFill>
              </a:rPr>
              <a:t>"Por la cual se dictan disposiciones para promover el desarrollo de las micro, pequeñas y medianas empresa".</a:t>
            </a:r>
            <a:r>
              <a:rPr lang="en-US" i="1" dirty="0">
                <a:solidFill>
                  <a:srgbClr val="002060"/>
                </a:solidFill>
              </a:rPr>
              <a:t>​</a:t>
            </a:r>
          </a:p>
          <a:p>
            <a:pPr algn="just" fontAlgn="base"/>
            <a:endParaRPr lang="en-US" sz="1000" dirty="0">
              <a:solidFill>
                <a:srgbClr val="002060"/>
              </a:solidFill>
            </a:endParaRPr>
          </a:p>
          <a:p>
            <a:pPr algn="just" fontAlgn="base"/>
            <a:r>
              <a:rPr lang="es-CO" b="1" dirty="0">
                <a:solidFill>
                  <a:srgbClr val="002060"/>
                </a:solidFill>
              </a:rPr>
              <a:t>3.- Ley 789 de 2002 </a:t>
            </a:r>
            <a:r>
              <a:rPr lang="es-CO" i="1" dirty="0">
                <a:solidFill>
                  <a:srgbClr val="002060"/>
                </a:solidFill>
              </a:rPr>
              <a:t>“Por la cual se dictan normas para apoyar el empleo y ampliar la protección social y se modifican algunos artículos del Código Sustantivo de Trabajo”.</a:t>
            </a:r>
            <a:r>
              <a:rPr lang="en-US" i="1" dirty="0">
                <a:solidFill>
                  <a:srgbClr val="002060"/>
                </a:solidFill>
              </a:rPr>
              <a:t>​</a:t>
            </a:r>
          </a:p>
          <a:p>
            <a:pPr algn="just" fontAlgn="base"/>
            <a:endParaRPr lang="en-US" sz="1000" dirty="0">
              <a:solidFill>
                <a:srgbClr val="002060"/>
              </a:solidFill>
            </a:endParaRPr>
          </a:p>
          <a:p>
            <a:pPr algn="just" fontAlgn="base"/>
            <a:r>
              <a:rPr lang="es-CO" b="1" dirty="0">
                <a:solidFill>
                  <a:srgbClr val="002060"/>
                </a:solidFill>
              </a:rPr>
              <a:t>4.- Ley 816 de 2003 </a:t>
            </a:r>
            <a:r>
              <a:rPr lang="es-CO" i="1" dirty="0">
                <a:solidFill>
                  <a:srgbClr val="002060"/>
                </a:solidFill>
              </a:rPr>
              <a:t>"Por medio de la cual se apoya a la industria nacional a través de la contratación pública".</a:t>
            </a:r>
            <a:r>
              <a:rPr lang="en-US" i="1" dirty="0">
                <a:solidFill>
                  <a:srgbClr val="002060"/>
                </a:solidFill>
              </a:rPr>
              <a:t>​</a:t>
            </a:r>
          </a:p>
          <a:p>
            <a:pPr algn="just" fontAlgn="base"/>
            <a:endParaRPr lang="en-US" sz="1000" i="1" dirty="0">
              <a:solidFill>
                <a:srgbClr val="002060"/>
              </a:solidFill>
            </a:endParaRPr>
          </a:p>
          <a:p>
            <a:pPr algn="just" fontAlgn="base"/>
            <a:r>
              <a:rPr lang="es-CO" b="1" dirty="0">
                <a:solidFill>
                  <a:srgbClr val="002060"/>
                </a:solidFill>
              </a:rPr>
              <a:t>5.- Ley 1150 de 2007 </a:t>
            </a:r>
            <a:r>
              <a:rPr lang="es-CO" i="1" dirty="0">
                <a:solidFill>
                  <a:srgbClr val="002060"/>
                </a:solidFill>
              </a:rPr>
              <a:t>“Por medio de la cual se introducen medidas para la eficiencia y la transparencia en la Ley 80 de 1993 y se dictan otras disposiciones generales sobre la contratación con Recursos Públicos”.</a:t>
            </a:r>
            <a:r>
              <a:rPr lang="en-US" i="1" dirty="0">
                <a:solidFill>
                  <a:srgbClr val="002060"/>
                </a:solidFill>
              </a:rPr>
              <a:t>​</a:t>
            </a:r>
          </a:p>
          <a:p>
            <a:pPr algn="just" fontAlgn="base"/>
            <a:endParaRPr lang="en-US" sz="1000" i="1" dirty="0">
              <a:solidFill>
                <a:srgbClr val="002060"/>
              </a:solidFill>
            </a:endParaRPr>
          </a:p>
          <a:p>
            <a:pPr algn="just" fontAlgn="base"/>
            <a:r>
              <a:rPr lang="x-none" b="1" dirty="0">
                <a:solidFill>
                  <a:srgbClr val="002060"/>
                </a:solidFill>
              </a:rPr>
              <a:t>6. </a:t>
            </a:r>
            <a:r>
              <a:rPr lang="es-CO" b="1" dirty="0">
                <a:solidFill>
                  <a:srgbClr val="002060"/>
                </a:solidFill>
              </a:rPr>
              <a:t>Ley 1474 de 2011 </a:t>
            </a:r>
            <a:r>
              <a:rPr lang="es-CO" i="1" dirty="0">
                <a:solidFill>
                  <a:srgbClr val="002060"/>
                </a:solidFill>
              </a:rPr>
              <a:t>“Por la cual se dictan normas orientadas a fortalecer los mecanismos de prevención, investigación y sanción de actos de corrupción y la efectividad del control de la gestión pública”.</a:t>
            </a:r>
          </a:p>
        </p:txBody>
      </p:sp>
    </p:spTree>
    <p:extLst>
      <p:ext uri="{BB962C8B-B14F-4D97-AF65-F5344CB8AC3E}">
        <p14:creationId xmlns:p14="http://schemas.microsoft.com/office/powerpoint/2010/main" val="2517941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CONTRATACIÓN DIRECTA GBS-PRC09 (ANEXO 4)</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922204"/>
            <a:ext cx="8638883" cy="32162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900" b="1" dirty="0">
                <a:solidFill>
                  <a:srgbClr val="002060"/>
                </a:solidFill>
              </a:rPr>
              <a:t>COMENTARIOS DE LA UNIDAD DE CONTROL INTERNO: </a:t>
            </a:r>
          </a:p>
          <a:p>
            <a:pPr algn="just"/>
            <a:endParaRPr lang="es-MX" sz="1900" b="1" dirty="0">
              <a:solidFill>
                <a:srgbClr val="002060"/>
              </a:solidFill>
              <a:latin typeface="Calibri" panose="020F0502020204030204" pitchFamily="34" charset="0"/>
            </a:endParaRPr>
          </a:p>
          <a:p>
            <a:pPr algn="just"/>
            <a:r>
              <a:rPr lang="es-MX" sz="1900" dirty="0">
                <a:solidFill>
                  <a:srgbClr val="002060"/>
                </a:solidFill>
                <a:latin typeface="Calibri" panose="020F0502020204030204" pitchFamily="34" charset="0"/>
              </a:rPr>
              <a:t>Si bien los estudios previos no son los únicos que hacen parte del proceso de contratación y las obligaciones de la entidad se encuentran contenidas en el contrato, </a:t>
            </a:r>
            <a:r>
              <a:rPr lang="es-MX" sz="1800" dirty="0">
                <a:solidFill>
                  <a:srgbClr val="002060"/>
                </a:solidFill>
                <a:latin typeface="Calibri" panose="020F0502020204030204" pitchFamily="34" charset="0"/>
              </a:rPr>
              <a:t>dentro del procedimiento auditado sí se exige que en los estudios previos se enlisten las obligaciones de las partes, es decir, no solo del contratista sino también de la entidad.</a:t>
            </a:r>
          </a:p>
          <a:p>
            <a:pPr algn="just"/>
            <a:endParaRPr lang="es-MX" sz="1900" b="1" dirty="0">
              <a:solidFill>
                <a:srgbClr val="002060"/>
              </a:solidFill>
            </a:endParaRPr>
          </a:p>
          <a:p>
            <a:pPr algn="just"/>
            <a:r>
              <a:rPr lang="es-MX" sz="1800" dirty="0">
                <a:solidFill>
                  <a:srgbClr val="002060"/>
                </a:solidFill>
                <a:latin typeface="Calibri" panose="020F0502020204030204" pitchFamily="34" charset="0"/>
              </a:rPr>
              <a:t>Así las cosas y teniendo en cuenta lo indicado por la Subdirección Administrativa y Financiera, y a que la entidad se encuentra actualmente certificada con la norma ISO 9001:2015, se requiere revisar la pertinencia de dicho procedimiento y los registros establecidos allí.  </a:t>
            </a:r>
          </a:p>
        </p:txBody>
      </p:sp>
    </p:spTree>
    <p:extLst>
      <p:ext uri="{BB962C8B-B14F-4D97-AF65-F5344CB8AC3E}">
        <p14:creationId xmlns:p14="http://schemas.microsoft.com/office/powerpoint/2010/main" val="2888086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DEL PROCEDIMIENTO SELECCIÓN ABREVIADA</a:t>
            </a:r>
          </a:p>
          <a:p>
            <a:pPr algn="ctr"/>
            <a:r>
              <a:rPr lang="es-CO" sz="2200" b="1" dirty="0">
                <a:solidFill>
                  <a:srgbClr val="002060"/>
                </a:solidFill>
              </a:rPr>
              <a:t>GBS-PRC14 (VER ANEXO 5)</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1508527672"/>
              </p:ext>
            </p:extLst>
          </p:nvPr>
        </p:nvGraphicFramePr>
        <p:xfrm>
          <a:off x="385845" y="2339482"/>
          <a:ext cx="8372307" cy="3591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724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DEL PROCEDIMIENTO SELECCIÓN ABREVIADA</a:t>
            </a:r>
          </a:p>
          <a:p>
            <a:pPr algn="ctr"/>
            <a:r>
              <a:rPr lang="es-CO" sz="2200" b="1" dirty="0">
                <a:solidFill>
                  <a:srgbClr val="002060"/>
                </a:solidFill>
              </a:rPr>
              <a:t>GBS-PRC14 (VER ANEXO 5)</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1471289907"/>
              </p:ext>
            </p:extLst>
          </p:nvPr>
        </p:nvGraphicFramePr>
        <p:xfrm>
          <a:off x="385845" y="2352734"/>
          <a:ext cx="8372307" cy="3604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4646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171804"/>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SELECCIÓN ABREVIADA GBS-PRC14 (VER ANEXO 5)</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604152"/>
            <a:ext cx="8638883" cy="444737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electrónico de fecha 27 de septiembre de 2021, señalando lo siguiente:</a:t>
            </a:r>
            <a:r>
              <a:rPr lang="es-MX" sz="1800" b="1" i="0" u="none" strike="noStrike" baseline="0" dirty="0">
                <a:solidFill>
                  <a:srgbClr val="000000"/>
                </a:solidFill>
                <a:latin typeface="Calibri" panose="020F0502020204030204" pitchFamily="34" charset="0"/>
              </a:rPr>
              <a:t> </a:t>
            </a:r>
            <a:r>
              <a:rPr lang="es-MX" sz="1900" b="1" i="1" dirty="0">
                <a:solidFill>
                  <a:srgbClr val="002060"/>
                </a:solidFill>
                <a:latin typeface="Calibri" panose="020F0502020204030204" pitchFamily="34" charset="0"/>
              </a:rPr>
              <a:t>“En los estudios previos no se evidenció la ubicación del proyecto.</a:t>
            </a:r>
            <a:r>
              <a:rPr lang="es-MX" sz="1900" i="1" dirty="0">
                <a:solidFill>
                  <a:srgbClr val="002060"/>
                </a:solidFill>
                <a:latin typeface="Calibri" panose="020F0502020204030204" pitchFamily="34" charset="0"/>
              </a:rPr>
              <a:t> Respecto a la observación, es preciso señalar que dentro del Estudio previo se señaló en el numeral 4.1.5.1 el origen de los recursos, estableciendo que pertenecen a funcionamiento para la vigencia 2020 de la Comisión de Regulación de Agua Potable y Saneamiento Básico CRA, sin embargo, se tendrá en cuenta incluir la ubicación del proyecto en próximas oportunidades”. 	</a:t>
            </a:r>
          </a:p>
          <a:p>
            <a:pPr algn="just"/>
            <a:endParaRPr lang="es-CO" sz="1000" i="1" dirty="0">
              <a:solidFill>
                <a:srgbClr val="002060"/>
              </a:solidFill>
              <a:latin typeface="Calibri" panose="020F0502020204030204" pitchFamily="34" charset="0"/>
            </a:endParaRPr>
          </a:p>
          <a:p>
            <a:pPr algn="just"/>
            <a:r>
              <a:rPr lang="es-MX" sz="1900"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En los Estudios previos no se justificó la competencia para adelantar la contratación.  </a:t>
            </a:r>
            <a:r>
              <a:rPr lang="es-MX" sz="1900" i="1" dirty="0">
                <a:solidFill>
                  <a:srgbClr val="002060"/>
                </a:solidFill>
                <a:latin typeface="Calibri" panose="020F0502020204030204" pitchFamily="34" charset="0"/>
              </a:rPr>
              <a:t>Revisados los estudios previos, se evidenció que en el numeral 1.1, título “Descripción de la necesidad que se pretende satisfacer:”, se encuentra descrita la competencia de la Entidad”. 	</a:t>
            </a:r>
          </a:p>
          <a:p>
            <a:pPr algn="just"/>
            <a:endParaRPr lang="es-CO" sz="1000" b="0" i="0" u="none" strike="noStrike" baseline="0" dirty="0">
              <a:solidFill>
                <a:srgbClr val="002060"/>
              </a:solidFill>
              <a:latin typeface="Calibri" panose="020F0502020204030204" pitchFamily="34" charset="0"/>
            </a:endParaRPr>
          </a:p>
          <a:p>
            <a:pPr algn="just"/>
            <a:r>
              <a:rPr lang="es-MX" sz="1800" b="1" dirty="0">
                <a:solidFill>
                  <a:srgbClr val="002060"/>
                </a:solidFill>
              </a:rPr>
              <a:t>COMENTARIOS DE LA UNIDAD DE CONTROL INTERNO: </a:t>
            </a:r>
            <a:r>
              <a:rPr lang="es-MX" sz="1800" dirty="0">
                <a:solidFill>
                  <a:srgbClr val="002060"/>
                </a:solidFill>
              </a:rPr>
              <a:t>Esta Unidad no hace alusión a la descripción de la necesidad, sino a la competencia legal que tiene la entidad para </a:t>
            </a:r>
            <a:endParaRPr lang="es-CO"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507888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SELECCIÓN ABREVIADA GBS-PRC14 (VER ANEXO 5)</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670413"/>
            <a:ext cx="8638883" cy="429348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800" dirty="0">
                <a:solidFill>
                  <a:srgbClr val="002060"/>
                </a:solidFill>
              </a:rPr>
              <a:t>realizar la contratación, como lo es que la UAE CRA es una entidad del orden nacional, adscrita al Ministerio Vivienda, Ciudad y Territorio, con autonomía administrativa, técnica y patrimonial, creada por la Ley 142 de 1994 con el fin de, entre otros, regular los monopolios en la prestación de los servicios públicos de acueducto, alcantarillado y aseo en Colombia, cuando la competencia no sea, de hecho, posible; y, en los demás casos, la de promover la competencia entre quienes presten servicios públicos, (…)”</a:t>
            </a:r>
          </a:p>
          <a:p>
            <a:pPr algn="just"/>
            <a:endParaRPr lang="es-MX" sz="1000" dirty="0">
              <a:solidFill>
                <a:srgbClr val="002060"/>
              </a:solidFill>
            </a:endParaRPr>
          </a:p>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electrónico de fecha 27 de septiembre de 2021, señalando lo siguiente:</a:t>
            </a:r>
            <a:r>
              <a:rPr lang="es-MX" dirty="0">
                <a:solidFill>
                  <a:srgbClr val="002060"/>
                </a:solidFill>
              </a:rPr>
              <a:t> </a:t>
            </a:r>
            <a:r>
              <a:rPr lang="es-MX" sz="1700" b="1" dirty="0">
                <a:solidFill>
                  <a:srgbClr val="002060"/>
                </a:solidFill>
              </a:rPr>
              <a:t>“</a:t>
            </a:r>
            <a:r>
              <a:rPr lang="es-MX" sz="1700" b="1" i="1" dirty="0">
                <a:solidFill>
                  <a:srgbClr val="002060"/>
                </a:solidFill>
                <a:latin typeface="Calibri" panose="020F0502020204030204" pitchFamily="34" charset="0"/>
              </a:rPr>
              <a:t>En los Estudios previos no se indicaron las partes intervinientes.</a:t>
            </a:r>
            <a:r>
              <a:rPr lang="es-MX" sz="1700" i="1" dirty="0">
                <a:solidFill>
                  <a:srgbClr val="002060"/>
                </a:solidFill>
                <a:latin typeface="Calibri" panose="020F0502020204030204" pitchFamily="34" charset="0"/>
              </a:rPr>
              <a:t> Sobre esta observación se indica que dentro de los Estudios previos se analiza la conveniencia y oportunidad de la contratación, determinación de especificaciones técnicas, valor del bien o servicio y análisis de riesgo; en pro de los principios de transparencia, libre concurrencia, pluralidad de oferentes, no es posible previo a la adjudicación del proceso, determinar quiénes serán las partes intervinientes. Sin embargo, es claro que el contratante será la Entidad y desde los estudios previos se determina con que calidades debe contar la persona natural o jurídica a la cual se le adjudicará el proceso. </a:t>
            </a:r>
          </a:p>
        </p:txBody>
      </p:sp>
    </p:spTree>
    <p:extLst>
      <p:ext uri="{BB962C8B-B14F-4D97-AF65-F5344CB8AC3E}">
        <p14:creationId xmlns:p14="http://schemas.microsoft.com/office/powerpoint/2010/main" val="3849694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SELECCIÓN ABREVIADA GBS-PRC14 (VER ANEXO 5)</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625512"/>
            <a:ext cx="8638883" cy="435503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2000" b="1" dirty="0">
                <a:solidFill>
                  <a:srgbClr val="002060"/>
                </a:solidFill>
              </a:rPr>
              <a:t>COMENTARIOS DE LA UNIDAD DE CONTROL INTERNO:</a:t>
            </a:r>
            <a:r>
              <a:rPr lang="es-MX" sz="1900" b="1" i="1" dirty="0">
                <a:solidFill>
                  <a:srgbClr val="002060"/>
                </a:solidFill>
                <a:latin typeface="Calibri" panose="020F0502020204030204" pitchFamily="34" charset="0"/>
              </a:rPr>
              <a:t> </a:t>
            </a:r>
            <a:r>
              <a:rPr lang="es-MX" sz="1900" dirty="0">
                <a:solidFill>
                  <a:srgbClr val="002060"/>
                </a:solidFill>
                <a:latin typeface="Calibri" panose="020F0502020204030204" pitchFamily="34" charset="0"/>
              </a:rPr>
              <a:t>Dentro de los criterios fijados para realizar la presente auditoría, se revisó el procedimiento de selección abreviada GBS-PRC14, el cual contiene en su numeral 6.1.1 estudios previos dentro de los cuales se exigen unos requisitos que son: “Las partes intervinientes”, por lo que según el procedimiento descrito, se debe plasmar en los estudios previos de los procedimientos de selección abreviada, quienes son las partes intervinientes, es decir, la entidad y el futuro contratista. </a:t>
            </a:r>
          </a:p>
          <a:p>
            <a:pPr algn="just"/>
            <a:endParaRPr lang="es-MX" sz="1000" dirty="0">
              <a:solidFill>
                <a:srgbClr val="002060"/>
              </a:solidFill>
              <a:latin typeface="Calibri" panose="020F0502020204030204" pitchFamily="34" charset="0"/>
            </a:endParaRPr>
          </a:p>
          <a:p>
            <a:pPr algn="just"/>
            <a:r>
              <a:rPr lang="es-MX" sz="1900" dirty="0">
                <a:solidFill>
                  <a:srgbClr val="002060"/>
                </a:solidFill>
                <a:latin typeface="Calibri" panose="020F0502020204030204" pitchFamily="34" charset="0"/>
              </a:rPr>
              <a:t>Así las cosas y teniendo en cuenta lo indicado por la Subdirección Administrativa y Financiera, y a que la entidad se encuentra actualmente certificada con la norma ISO 9001:2015, se requiere revisar la pertinencia de dicho procedimiento y los registros establecidos allí, toda vez que conforme a la verificación realizada por esta unidad, se evidenció que la actividad y su requisito no son coherentes con la ejecución del procedimiento adelantado por el proceso en la actualidad, lo que puede constituirse en una no conformidad. </a:t>
            </a:r>
          </a:p>
        </p:txBody>
      </p:sp>
    </p:spTree>
    <p:extLst>
      <p:ext uri="{BB962C8B-B14F-4D97-AF65-F5344CB8AC3E}">
        <p14:creationId xmlns:p14="http://schemas.microsoft.com/office/powerpoint/2010/main" val="583944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SELECCIÓN ABREVIADA GBS-PRC14 (VER ANEXO 5)</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49926"/>
            <a:ext cx="8638883" cy="417037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electrónico de fecha 27 de septiembre de 2021, señalando lo siguiente:</a:t>
            </a:r>
            <a:r>
              <a:rPr lang="es-MX" dirty="0">
                <a:solidFill>
                  <a:srgbClr val="002060"/>
                </a:solidFill>
              </a:rPr>
              <a:t> “</a:t>
            </a:r>
            <a:r>
              <a:rPr lang="es-MX" sz="1900" i="1" dirty="0">
                <a:solidFill>
                  <a:srgbClr val="002060"/>
                </a:solidFill>
                <a:latin typeface="Calibri" panose="020F0502020204030204" pitchFamily="34" charset="0"/>
              </a:rPr>
              <a:t>No se evidenció en la Resolución </a:t>
            </a:r>
            <a:r>
              <a:rPr lang="es-MX" sz="1900" i="1" dirty="0" err="1">
                <a:solidFill>
                  <a:srgbClr val="002060"/>
                </a:solidFill>
                <a:latin typeface="Calibri" panose="020F0502020204030204" pitchFamily="34" charset="0"/>
              </a:rPr>
              <a:t>N°</a:t>
            </a:r>
            <a:r>
              <a:rPr lang="es-MX" sz="1900" i="1" dirty="0">
                <a:solidFill>
                  <a:srgbClr val="002060"/>
                </a:solidFill>
                <a:latin typeface="Calibri" panose="020F0502020204030204" pitchFamily="34" charset="0"/>
              </a:rPr>
              <a:t> 1391 del 12 de diciembre de 2019, el certificado de disponibilidad presupuestal. Se tendrán en cuenta las recomendaciones y en las próximas resoluciones de apertura se incluirá el número y fecha del certificado de disponibilidad presupuestal; es de aclarar que los documentos del proceso de selección son integrales y que la Entidad adjunta e integra en el SECOP II el número de CDP, por lo tanto, es de conocimiento de todos los interesados que se cuenta con la disponibilidad presupuestal para llevar a cabo la contratación”. 	</a:t>
            </a:r>
          </a:p>
          <a:p>
            <a:endParaRPr lang="es-MX" sz="1900" b="1" i="1" u="none" strike="noStrike" baseline="0" dirty="0">
              <a:solidFill>
                <a:srgbClr val="002060"/>
              </a:solidFill>
              <a:latin typeface="Calibri" panose="020F0502020204030204" pitchFamily="34" charset="0"/>
            </a:endParaRPr>
          </a:p>
          <a:p>
            <a:pPr algn="just"/>
            <a:r>
              <a:rPr lang="es-MX" sz="1900" b="1" i="1" dirty="0">
                <a:solidFill>
                  <a:srgbClr val="002060"/>
                </a:solidFill>
                <a:latin typeface="Calibri" panose="020F0502020204030204" pitchFamily="34" charset="0"/>
              </a:rPr>
              <a:t>“En el aviso de convocatoria no se indicó si había lugar a precalificación. </a:t>
            </a:r>
            <a:r>
              <a:rPr lang="es-MX" sz="1900" i="1" dirty="0">
                <a:solidFill>
                  <a:srgbClr val="002060"/>
                </a:solidFill>
                <a:latin typeface="Calibri" panose="020F0502020204030204" pitchFamily="34" charset="0"/>
              </a:rPr>
              <a:t>Se tendrán en cuenta las recomendaciones y en los próximos avisos de convocatoria pública, se hará la mención sobre si hay lugar o no a precalificación, sin embargo, se aclara que los procesos en mención se adelantaron como un concurso abierto”. 	</a:t>
            </a:r>
          </a:p>
        </p:txBody>
      </p:sp>
    </p:spTree>
    <p:extLst>
      <p:ext uri="{BB962C8B-B14F-4D97-AF65-F5344CB8AC3E}">
        <p14:creationId xmlns:p14="http://schemas.microsoft.com/office/powerpoint/2010/main" val="2840097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773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DEL PROCEDIMIENTO CONCURSO DE MÉRITOS </a:t>
            </a:r>
          </a:p>
          <a:p>
            <a:pPr algn="ctr"/>
            <a:r>
              <a:rPr lang="es-CO" sz="2200" b="1" dirty="0">
                <a:solidFill>
                  <a:srgbClr val="002060"/>
                </a:solidFill>
              </a:rPr>
              <a:t>GBS-PRC08 (VER ANEXO 6)</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1801779205"/>
              </p:ext>
            </p:extLst>
          </p:nvPr>
        </p:nvGraphicFramePr>
        <p:xfrm>
          <a:off x="385844" y="2379239"/>
          <a:ext cx="8372307" cy="3544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8054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CONCURSO DE MÉRITOS GBS-PRC08 (VER ANEXO 6)</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10170"/>
            <a:ext cx="8638883" cy="432426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electrónico de fecha 27 de septiembre de 2021, señalando lo siguiente: </a:t>
            </a:r>
            <a:r>
              <a:rPr lang="es-CO" sz="1900"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En el aviso de convocatoria no se enunció si estaba cobijado por un acuerdo comercial. </a:t>
            </a:r>
            <a:r>
              <a:rPr lang="es-MX" sz="1900" i="1" dirty="0">
                <a:solidFill>
                  <a:srgbClr val="002060"/>
                </a:solidFill>
                <a:latin typeface="Calibri" panose="020F0502020204030204" pitchFamily="34" charset="0"/>
              </a:rPr>
              <a:t>Se tendrán en cuenta las recomendaciones y en los próximos avisos de convocatoria pública, se hará la mención sobre si está cobijado o no por un acuerdo comercial, sin embargo, debe tenerse en cuenta que los documentos del proceso de selección son integrales, por lo cual en el proyecto de pliego y pliego definitivo se hace mención de esto”.</a:t>
            </a:r>
          </a:p>
          <a:p>
            <a:pPr algn="just"/>
            <a:endParaRPr lang="es-MX" sz="1000" i="1" dirty="0">
              <a:solidFill>
                <a:srgbClr val="002060"/>
              </a:solidFill>
              <a:latin typeface="Calibri" panose="020F0502020204030204" pitchFamily="34" charset="0"/>
            </a:endParaRPr>
          </a:p>
          <a:p>
            <a:pPr algn="just"/>
            <a:r>
              <a:rPr lang="es-MX" sz="1900" b="1" i="1" dirty="0">
                <a:solidFill>
                  <a:srgbClr val="002060"/>
                </a:solidFill>
                <a:latin typeface="Calibri" panose="020F0502020204030204" pitchFamily="34" charset="0"/>
              </a:rPr>
              <a:t>“En el acto de apertura no se evidenció el CDP. </a:t>
            </a:r>
            <a:r>
              <a:rPr lang="es-MX" sz="1900" i="1" dirty="0">
                <a:solidFill>
                  <a:srgbClr val="002060"/>
                </a:solidFill>
                <a:latin typeface="Calibri" panose="020F0502020204030204" pitchFamily="34" charset="0"/>
              </a:rPr>
              <a:t> Se tendrán en cuenta las recomendaciones y en las próximas resoluciones de apertura se incluirá el número y fecha del certificado de disponibilidad presupuestal; es de aclarar que los documentos del proceso de selección son integrales y que la Entidad adjunta e integra en el SECOP II el número de CDP, por lo tanto, es de conocimiento de todos los interesados que se cuenta con la disponibilidad presupuestal para llevar a cabo la contratación. 	</a:t>
            </a:r>
          </a:p>
        </p:txBody>
      </p:sp>
    </p:spTree>
    <p:extLst>
      <p:ext uri="{BB962C8B-B14F-4D97-AF65-F5344CB8AC3E}">
        <p14:creationId xmlns:p14="http://schemas.microsoft.com/office/powerpoint/2010/main" val="3627574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809518"/>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DEL PROCEDIMIENTO LICITACIÓN PÚBLICA </a:t>
            </a:r>
          </a:p>
          <a:p>
            <a:pPr algn="ctr"/>
            <a:r>
              <a:rPr lang="es-CO" sz="2200" b="1" dirty="0">
                <a:solidFill>
                  <a:srgbClr val="002060"/>
                </a:solidFill>
              </a:rPr>
              <a:t>GBS-PRC11 (VER ANEXO 7) </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1478538236"/>
              </p:ext>
            </p:extLst>
          </p:nvPr>
        </p:nvGraphicFramePr>
        <p:xfrm>
          <a:off x="385845" y="2344973"/>
          <a:ext cx="8372307" cy="3703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573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80988" y="255059"/>
            <a:ext cx="6330999"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2800" b="1" dirty="0">
                <a:solidFill>
                  <a:srgbClr val="002060"/>
                </a:solidFill>
              </a:rPr>
              <a:t>CRITERIOS DE AUDITORÍA</a:t>
            </a:r>
            <a:r>
              <a:rPr lang="es-CO" sz="2800" b="1" dirty="0">
                <a:solidFill>
                  <a:srgbClr val="002060"/>
                </a:solidFill>
              </a:rPr>
              <a:t> </a:t>
            </a:r>
            <a:endParaRPr lang="en-US" sz="28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436728" y="851371"/>
            <a:ext cx="8475259" cy="515525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es-CO" b="1" dirty="0">
                <a:solidFill>
                  <a:srgbClr val="002060"/>
                </a:solidFill>
              </a:rPr>
              <a:t>7. Decreto Ley 0019 de 2012 </a:t>
            </a:r>
            <a:r>
              <a:rPr lang="es-CO" i="1" dirty="0">
                <a:solidFill>
                  <a:srgbClr val="002060"/>
                </a:solidFill>
              </a:rPr>
              <a:t>“Por el cual se dictan normas para suprimir o reformar regulaciones, procedimientos y trámites innecesarios existentes en la Administración Pública”. </a:t>
            </a:r>
            <a:r>
              <a:rPr lang="en-US" i="1" dirty="0">
                <a:solidFill>
                  <a:srgbClr val="002060"/>
                </a:solidFill>
              </a:rPr>
              <a:t>​</a:t>
            </a:r>
          </a:p>
          <a:p>
            <a:pPr algn="just" fontAlgn="base"/>
            <a:endParaRPr lang="en-US" sz="1000" b="1" i="1" dirty="0">
              <a:solidFill>
                <a:srgbClr val="002060"/>
              </a:solidFill>
            </a:endParaRPr>
          </a:p>
          <a:p>
            <a:pPr algn="just" fontAlgn="base"/>
            <a:r>
              <a:rPr lang="en-US" b="1" dirty="0">
                <a:solidFill>
                  <a:srgbClr val="002060"/>
                </a:solidFill>
              </a:rPr>
              <a:t>8.- Ley 1882 de 2018 </a:t>
            </a:r>
            <a:r>
              <a:rPr lang="en-US" i="1" dirty="0">
                <a:solidFill>
                  <a:srgbClr val="002060"/>
                </a:solidFill>
              </a:rPr>
              <a:t>“Por la cual se adicionan, modifican y dictan disposiciones orientadas a fortalecer la contratación pública en Colombia, la Ley de infraestructura y se dictan otras disposiciones”</a:t>
            </a:r>
          </a:p>
          <a:p>
            <a:pPr algn="just" fontAlgn="base"/>
            <a:endParaRPr lang="en-US" sz="1000" i="1" dirty="0">
              <a:solidFill>
                <a:srgbClr val="002060"/>
              </a:solidFill>
            </a:endParaRPr>
          </a:p>
          <a:p>
            <a:pPr algn="just" fontAlgn="base"/>
            <a:r>
              <a:rPr lang="es-CO" b="1" dirty="0">
                <a:solidFill>
                  <a:srgbClr val="002060"/>
                </a:solidFill>
              </a:rPr>
              <a:t>​9. Decreto 1082 de 2015 </a:t>
            </a:r>
            <a:r>
              <a:rPr lang="es-CO" i="1" dirty="0">
                <a:solidFill>
                  <a:srgbClr val="002060"/>
                </a:solidFill>
              </a:rPr>
              <a:t>“Por medio del cual se expide el decreto único reglamentario del sector administrativo de planeación nacional“.</a:t>
            </a:r>
            <a:r>
              <a:rPr lang="en-US" i="1" dirty="0">
                <a:solidFill>
                  <a:srgbClr val="002060"/>
                </a:solidFill>
              </a:rPr>
              <a:t>​</a:t>
            </a:r>
          </a:p>
          <a:p>
            <a:pPr algn="just" fontAlgn="base"/>
            <a:endParaRPr lang="en-US" sz="1000" i="1" dirty="0">
              <a:solidFill>
                <a:srgbClr val="002060"/>
              </a:solidFill>
            </a:endParaRPr>
          </a:p>
          <a:p>
            <a:pPr algn="just" fontAlgn="base"/>
            <a:r>
              <a:rPr lang="es-CO" b="1" dirty="0">
                <a:solidFill>
                  <a:srgbClr val="002060"/>
                </a:solidFill>
              </a:rPr>
              <a:t>10. Decreto 2412 de 2015 </a:t>
            </a:r>
            <a:r>
              <a:rPr lang="es-CO" i="1" dirty="0">
                <a:solidFill>
                  <a:srgbClr val="002060"/>
                </a:solidFill>
              </a:rPr>
              <a:t>“Por el cual se modifican los artículos 2 y 3 del Decreto 2883 de 2007.”</a:t>
            </a:r>
            <a:r>
              <a:rPr lang="en-US" i="1" dirty="0">
                <a:solidFill>
                  <a:srgbClr val="002060"/>
                </a:solidFill>
              </a:rPr>
              <a:t>​</a:t>
            </a:r>
          </a:p>
          <a:p>
            <a:pPr algn="just" fontAlgn="base"/>
            <a:endParaRPr lang="x-none" sz="1000" dirty="0">
              <a:solidFill>
                <a:srgbClr val="002060"/>
              </a:solidFill>
            </a:endParaRPr>
          </a:p>
          <a:p>
            <a:pPr algn="just" fontAlgn="base"/>
            <a:r>
              <a:rPr lang="x-none" b="1" dirty="0">
                <a:solidFill>
                  <a:srgbClr val="002060"/>
                </a:solidFill>
              </a:rPr>
              <a:t>11. </a:t>
            </a:r>
            <a:r>
              <a:rPr lang="es-CO" b="1" dirty="0">
                <a:solidFill>
                  <a:srgbClr val="002060"/>
                </a:solidFill>
              </a:rPr>
              <a:t>Decreto 4170 de 2011 </a:t>
            </a:r>
            <a:r>
              <a:rPr lang="es-CO" i="1" dirty="0">
                <a:solidFill>
                  <a:srgbClr val="002060"/>
                </a:solidFill>
              </a:rPr>
              <a:t>“Por el cual se crea la Agencia Nacional de Contratación Pública –Colombia Compra Eficiente–, se determinan sus objetivos y estructura”.</a:t>
            </a:r>
            <a:r>
              <a:rPr lang="en-US" i="1" dirty="0">
                <a:solidFill>
                  <a:srgbClr val="002060"/>
                </a:solidFill>
              </a:rPr>
              <a:t>​</a:t>
            </a:r>
          </a:p>
          <a:p>
            <a:pPr algn="just" fontAlgn="base"/>
            <a:endParaRPr lang="en-US" sz="1000" i="1" dirty="0">
              <a:solidFill>
                <a:srgbClr val="002060"/>
              </a:solidFill>
            </a:endParaRPr>
          </a:p>
          <a:p>
            <a:pPr algn="just" fontAlgn="base"/>
            <a:r>
              <a:rPr lang="es-CO" b="1" dirty="0">
                <a:solidFill>
                  <a:srgbClr val="002060"/>
                </a:solidFill>
              </a:rPr>
              <a:t>12. Resolución UAE CRA 844 de 2016 </a:t>
            </a:r>
            <a:r>
              <a:rPr lang="es-CO" i="1" dirty="0">
                <a:solidFill>
                  <a:srgbClr val="002060"/>
                </a:solidFill>
              </a:rPr>
              <a:t>En la que se establecen los lineamientos en materia contractual y de nombramiento y remoción de personal, al interior de la UAE CRA.</a:t>
            </a:r>
            <a:endParaRPr lang="en-US" i="1" dirty="0">
              <a:solidFill>
                <a:srgbClr val="002060"/>
              </a:solidFill>
            </a:endParaRPr>
          </a:p>
          <a:p>
            <a:pPr algn="just" fontAlgn="base"/>
            <a:endParaRPr lang="es-CO" sz="900" dirty="0">
              <a:solidFill>
                <a:srgbClr val="002060"/>
              </a:solidFill>
            </a:endParaRPr>
          </a:p>
          <a:p>
            <a:pPr algn="just" fontAlgn="base"/>
            <a:r>
              <a:rPr lang="es-CO" b="1" dirty="0">
                <a:solidFill>
                  <a:srgbClr val="002060"/>
                </a:solidFill>
              </a:rPr>
              <a:t>13. Manual de Contratación </a:t>
            </a:r>
            <a:r>
              <a:rPr lang="es-CO" dirty="0">
                <a:solidFill>
                  <a:srgbClr val="002060"/>
                </a:solidFill>
              </a:rPr>
              <a:t>de la UAE CRA versión 4 de fecha 13 de septiembre de 2018.</a:t>
            </a:r>
            <a:r>
              <a:rPr lang="en-US" dirty="0">
                <a:solidFill>
                  <a:srgbClr val="002060"/>
                </a:solidFill>
              </a:rPr>
              <a:t>​</a:t>
            </a:r>
          </a:p>
        </p:txBody>
      </p:sp>
    </p:spTree>
    <p:extLst>
      <p:ext uri="{BB962C8B-B14F-4D97-AF65-F5344CB8AC3E}">
        <p14:creationId xmlns:p14="http://schemas.microsoft.com/office/powerpoint/2010/main" val="169800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LICITACIÓN PÚBLICA GBS-PRC11 (VER ANEXO 7)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10170"/>
            <a:ext cx="8638883" cy="417037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 </a:t>
            </a:r>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En el aviso de convocatoria no se observa que no es susceptible de ser limitada a </a:t>
            </a:r>
            <a:r>
              <a:rPr lang="es-MX" sz="1900" b="1" i="1" dirty="0" err="1">
                <a:solidFill>
                  <a:srgbClr val="002060"/>
                </a:solidFill>
                <a:latin typeface="Calibri" panose="020F0502020204030204" pitchFamily="34" charset="0"/>
              </a:rPr>
              <a:t>Mipyme</a:t>
            </a:r>
            <a:r>
              <a:rPr lang="es-MX" sz="1900" b="1" i="1" dirty="0">
                <a:solidFill>
                  <a:srgbClr val="002060"/>
                </a:solidFill>
                <a:latin typeface="Calibri" panose="020F0502020204030204" pitchFamily="34" charset="0"/>
              </a:rPr>
              <a:t>. </a:t>
            </a:r>
            <a:r>
              <a:rPr lang="es-MX" sz="1900" i="1" dirty="0">
                <a:solidFill>
                  <a:srgbClr val="002060"/>
                </a:solidFill>
                <a:latin typeface="Calibri" panose="020F0502020204030204" pitchFamily="34" charset="0"/>
              </a:rPr>
              <a:t>Se tendrán en cuenta las recomendaciones y en los próximos avisos de convocatoria pública se relacionará lo pertinente, sin embargo, debe tenerse en cuenta que los documentos del proceso de selección son integrales, por lo cual en el proyecto de pliego y pliego definitivo se hace mención de dicha limitación”. 	</a:t>
            </a:r>
          </a:p>
          <a:p>
            <a:pPr algn="just"/>
            <a:endParaRPr lang="es-MX" sz="1900" i="1" dirty="0">
              <a:solidFill>
                <a:srgbClr val="002060"/>
              </a:solidFill>
              <a:latin typeface="Calibri" panose="020F0502020204030204" pitchFamily="34" charset="0"/>
            </a:endParaRPr>
          </a:p>
          <a:p>
            <a:pPr algn="just"/>
            <a:r>
              <a:rPr lang="es-MX" sz="1900" b="1" i="1" dirty="0">
                <a:solidFill>
                  <a:srgbClr val="002060"/>
                </a:solidFill>
                <a:latin typeface="Calibri" panose="020F0502020204030204" pitchFamily="34" charset="0"/>
              </a:rPr>
              <a:t>“En el aviso de convocatoria no se enunció si estaba cobijado por un acuerdo comercial. </a:t>
            </a:r>
            <a:r>
              <a:rPr lang="es-MX" sz="1900" i="1" dirty="0">
                <a:solidFill>
                  <a:srgbClr val="002060"/>
                </a:solidFill>
                <a:latin typeface="Calibri" panose="020F0502020204030204" pitchFamily="34" charset="0"/>
              </a:rPr>
              <a:t>Se tendrán en cuenta las recomendaciones y en los próximos avisos de convocatoria pública, se hará la mención sobre si está cobijado o no por un acuerdo comercial, sin embargo, debe tenerse en cuenta que los documentos del proceso de selección son integrales, por lo cual en el proyecto de pliego y pliego definitivo se hace mención de esto”. 	</a:t>
            </a:r>
          </a:p>
        </p:txBody>
      </p:sp>
    </p:spTree>
    <p:extLst>
      <p:ext uri="{BB962C8B-B14F-4D97-AF65-F5344CB8AC3E}">
        <p14:creationId xmlns:p14="http://schemas.microsoft.com/office/powerpoint/2010/main" val="262227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DEL PROCEDIMIENTO LICITACIÓN PÚBLICA GBS-PRC11 (VER ANEXO 7)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10170"/>
            <a:ext cx="8638883" cy="270843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a:t>
            </a:r>
            <a:r>
              <a:rPr lang="es-CO" sz="1900" i="1" dirty="0">
                <a:solidFill>
                  <a:srgbClr val="002060"/>
                </a:solidFill>
                <a:latin typeface="Calibri" panose="020F0502020204030204" pitchFamily="34" charset="0"/>
              </a:rPr>
              <a:t>: “</a:t>
            </a:r>
            <a:r>
              <a:rPr lang="es-MX" sz="1900" b="1" i="1" dirty="0">
                <a:solidFill>
                  <a:srgbClr val="002060"/>
                </a:solidFill>
                <a:latin typeface="Calibri" panose="020F0502020204030204" pitchFamily="34" charset="0"/>
              </a:rPr>
              <a:t>En el aviso de convocatoria no se mencionó de forma expresa que la Entidad cuenta con la disponibilidad presupuestal.</a:t>
            </a:r>
            <a:r>
              <a:rPr lang="es-MX" sz="1900" i="1" dirty="0">
                <a:solidFill>
                  <a:srgbClr val="002060"/>
                </a:solidFill>
                <a:latin typeface="Calibri" panose="020F0502020204030204" pitchFamily="34" charset="0"/>
              </a:rPr>
              <a:t> Se tendrán en cuenta las recomendaciones y en los próximos avisos de convocatoria pública se incluirá el número y fecha del certificado de disponibilidad presupuestal; es de aclarar que los documentos del proceso de selección son integrales y que la Entidad adjunta e integra en el SECOP II el número de CDP, por lo tanto, es de conocimiento de todos los interesados que se cuenta con la disponibilidad presupuestal para llevar a cabo la contratación”. 	</a:t>
            </a:r>
          </a:p>
        </p:txBody>
      </p:sp>
    </p:spTree>
    <p:extLst>
      <p:ext uri="{BB962C8B-B14F-4D97-AF65-F5344CB8AC3E}">
        <p14:creationId xmlns:p14="http://schemas.microsoft.com/office/powerpoint/2010/main" val="4090523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PROCEDIMIENTO SUPERVISIÓN E INTERVENTORÍA GBS-PRC12 (VER ANEXO 8)</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2174035614"/>
              </p:ext>
            </p:extLst>
          </p:nvPr>
        </p:nvGraphicFramePr>
        <p:xfrm>
          <a:off x="385845" y="2498508"/>
          <a:ext cx="8372307" cy="3591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252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PROCEDIMIENTO SUPERVISIÓN E INTERVENTORÍA GBS-PRC12 (VER ANEXO 8)</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690470"/>
            <a:ext cx="8638883" cy="43396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a:t>
            </a:r>
            <a:r>
              <a:rPr lang="es-CO" sz="1900" i="1" dirty="0">
                <a:solidFill>
                  <a:srgbClr val="002060"/>
                </a:solidFill>
                <a:latin typeface="Calibri" panose="020F0502020204030204" pitchFamily="34" charset="0"/>
              </a:rPr>
              <a:t>: </a:t>
            </a:r>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No se evidenció el memorando por medio del cual se entrega la supervisión</a:t>
            </a:r>
            <a:r>
              <a:rPr lang="es-MX" sz="1900" i="1" dirty="0">
                <a:solidFill>
                  <a:srgbClr val="002060"/>
                </a:solidFill>
                <a:latin typeface="Calibri" panose="020F0502020204030204" pitchFamily="34" charset="0"/>
              </a:rPr>
              <a:t>. Sobre la observación de la designación de supervisor, es preciso señalar que desde la elaboración de los Estudios previos y en el clausulado del contrato, se hace referencia sobre quien ejercerá la supervisión contractual. Es importante mencionar que el inicio de ejecución del contrato siempre es comunicado al supervisor por el medio más expedito (Correo electrónico). En todo caso, consideramos importante la observación, se tendrá en cuenta la recomendación para eventos futuros, incluyendo en el correo correspondiente de inicio de la ejecución el rol de supervisión que ejerce el funcionario designado en los documentos contractuales”. 	</a:t>
            </a:r>
          </a:p>
          <a:p>
            <a:pPr algn="just"/>
            <a:endParaRPr lang="es-MX" sz="1000" i="1" dirty="0">
              <a:solidFill>
                <a:srgbClr val="002060"/>
              </a:solidFill>
              <a:latin typeface="Calibri" panose="020F0502020204030204" pitchFamily="34" charset="0"/>
            </a:endParaRPr>
          </a:p>
          <a:p>
            <a:pPr algn="just"/>
            <a:r>
              <a:rPr lang="es-MX" sz="2000" b="1" dirty="0">
                <a:solidFill>
                  <a:srgbClr val="002060"/>
                </a:solidFill>
              </a:rPr>
              <a:t>COMENTARIOS DE LA UNIDAD DE CONTROL INTERNO: </a:t>
            </a:r>
            <a:r>
              <a:rPr lang="es-MX" sz="1900" dirty="0">
                <a:solidFill>
                  <a:srgbClr val="002060"/>
                </a:solidFill>
                <a:latin typeface="Calibri" panose="020F0502020204030204" pitchFamily="34" charset="0"/>
              </a:rPr>
              <a:t>Dentro de los criterios fijados para realizar la presente auditoría, se revisó el procedimiento supervisión e interventoría GBS-PRC12, </a:t>
            </a:r>
            <a:endParaRPr lang="es-MX" sz="19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736341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PROCEDIMIENTO SUPERVISIÓN E INTERVENTORÍA GBS-PRC12 (VER ANEXO 8)</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1791" y="1677218"/>
            <a:ext cx="8638883" cy="413959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800" dirty="0">
                <a:solidFill>
                  <a:srgbClr val="002060"/>
                </a:solidFill>
                <a:latin typeface="Calibri" panose="020F0502020204030204" pitchFamily="34" charset="0"/>
              </a:rPr>
              <a:t>el cual contiene dentro de su actividad </a:t>
            </a:r>
            <a:r>
              <a:rPr lang="es-MX" sz="1800" dirty="0" err="1">
                <a:solidFill>
                  <a:srgbClr val="002060"/>
                </a:solidFill>
                <a:latin typeface="Calibri" panose="020F0502020204030204" pitchFamily="34" charset="0"/>
              </a:rPr>
              <a:t>N°</a:t>
            </a:r>
            <a:r>
              <a:rPr lang="es-MX" sz="1800" dirty="0">
                <a:solidFill>
                  <a:srgbClr val="002060"/>
                </a:solidFill>
                <a:latin typeface="Calibri" panose="020F0502020204030204" pitchFamily="34" charset="0"/>
              </a:rPr>
              <a:t> 9 un registro que no fue evidenciado. Así las cosas y teniendo en cuenta lo indicado por la Subdirección Administrativa y Financiera, y a que la entidad se encuentra actualmente certificada con la norma ISO 9001:2015, se requiere revisar la pertinencia de dicho procedimiento, toda vez que conforme a la verificación realizada por esta unidad, se evidenció que la actividad y su registro no son coherentes con la ejecución del procedimiento adelantado por el proceso en la actualidad, lo que puede constituirse en una no conformidad. </a:t>
            </a:r>
          </a:p>
          <a:p>
            <a:pPr algn="just"/>
            <a:endParaRPr lang="es-MX" sz="1000" i="1" dirty="0">
              <a:solidFill>
                <a:srgbClr val="002060"/>
              </a:solidFill>
              <a:latin typeface="Calibri" panose="020F0502020204030204" pitchFamily="34" charset="0"/>
            </a:endParaRPr>
          </a:p>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a:t>
            </a:r>
            <a:r>
              <a:rPr lang="es-CO" sz="1900" i="1" dirty="0">
                <a:solidFill>
                  <a:srgbClr val="002060"/>
                </a:solidFill>
                <a:latin typeface="Calibri" panose="020F0502020204030204" pitchFamily="34" charset="0"/>
              </a:rPr>
              <a:t>: </a:t>
            </a:r>
            <a:r>
              <a:rPr lang="es-MX" sz="1800" b="1" i="1" dirty="0">
                <a:solidFill>
                  <a:srgbClr val="002060"/>
                </a:solidFill>
                <a:latin typeface="Calibri" panose="020F0502020204030204" pitchFamily="34" charset="0"/>
              </a:rPr>
              <a:t>“No se evidenció el memorando que comunica la ejecución del contrato.</a:t>
            </a:r>
            <a:r>
              <a:rPr lang="es-MX" sz="1800" i="1" dirty="0">
                <a:solidFill>
                  <a:srgbClr val="002060"/>
                </a:solidFill>
                <a:latin typeface="Calibri" panose="020F0502020204030204" pitchFamily="34" charset="0"/>
              </a:rPr>
              <a:t> El inicio de ejecución del contrato siempre es comunicado al supervisor por el medio más expedito (Correo electrónico). Se tendrá en cuenta la recomendación para eventos futuros, sin embargo, de verse necesario modificar el procedimiento se considera la mejor opción hacerlo mediante correo electrónico dada su celeridad y eficiencia”. 	</a:t>
            </a:r>
          </a:p>
        </p:txBody>
      </p:sp>
    </p:spTree>
    <p:extLst>
      <p:ext uri="{BB962C8B-B14F-4D97-AF65-F5344CB8AC3E}">
        <p14:creationId xmlns:p14="http://schemas.microsoft.com/office/powerpoint/2010/main" val="1060790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PROCEDIMIENTO LIQUIDACIÓN DE CONTRATO </a:t>
            </a:r>
          </a:p>
          <a:p>
            <a:pPr algn="ctr"/>
            <a:r>
              <a:rPr lang="es-CO" sz="2200" b="1" dirty="0">
                <a:solidFill>
                  <a:srgbClr val="002060"/>
                </a:solidFill>
              </a:rPr>
              <a:t>GBS-PRC13 (VER ANEXO 9)</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3378457641"/>
              </p:ext>
            </p:extLst>
          </p:nvPr>
        </p:nvGraphicFramePr>
        <p:xfrm>
          <a:off x="385845" y="2295806"/>
          <a:ext cx="8372307" cy="365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352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5" y="781405"/>
            <a:ext cx="8372307" cy="144655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EVIDENCIARON LOS REGISTROS PREVISTOS PARA ALGUNAS DE LAS ACTIVIDADES PROCEDIMIENTO LIQUIDACIÓN DE CONTRATO </a:t>
            </a:r>
          </a:p>
          <a:p>
            <a:pPr algn="ctr"/>
            <a:r>
              <a:rPr lang="es-CO" sz="2200" b="1" dirty="0">
                <a:solidFill>
                  <a:srgbClr val="002060"/>
                </a:solidFill>
              </a:rPr>
              <a:t>GBS-PRC13 (VER ANEXO 9)</a:t>
            </a:r>
          </a:p>
        </p:txBody>
      </p:sp>
      <p:graphicFrame>
        <p:nvGraphicFramePr>
          <p:cNvPr id="5" name="Gráfico 4">
            <a:extLst>
              <a:ext uri="{FF2B5EF4-FFF2-40B4-BE49-F238E27FC236}">
                <a16:creationId xmlns:a16="http://schemas.microsoft.com/office/drawing/2014/main" id="{98220A7F-F10B-42AF-B0A3-F262F3159BA1}"/>
              </a:ext>
            </a:extLst>
          </p:cNvPr>
          <p:cNvGraphicFramePr/>
          <p:nvPr>
            <p:extLst>
              <p:ext uri="{D42A27DB-BD31-4B8C-83A1-F6EECF244321}">
                <p14:modId xmlns:p14="http://schemas.microsoft.com/office/powerpoint/2010/main" val="1638593085"/>
              </p:ext>
            </p:extLst>
          </p:nvPr>
        </p:nvGraphicFramePr>
        <p:xfrm>
          <a:off x="385845" y="2295806"/>
          <a:ext cx="8372307" cy="365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9962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PROCEDIMIENTO LIQUIDACIÓN DE CONTRATO GBS-PRC13 (VER ANEXO 9)</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30226"/>
            <a:ext cx="8638883" cy="398570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a:t>
            </a:r>
            <a:r>
              <a:rPr lang="es-CO" sz="1900" i="1" dirty="0">
                <a:solidFill>
                  <a:srgbClr val="002060"/>
                </a:solidFill>
                <a:latin typeface="Calibri" panose="020F0502020204030204" pitchFamily="34" charset="0"/>
              </a:rPr>
              <a:t>: </a:t>
            </a:r>
            <a:r>
              <a:rPr lang="es-MX" b="1" i="1" dirty="0">
                <a:solidFill>
                  <a:srgbClr val="002060"/>
                </a:solidFill>
                <a:latin typeface="Calibri" panose="020F0502020204030204" pitchFamily="34" charset="0"/>
              </a:rPr>
              <a:t>“En la liquidación del contrato no se evidenciaron los Informes de Supervisión realizados durante el contrato.</a:t>
            </a:r>
            <a:r>
              <a:rPr lang="es-MX" i="1" dirty="0">
                <a:solidFill>
                  <a:srgbClr val="002060"/>
                </a:solidFill>
                <a:latin typeface="Calibri" panose="020F0502020204030204" pitchFamily="34" charset="0"/>
              </a:rPr>
              <a:t> Si bien es cierto que expresamente no se señaló cada uno de los informes de supervisión, se aclara que estos hacen parte de la carpeta contractual a liquidar; de igual forma, en el Sistema de Gestión Documental Orfeo, se encuentran cada uno de los documentos y/o soportes de la ejecución contractual, los cuales son revisados al momento de la elaboración del acta de liquidación.  El inciso 2° y 3° del artículo 60 de la ley 80 de 1993 (Modificado por el artículo 32 de la ley 1150 de 2007), contempla el contenido y el fin de la liquidación de un Contrato Estatal, y señala que el objetivo de la misma es un ajuste de cuentas, donde las partes intentarán llegar a la declaración de paz y salvo, por lo cual, es suficiente que las partes se encuentren de acuerdo con el contenido del acta para poder suscribirla. 	</a:t>
            </a: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444794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PROCEDIMIENTO LIQUIDACIÓN DE CONTRATO GBS-PRC13 (VER ANEXO 9)</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2558" y="1677217"/>
            <a:ext cx="8638883" cy="457048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700" b="1" i="1" dirty="0">
                <a:solidFill>
                  <a:srgbClr val="002060"/>
                </a:solidFill>
                <a:latin typeface="Calibri" panose="020F0502020204030204" pitchFamily="34" charset="0"/>
              </a:rPr>
              <a:t>“En la liquidación del contrato no se evidenciaron las fechas de aprobación de las pólizas.</a:t>
            </a:r>
            <a:r>
              <a:rPr lang="es-MX" sz="1700" i="1" dirty="0">
                <a:solidFill>
                  <a:srgbClr val="002060"/>
                </a:solidFill>
                <a:latin typeface="Calibri" panose="020F0502020204030204" pitchFamily="34" charset="0"/>
              </a:rPr>
              <a:t> Si bien es cierto que expresamente no se señalaron las fechas de aprobación de las pólizas, se aclara que estos hacen parte de la carpeta contractual a liquidar; de igual forma, en el Sistema de Gestión Documental Orfeo, se encuentran cada uno de los documentos y/o soportes. Teniendo en cuenta que el procedimiento actual se encuentra en revisión y ajuste se tendrán en cuenta las sugerencias y/o recomendaciones señaladas para efectos de analizar su pertinencia en el nuevo diseño del procedimiento correspondiente. </a:t>
            </a:r>
            <a:r>
              <a:rPr lang="es-MX" sz="1700" b="0" i="0" u="none" strike="noStrike" baseline="0" dirty="0">
                <a:solidFill>
                  <a:srgbClr val="000000"/>
                </a:solidFill>
                <a:latin typeface="Calibri" panose="020F0502020204030204" pitchFamily="34" charset="0"/>
              </a:rPr>
              <a:t>	</a:t>
            </a:r>
          </a:p>
          <a:p>
            <a:pPr algn="just"/>
            <a:endParaRPr lang="es-MX" sz="1000" dirty="0">
              <a:solidFill>
                <a:srgbClr val="000000"/>
              </a:solidFill>
              <a:latin typeface="Calibri" panose="020F0502020204030204" pitchFamily="34" charset="0"/>
            </a:endParaRPr>
          </a:p>
          <a:p>
            <a:pPr algn="just"/>
            <a:r>
              <a:rPr lang="es-MX" sz="1800" b="1" dirty="0">
                <a:solidFill>
                  <a:srgbClr val="002060"/>
                </a:solidFill>
              </a:rPr>
              <a:t>COMENTARIOS DE LA UNIDAD DE CONTROL INTERNO: </a:t>
            </a:r>
            <a:r>
              <a:rPr lang="es-MX" sz="1800" dirty="0">
                <a:solidFill>
                  <a:srgbClr val="002060"/>
                </a:solidFill>
                <a:latin typeface="Calibri" panose="020F0502020204030204" pitchFamily="34" charset="0"/>
              </a:rPr>
              <a:t>Dentro de los criterios fijados para realizar la presente auditoría, se revisó el procedimiento liquidación de contrato GBS-PRC13, el cual establece para el documento de liquidación (numerales 5.3.3 y 5.3.5) unos requisitos que no fueron evidenciados por esta Unidad. Así las cosas y teniendo en cuenta lo indicado por la Subdirección Administrativa y Financiera, y a que la entidad se encuentra actualmente certificada con la norma ISO 9001:2015, se requiere revisar la pertinencia de dicho procedimiento, toda vez que conforme a la verificación realizada por esta unidad, se evidenció que la actividad no es coherente con la ejecución del procedimiento adelantado por el proceso en la actualidad, lo que puede constituirse en una no conformidad. </a:t>
            </a:r>
          </a:p>
        </p:txBody>
      </p:sp>
    </p:spTree>
    <p:extLst>
      <p:ext uri="{BB962C8B-B14F-4D97-AF65-F5344CB8AC3E}">
        <p14:creationId xmlns:p14="http://schemas.microsoft.com/office/powerpoint/2010/main" val="2709313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PROCEDIMIENTO LIQUIDACIÓN DE CONTRATO GBS-PRC13 (VER ANEXO 9)</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30226"/>
            <a:ext cx="8638883" cy="426270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a:t>
            </a:r>
            <a:r>
              <a:rPr lang="es-CO" sz="1900" b="1" i="1" dirty="0">
                <a:solidFill>
                  <a:srgbClr val="002060"/>
                </a:solidFill>
                <a:latin typeface="Calibri" panose="020F0502020204030204" pitchFamily="34" charset="0"/>
              </a:rPr>
              <a:t>:</a:t>
            </a:r>
            <a:r>
              <a:rPr lang="es-CO" b="1" dirty="0">
                <a:latin typeface="Calibri" panose="020F0502020204030204" pitchFamily="34" charset="0"/>
              </a:rPr>
              <a:t> </a:t>
            </a:r>
            <a:r>
              <a:rPr lang="es-CO" b="1" i="1" dirty="0">
                <a:solidFill>
                  <a:srgbClr val="002060"/>
                </a:solidFill>
                <a:latin typeface="Calibri" panose="020F0502020204030204" pitchFamily="34" charset="0"/>
              </a:rPr>
              <a:t>En la liquidación del contrato se incluyó al Supervisor del Contrato. </a:t>
            </a:r>
            <a:r>
              <a:rPr lang="es-CO" i="1" dirty="0">
                <a:solidFill>
                  <a:srgbClr val="002060"/>
                </a:solidFill>
                <a:latin typeface="Calibri" panose="020F0502020204030204" pitchFamily="34" charset="0"/>
              </a:rPr>
              <a:t> </a:t>
            </a:r>
            <a:r>
              <a:rPr lang="es-MX" i="1" dirty="0">
                <a:solidFill>
                  <a:srgbClr val="002060"/>
                </a:solidFill>
                <a:latin typeface="Calibri" panose="020F0502020204030204" pitchFamily="34" charset="0"/>
              </a:rPr>
              <a:t>El inciso 2° y 3° del artículo 60 de la ley 80 de 1993 (Modificado por el artículo 32 de la ley 1150 de 2007), contempla el contenido y el fin de la liquidación de un Contrato Estatal, y señala que el objetivo de la misma es un ajuste de cuentas, donde las partes intentarán llegar a la declaración de paz y salvo. El supervisor del contrato tiene la función de ejercer control y vigilancia sobre la ejecución del contrato, por lo tanto, es un tercero que tiene pleno conocimiento sobre el cumplimiento de las obligaciones contractuales. Ahora bien, en el procedimiento GBS-PRC13, define el acta de liquidación de la siguiente manera: “Acta de Liquidación: Es el documento suscrito por la CRA, el contratista o conveniente y el supervisor e interventor, mediante el cual se refleja el balance de ejecución del contrato.”. Por todo lo anterior, se dejan plasmadas las razones por las cuales se incluye el supervisor del contrato dentro del acta de liquidación”. 	</a:t>
            </a: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79330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580988" y="361076"/>
            <a:ext cx="6330999"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2800" b="1" dirty="0">
                <a:solidFill>
                  <a:srgbClr val="002060"/>
                </a:solidFill>
              </a:rPr>
              <a:t>CRITERIOS DE AUDITORÍA</a:t>
            </a:r>
            <a:r>
              <a:rPr lang="es-CO" sz="2800" b="1" dirty="0">
                <a:solidFill>
                  <a:srgbClr val="002060"/>
                </a:solidFill>
              </a:rPr>
              <a:t> </a:t>
            </a:r>
            <a:endParaRPr lang="en-US" sz="28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436728" y="1136064"/>
            <a:ext cx="8475259"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en-US" b="1" dirty="0">
                <a:solidFill>
                  <a:srgbClr val="002060"/>
                </a:solidFill>
              </a:rPr>
              <a:t>14.- </a:t>
            </a:r>
            <a:r>
              <a:rPr lang="en-US" dirty="0">
                <a:solidFill>
                  <a:srgbClr val="002060"/>
                </a:solidFill>
              </a:rPr>
              <a:t>Se verificó el cumplimiento de lo procedimientos asociados al proceso de adquisición de bienes y </a:t>
            </a:r>
            <a:r>
              <a:rPr lang="en-US" dirty="0" err="1">
                <a:solidFill>
                  <a:srgbClr val="002060"/>
                </a:solidFill>
              </a:rPr>
              <a:t>servicios</a:t>
            </a:r>
            <a:r>
              <a:rPr lang="en-US" dirty="0">
                <a:solidFill>
                  <a:srgbClr val="002060"/>
                </a:solidFill>
              </a:rPr>
              <a:t>, así como los formatos relacionados con los procedimientos descritos, controlados en el Sistema de Gestión de la Calidad detallados así: </a:t>
            </a:r>
          </a:p>
        </p:txBody>
      </p:sp>
      <p:graphicFrame>
        <p:nvGraphicFramePr>
          <p:cNvPr id="3" name="Tabla 3">
            <a:extLst>
              <a:ext uri="{FF2B5EF4-FFF2-40B4-BE49-F238E27FC236}">
                <a16:creationId xmlns:a16="http://schemas.microsoft.com/office/drawing/2014/main" id="{0B82F9B8-978F-45B9-9CCE-2EDF6422B143}"/>
              </a:ext>
            </a:extLst>
          </p:cNvPr>
          <p:cNvGraphicFramePr>
            <a:graphicFrameLocks noGrp="1"/>
          </p:cNvGraphicFramePr>
          <p:nvPr>
            <p:extLst>
              <p:ext uri="{D42A27DB-BD31-4B8C-83A1-F6EECF244321}">
                <p14:modId xmlns:p14="http://schemas.microsoft.com/office/powerpoint/2010/main" val="1625177464"/>
              </p:ext>
            </p:extLst>
          </p:nvPr>
        </p:nvGraphicFramePr>
        <p:xfrm>
          <a:off x="436728" y="2336393"/>
          <a:ext cx="8475260" cy="3693160"/>
        </p:xfrm>
        <a:graphic>
          <a:graphicData uri="http://schemas.openxmlformats.org/drawingml/2006/table">
            <a:tbl>
              <a:tblPr firstRow="1" bandRow="1">
                <a:tableStyleId>{5C22544A-7EE6-4342-B048-85BDC9FD1C3A}</a:tableStyleId>
              </a:tblPr>
              <a:tblGrid>
                <a:gridCol w="4237630">
                  <a:extLst>
                    <a:ext uri="{9D8B030D-6E8A-4147-A177-3AD203B41FA5}">
                      <a16:colId xmlns:a16="http://schemas.microsoft.com/office/drawing/2014/main" val="3240734602"/>
                    </a:ext>
                  </a:extLst>
                </a:gridCol>
                <a:gridCol w="4237630">
                  <a:extLst>
                    <a:ext uri="{9D8B030D-6E8A-4147-A177-3AD203B41FA5}">
                      <a16:colId xmlns:a16="http://schemas.microsoft.com/office/drawing/2014/main" val="11907207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mn-lt"/>
                          <a:ea typeface="+mn-ea"/>
                          <a:cs typeface="+mn-cs"/>
                        </a:rPr>
                        <a:t>-GBS-PRC05 Procedimiento y elaboración de estudios previos V05</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mn-lt"/>
                          <a:ea typeface="+mn-ea"/>
                          <a:cs typeface="+mn-cs"/>
                        </a:rPr>
                        <a:t>-GBS-PRC05 Procedimiento y elaboración de estudios previos V05</a:t>
                      </a:r>
                    </a:p>
                  </a:txBody>
                  <a:tcPr>
                    <a:solidFill>
                      <a:schemeClr val="accent6">
                        <a:lumMod val="40000"/>
                        <a:lumOff val="60000"/>
                      </a:schemeClr>
                    </a:solidFill>
                  </a:tcPr>
                </a:tc>
                <a:extLst>
                  <a:ext uri="{0D108BD9-81ED-4DB2-BD59-A6C34878D82A}">
                    <a16:rowId xmlns:a16="http://schemas.microsoft.com/office/drawing/2014/main" val="37311363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mn-lt"/>
                          <a:ea typeface="+mn-ea"/>
                          <a:cs typeface="+mn-cs"/>
                        </a:rPr>
                        <a:t>-GBS-PRC06 Procedimiento aprobación de pólizas V02</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mn-lt"/>
                          <a:ea typeface="+mn-ea"/>
                          <a:cs typeface="+mn-cs"/>
                        </a:rPr>
                        <a:t>-GBS-PRC06 Procedimiento aprobación de pólizas V02</a:t>
                      </a:r>
                    </a:p>
                  </a:txBody>
                  <a:tcPr>
                    <a:solidFill>
                      <a:schemeClr val="accent6">
                        <a:lumMod val="40000"/>
                        <a:lumOff val="60000"/>
                      </a:schemeClr>
                    </a:solidFill>
                  </a:tcPr>
                </a:tc>
                <a:extLst>
                  <a:ext uri="{0D108BD9-81ED-4DB2-BD59-A6C34878D82A}">
                    <a16:rowId xmlns:a16="http://schemas.microsoft.com/office/drawing/2014/main" val="3543528063"/>
                  </a:ext>
                </a:extLst>
              </a:tr>
              <a:tr h="370840">
                <a:tc>
                  <a:txBody>
                    <a:bodyPr/>
                    <a:lstStyle/>
                    <a:p>
                      <a:r>
                        <a:rPr lang="en-US" sz="1500" dirty="0">
                          <a:solidFill>
                            <a:srgbClr val="002060"/>
                          </a:solidFill>
                        </a:rPr>
                        <a:t>-GBS-PRC07 Procedimiento elaboración y suscripción del contrato V06</a:t>
                      </a:r>
                      <a:endParaRPr lang="es-CO" sz="15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2060"/>
                          </a:solidFill>
                        </a:rPr>
                        <a:t>-GBS-PRC08 Procedimiento concurso de méritos V01</a:t>
                      </a:r>
                    </a:p>
                  </a:txBody>
                  <a:tcPr>
                    <a:solidFill>
                      <a:schemeClr val="accent6">
                        <a:lumMod val="40000"/>
                        <a:lumOff val="60000"/>
                      </a:schemeClr>
                    </a:solidFill>
                  </a:tcPr>
                </a:tc>
                <a:extLst>
                  <a:ext uri="{0D108BD9-81ED-4DB2-BD59-A6C34878D82A}">
                    <a16:rowId xmlns:a16="http://schemas.microsoft.com/office/drawing/2014/main" val="4182527706"/>
                  </a:ext>
                </a:extLst>
              </a:tr>
              <a:tr h="370840">
                <a:tc>
                  <a:txBody>
                    <a:bodyPr/>
                    <a:lstStyle/>
                    <a:p>
                      <a:r>
                        <a:rPr lang="en-US" sz="1500" dirty="0">
                          <a:solidFill>
                            <a:srgbClr val="002060"/>
                          </a:solidFill>
                        </a:rPr>
                        <a:t>-GBS-PRC09 Procedimiento contratación directa V01</a:t>
                      </a:r>
                      <a:endParaRPr lang="es-CO" sz="1500" dirty="0"/>
                    </a:p>
                  </a:txBody>
                  <a:tcPr>
                    <a:solidFill>
                      <a:schemeClr val="accent6">
                        <a:lumMod val="40000"/>
                        <a:lumOff val="60000"/>
                      </a:schemeClr>
                    </a:solidFill>
                  </a:tcPr>
                </a:tc>
                <a:tc>
                  <a:txBody>
                    <a:bodyPr/>
                    <a:lstStyle/>
                    <a:p>
                      <a:r>
                        <a:rPr lang="en-US" sz="1500" dirty="0">
                          <a:solidFill>
                            <a:srgbClr val="002060"/>
                          </a:solidFill>
                        </a:rPr>
                        <a:t>-GBS-PRC011 Procedimiento de licitación V01</a:t>
                      </a:r>
                      <a:endParaRPr lang="es-CO" sz="1500" dirty="0"/>
                    </a:p>
                  </a:txBody>
                  <a:tcPr>
                    <a:solidFill>
                      <a:schemeClr val="accent6">
                        <a:lumMod val="40000"/>
                        <a:lumOff val="60000"/>
                      </a:schemeClr>
                    </a:solidFill>
                  </a:tcPr>
                </a:tc>
                <a:extLst>
                  <a:ext uri="{0D108BD9-81ED-4DB2-BD59-A6C34878D82A}">
                    <a16:rowId xmlns:a16="http://schemas.microsoft.com/office/drawing/2014/main" val="42420727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2060"/>
                          </a:solidFill>
                        </a:rPr>
                        <a:t>-GBS-PRC012 Procedimiento de supervisión e interventoría V03</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2060"/>
                          </a:solidFill>
                        </a:rPr>
                        <a:t>-GBS-PRC013 Procedimiento de liquidación de contratos V01</a:t>
                      </a:r>
                    </a:p>
                  </a:txBody>
                  <a:tcPr>
                    <a:solidFill>
                      <a:schemeClr val="accent6">
                        <a:lumMod val="40000"/>
                        <a:lumOff val="60000"/>
                      </a:schemeClr>
                    </a:solidFill>
                  </a:tcPr>
                </a:tc>
                <a:extLst>
                  <a:ext uri="{0D108BD9-81ED-4DB2-BD59-A6C34878D82A}">
                    <a16:rowId xmlns:a16="http://schemas.microsoft.com/office/drawing/2014/main" val="25078419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rgbClr val="002060"/>
                          </a:solidFill>
                          <a:latin typeface="+mn-lt"/>
                          <a:ea typeface="+mn-ea"/>
                          <a:cs typeface="+mn-cs"/>
                        </a:rPr>
                        <a:t>-GBS-PRC014 Procedimiento de selección abreviada V01</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-GBS-PRC15 Procedimiento mínima cuantía V01</a:t>
                      </a:r>
                    </a:p>
                  </a:txBody>
                  <a:tcPr>
                    <a:solidFill>
                      <a:schemeClr val="accent6">
                        <a:lumMod val="40000"/>
                        <a:lumOff val="60000"/>
                      </a:schemeClr>
                    </a:solidFill>
                  </a:tcPr>
                </a:tc>
                <a:extLst>
                  <a:ext uri="{0D108BD9-81ED-4DB2-BD59-A6C34878D82A}">
                    <a16:rowId xmlns:a16="http://schemas.microsoft.com/office/drawing/2014/main" val="1647136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-GBS-PRC17 Procedimiento compra acuerdo marco de precios V01</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-GBS-PRC20 Procedimiento elaboración plan Anual de Adquisiciones V01</a:t>
                      </a:r>
                    </a:p>
                  </a:txBody>
                  <a:tcPr>
                    <a:solidFill>
                      <a:schemeClr val="accent6">
                        <a:lumMod val="40000"/>
                        <a:lumOff val="60000"/>
                      </a:schemeClr>
                    </a:solidFill>
                  </a:tcPr>
                </a:tc>
                <a:extLst>
                  <a:ext uri="{0D108BD9-81ED-4DB2-BD59-A6C34878D82A}">
                    <a16:rowId xmlns:a16="http://schemas.microsoft.com/office/drawing/2014/main" val="2595807609"/>
                  </a:ext>
                </a:extLst>
              </a:tr>
            </a:tbl>
          </a:graphicData>
        </a:graphic>
      </p:graphicFrame>
    </p:spTree>
    <p:extLst>
      <p:ext uri="{BB962C8B-B14F-4D97-AF65-F5344CB8AC3E}">
        <p14:creationId xmlns:p14="http://schemas.microsoft.com/office/powerpoint/2010/main" val="2177002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8400" y="204930"/>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PROCEDIMIENTO LIQUIDACIÓN DE CONTRATO GBS-PRC13 (VER ANEXO 9)</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574756"/>
            <a:ext cx="8638883" cy="443198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700" b="1" dirty="0">
                <a:solidFill>
                  <a:srgbClr val="002060"/>
                </a:solidFill>
              </a:rPr>
              <a:t>COMENTARIOS DE LA UNIDAD DE CONTROL INTERNO: </a:t>
            </a:r>
            <a:r>
              <a:rPr lang="es-MX" sz="1700" dirty="0">
                <a:solidFill>
                  <a:srgbClr val="002060"/>
                </a:solidFill>
              </a:rPr>
              <a:t>Si bien dentro del procedimiento auditado GBS-PRC13, se define que en el acta de liquidación interviene el supervisor del contrato, no es menos cierto que el numeral 5.3.1 del citado procedimiento señala cuáles son las partes que celebraron el contrato, y que por ende requieren suscribir el acta. </a:t>
            </a:r>
            <a:r>
              <a:rPr lang="es-MX" sz="1700" dirty="0">
                <a:solidFill>
                  <a:srgbClr val="002060"/>
                </a:solidFill>
                <a:latin typeface="Calibri" panose="020F0502020204030204" pitchFamily="34" charset="0"/>
              </a:rPr>
              <a:t>Así las cosas y teniendo en cuenta lo indicado por la Subdirección Administrativa y Financiera, y a que la entidad se encuentra actualmente certificada con la norma ISO 9001:2015, se requiere revisar la pertinencia de dicho procedimiento, toda vez que conforme a la verificación realizada por esta unidad, se evidenció que la actividad no es coherente con la ejecución del procedimiento adelantado por el proceso en la actualidad, lo que puede constituirse en una no conformidad. </a:t>
            </a:r>
          </a:p>
          <a:p>
            <a:pPr algn="just"/>
            <a:endParaRPr lang="es-MX" sz="1000" kern="1200" dirty="0">
              <a:solidFill>
                <a:srgbClr val="002060"/>
              </a:solidFill>
              <a:latin typeface="+mn-lt"/>
              <a:ea typeface="+mn-ea"/>
              <a:cs typeface="+mn-cs"/>
            </a:endParaRPr>
          </a:p>
          <a:p>
            <a:pPr algn="just"/>
            <a:r>
              <a:rPr lang="es-CO" sz="1700" b="1" dirty="0">
                <a:solidFill>
                  <a:srgbClr val="002060"/>
                </a:solidFill>
              </a:rPr>
              <a:t>COMENTARIOS DE LA SUBDIRECCIÓN ADMINISTRATIVA Y FINANCIERA, </a:t>
            </a:r>
            <a:r>
              <a:rPr lang="es-CO" sz="1700" dirty="0">
                <a:solidFill>
                  <a:srgbClr val="002060"/>
                </a:solidFill>
                <a:latin typeface="Calibri" panose="020F0502020204030204" pitchFamily="34" charset="0"/>
              </a:rPr>
              <a:t>remitidos vía correo electrónico de fecha 27 de septiembre de 2021, señalando lo siguiente</a:t>
            </a:r>
            <a:r>
              <a:rPr lang="es-CO" sz="1700" b="1" i="1" dirty="0">
                <a:solidFill>
                  <a:srgbClr val="002060"/>
                </a:solidFill>
                <a:latin typeface="Calibri" panose="020F0502020204030204" pitchFamily="34" charset="0"/>
              </a:rPr>
              <a:t>:</a:t>
            </a:r>
            <a:r>
              <a:rPr lang="es-MX" sz="1700" dirty="0">
                <a:solidFill>
                  <a:srgbClr val="002060"/>
                </a:solidFill>
              </a:rPr>
              <a:t> </a:t>
            </a:r>
            <a:r>
              <a:rPr lang="es-MX" sz="1700" b="1" i="1" dirty="0">
                <a:solidFill>
                  <a:srgbClr val="002060"/>
                </a:solidFill>
                <a:latin typeface="Calibri" panose="020F0502020204030204" pitchFamily="34" charset="0"/>
              </a:rPr>
              <a:t>“No se evidenció en el acta, la descripción detallada del cumplimiento de las actividades contractuales. </a:t>
            </a:r>
            <a:r>
              <a:rPr lang="es-MX" sz="1700" i="1" dirty="0">
                <a:solidFill>
                  <a:srgbClr val="002060"/>
                </a:solidFill>
                <a:latin typeface="Calibri" panose="020F0502020204030204" pitchFamily="34" charset="0"/>
              </a:rPr>
              <a:t>En cada una de las liquidaciones se establece de forma expresa si se cumple o no con las obligaciones contractuales, por otro lado, en los informes de supervisión se establece de forma detallada el cumplimiento de las mismas. El objetivo de la liquidación es realizar un ajuste de cuentas donde las partes intentarán llegar a la declaración de paz y salvo”.</a:t>
            </a:r>
          </a:p>
        </p:txBody>
      </p:sp>
    </p:spTree>
    <p:extLst>
      <p:ext uri="{BB962C8B-B14F-4D97-AF65-F5344CB8AC3E}">
        <p14:creationId xmlns:p14="http://schemas.microsoft.com/office/powerpoint/2010/main" val="1907359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EVIDENCIARON LOS REGISTROS PREVISTOS PARA ALGUNAS DE LAS ACTIVIDADES PROCEDIMIENTO LIQUIDACIÓN DE CONTRATO GBS-PRC13 (VER ANEXO 9)</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30226"/>
            <a:ext cx="8638883" cy="412420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dirty="0">
                <a:solidFill>
                  <a:srgbClr val="002060"/>
                </a:solidFill>
                <a:latin typeface="Calibri" panose="020F0502020204030204" pitchFamily="34" charset="0"/>
              </a:rPr>
              <a:t>“</a:t>
            </a:r>
            <a:r>
              <a:rPr lang="es-MX" b="1" i="1" dirty="0">
                <a:solidFill>
                  <a:srgbClr val="002060"/>
                </a:solidFill>
                <a:latin typeface="Calibri" panose="020F0502020204030204" pitchFamily="34" charset="0"/>
              </a:rPr>
              <a:t>No se aportó la evidencia del cierre del expediente. </a:t>
            </a:r>
            <a:r>
              <a:rPr lang="es-MX" i="1" dirty="0">
                <a:solidFill>
                  <a:srgbClr val="002060"/>
                </a:solidFill>
                <a:latin typeface="Calibri" panose="020F0502020204030204" pitchFamily="34" charset="0"/>
              </a:rPr>
              <a:t>Al respecto el cierre del expediente procede una vez vencida la garantía cuyo amparo es para la calidad, estabilidad y mantenimiento de las obras, o las condiciones de disposición final o recuperación ambiental de las de las mismas”. 	</a:t>
            </a:r>
          </a:p>
          <a:p>
            <a:pPr algn="just"/>
            <a:endParaRPr lang="es-MX" sz="1000" i="1" dirty="0">
              <a:solidFill>
                <a:srgbClr val="002060"/>
              </a:solidFill>
              <a:latin typeface="Calibri" panose="020F0502020204030204" pitchFamily="34" charset="0"/>
            </a:endParaRPr>
          </a:p>
          <a:p>
            <a:pPr algn="just"/>
            <a:r>
              <a:rPr lang="es-MX" sz="1800" b="1" dirty="0">
                <a:solidFill>
                  <a:srgbClr val="002060"/>
                </a:solidFill>
              </a:rPr>
              <a:t>COMENTARIOS DE LA UNIDAD DE CONTROL INTERNO: </a:t>
            </a:r>
            <a:r>
              <a:rPr lang="es-MX" dirty="0">
                <a:solidFill>
                  <a:srgbClr val="002060"/>
                </a:solidFill>
                <a:latin typeface="Calibri" panose="020F0502020204030204" pitchFamily="34" charset="0"/>
              </a:rPr>
              <a:t>Dentro de los criterios fijados para realizar la presente auditoría, se revisó el procedimiento liquidación de contrato GBS-PRC13, el cual contiene dentro de los numerales 6 y 5.3.5 unos requisitos que no fueron evidenciados por esta Unidad. Así las cosas y teniendo en cuenta lo indicado por la Subdirección Administrativa y Financiera, y a que la entidad se encuentra actualmente certificada con la norma ISO 9001:2015, se requiere revisar </a:t>
            </a:r>
            <a:r>
              <a:rPr lang="es-MX" sz="1800" dirty="0">
                <a:solidFill>
                  <a:srgbClr val="002060"/>
                </a:solidFill>
                <a:latin typeface="Calibri" panose="020F0502020204030204" pitchFamily="34" charset="0"/>
              </a:rPr>
              <a:t>la pertinencia de dicho procedimiento, toda vez que conforme a la verificación realizada por esta unidad, se evidenció que la actividad no es coherente con la ejecución del procedimiento adelantado por el proceso en la actualidad, lo que puede constituirse en una no conformidad. </a:t>
            </a: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414715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4" y="834414"/>
            <a:ext cx="8372307" cy="110799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INFORMES DE ACTIVIDADES SUSCRITOS POR LOS SUPERVISORES DE CONTRATOS Y NO POR LOS CONTRATISTAS</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4" y="2177244"/>
            <a:ext cx="8372307" cy="36009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900" dirty="0">
                <a:solidFill>
                  <a:srgbClr val="002060"/>
                </a:solidFill>
                <a:latin typeface="Calibri" panose="020F0502020204030204" pitchFamily="34" charset="0"/>
              </a:rPr>
              <a:t>En el 8% (3 de 37), de los informes de actividades fueron suscritos por los supervisores de contratos y no por los contratistas como así se ordena en el Manual de contratación de la UAE CRA V04, </a:t>
            </a:r>
            <a:r>
              <a:rPr lang="es-MX" sz="1900" i="1" dirty="0">
                <a:solidFill>
                  <a:srgbClr val="002060"/>
                </a:solidFill>
                <a:latin typeface="Calibri" panose="020F0502020204030204" pitchFamily="34" charset="0"/>
              </a:rPr>
              <a:t>“SUPERVISIÓN E INTERVENTORÍA “Procedimiento para el Pago a Contratistas: Para el pago que deba efectuarse a los contratistas se observará el siguiente procedimiento: 1. </a:t>
            </a:r>
            <a:r>
              <a:rPr lang="es-MX" sz="1900" b="1" i="1" dirty="0">
                <a:solidFill>
                  <a:srgbClr val="002060"/>
                </a:solidFill>
                <a:latin typeface="Calibri" panose="020F0502020204030204" pitchFamily="34" charset="0"/>
              </a:rPr>
              <a:t>El contratista elaborará el informe de actividades </a:t>
            </a:r>
            <a:r>
              <a:rPr lang="es-MX" sz="1900" i="1" dirty="0">
                <a:solidFill>
                  <a:srgbClr val="002060"/>
                </a:solidFill>
                <a:latin typeface="Calibri" panose="020F0502020204030204" pitchFamily="34" charset="0"/>
              </a:rPr>
              <a:t>(en original y copia)” (…)”. </a:t>
            </a:r>
            <a:r>
              <a:rPr lang="es-MX" sz="1900" dirty="0">
                <a:solidFill>
                  <a:srgbClr val="002060"/>
                </a:solidFill>
                <a:latin typeface="Calibri" panose="020F0502020204030204" pitchFamily="34" charset="0"/>
              </a:rPr>
              <a:t>Negrillas fuera de texto, (ver anexo 10).</a:t>
            </a:r>
          </a:p>
          <a:p>
            <a:pPr algn="just"/>
            <a:endParaRPr lang="es-MX" sz="1900" i="1" dirty="0">
              <a:solidFill>
                <a:srgbClr val="002060"/>
              </a:solidFill>
              <a:latin typeface="Calibri" panose="020F0502020204030204" pitchFamily="34" charset="0"/>
            </a:endParaRPr>
          </a:p>
          <a:p>
            <a:pPr algn="just"/>
            <a:r>
              <a:rPr lang="es-MX" sz="1900" dirty="0">
                <a:solidFill>
                  <a:srgbClr val="002060"/>
                </a:solidFill>
                <a:latin typeface="Calibri" panose="020F0502020204030204" pitchFamily="34" charset="0"/>
              </a:rPr>
              <a:t>Así las cosas, </a:t>
            </a:r>
            <a:r>
              <a:rPr lang="es-CO" sz="1900" dirty="0">
                <a:solidFill>
                  <a:srgbClr val="002060"/>
                </a:solidFill>
                <a:latin typeface="Calibri" panose="020F0502020204030204" pitchFamily="34" charset="0"/>
              </a:rPr>
              <a:t>es necesario que el contratista suscriba el informe de actividades en señal de su elaboración, conforme a lo dispuesto en el Manual de Contratación de la UAE CRA. Cabe resaltar que esta recomendación se realizó en las auditorías de las vigencias 2016, 2017 y 2018.</a:t>
            </a:r>
            <a:r>
              <a:rPr lang="en-US" sz="1900" dirty="0">
                <a:solidFill>
                  <a:srgbClr val="002060"/>
                </a:solidFill>
                <a:latin typeface="Calibri" panose="020F0502020204030204" pitchFamily="34" charset="0"/>
              </a:rPr>
              <a:t>​</a:t>
            </a:r>
          </a:p>
        </p:txBody>
      </p:sp>
    </p:spTree>
    <p:extLst>
      <p:ext uri="{BB962C8B-B14F-4D97-AF65-F5344CB8AC3E}">
        <p14:creationId xmlns:p14="http://schemas.microsoft.com/office/powerpoint/2010/main" val="150490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58887" y="211562"/>
            <a:ext cx="6399265" cy="14465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INFORMES DE ACTIVIDADES SUSCRITOS POR LOS SUPERVISORES DE CONTRATOS Y NO POR LOS CONTRATISTAS</a:t>
            </a:r>
          </a:p>
        </p:txBody>
      </p:sp>
      <p:graphicFrame>
        <p:nvGraphicFramePr>
          <p:cNvPr id="5" name="Gráfico 4">
            <a:extLst>
              <a:ext uri="{FF2B5EF4-FFF2-40B4-BE49-F238E27FC236}">
                <a16:creationId xmlns:a16="http://schemas.microsoft.com/office/drawing/2014/main" id="{366C9BC6-689B-474F-A259-47C26D305948}"/>
              </a:ext>
            </a:extLst>
          </p:cNvPr>
          <p:cNvGraphicFramePr/>
          <p:nvPr>
            <p:extLst>
              <p:ext uri="{D42A27DB-BD31-4B8C-83A1-F6EECF244321}">
                <p14:modId xmlns:p14="http://schemas.microsoft.com/office/powerpoint/2010/main" val="46365555"/>
              </p:ext>
            </p:extLst>
          </p:nvPr>
        </p:nvGraphicFramePr>
        <p:xfrm>
          <a:off x="516835" y="1887240"/>
          <a:ext cx="824131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7402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58887" y="211562"/>
            <a:ext cx="6399265" cy="14465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COMPARATIVO DE LA OBSERVACIÓN </a:t>
            </a:r>
          </a:p>
          <a:p>
            <a:pPr algn="ctr"/>
            <a:r>
              <a:rPr lang="es-CO" sz="2200" b="1" dirty="0">
                <a:solidFill>
                  <a:srgbClr val="002060"/>
                </a:solidFill>
              </a:rPr>
              <a:t>INFORMES DE ACTIVIDADES SUSCRITOS POR LOS SUPERVISORES DE CONTRATOS Y NO POR LOS CONTRATISTAS</a:t>
            </a:r>
          </a:p>
        </p:txBody>
      </p:sp>
      <p:graphicFrame>
        <p:nvGraphicFramePr>
          <p:cNvPr id="4" name="Gráfico 3">
            <a:extLst>
              <a:ext uri="{FF2B5EF4-FFF2-40B4-BE49-F238E27FC236}">
                <a16:creationId xmlns:a16="http://schemas.microsoft.com/office/drawing/2014/main" id="{055B5AEF-1F55-417C-AE0A-EF1132AB6AD8}"/>
              </a:ext>
            </a:extLst>
          </p:cNvPr>
          <p:cNvGraphicFramePr/>
          <p:nvPr>
            <p:extLst>
              <p:ext uri="{D42A27DB-BD31-4B8C-83A1-F6EECF244321}">
                <p14:modId xmlns:p14="http://schemas.microsoft.com/office/powerpoint/2010/main" val="3850874052"/>
              </p:ext>
            </p:extLst>
          </p:nvPr>
        </p:nvGraphicFramePr>
        <p:xfrm>
          <a:off x="516835" y="1860826"/>
          <a:ext cx="824131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7245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INFORMES DE ACTIVIDADES SUSCRITOS POR LOS SUPERVISORES DE CONTRATOS Y NO POR LOS CONTRATISTAS</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730226"/>
            <a:ext cx="8638883" cy="269304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a:t>
            </a:r>
            <a:r>
              <a:rPr lang="es-CO" sz="1900" b="1" i="1" dirty="0">
                <a:solidFill>
                  <a:srgbClr val="002060"/>
                </a:solidFill>
                <a:latin typeface="Calibri" panose="020F0502020204030204" pitchFamily="34" charset="0"/>
              </a:rPr>
              <a:t>:</a:t>
            </a:r>
            <a:r>
              <a:rPr lang="es-MX" dirty="0">
                <a:solidFill>
                  <a:srgbClr val="002060"/>
                </a:solidFill>
              </a:rPr>
              <a:t> “</a:t>
            </a:r>
            <a:r>
              <a:rPr lang="es-MX" sz="1900" i="1" dirty="0">
                <a:solidFill>
                  <a:srgbClr val="002060"/>
                </a:solidFill>
                <a:latin typeface="Calibri" panose="020F0502020204030204" pitchFamily="34" charset="0"/>
              </a:rPr>
              <a:t>Se observa que se ha atendido las recomendaciones emitidas por la Oficina de Control Interno, donde se indica que el informe de actividades debe ser suscrito por el contratista y no por el supervisor; así las cosas, se encuentra en la gráfica aportada por el Auditor (a), que, en el año 2020, solo se suscribió un informe de actividades por parte del supervisor. De esta forma, se evidencia que la Entidad ha venido atendiendo la observación y se seguirá teniendo en cuenta a futuro”. 	</a:t>
            </a: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333812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4" y="864760"/>
            <a:ext cx="8372307" cy="76944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DOCUMENTOS DEL PROCESO CONTRACTUAL QUE CARECEN DE FIRMA</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4" y="1920895"/>
            <a:ext cx="8372307" cy="360098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s-MX" sz="1900" dirty="0">
                <a:solidFill>
                  <a:srgbClr val="002060"/>
                </a:solidFill>
                <a:latin typeface="Calibri" panose="020F0502020204030204" pitchFamily="34" charset="0"/>
              </a:rPr>
              <a:t>En el 14% (5 de 37), de los procesos contractuales revisados por esta Unidad, se evidenció que los mismos contienen documentos que carecen de la firma por parte del funcionario competente, (ver anexo 11).</a:t>
            </a:r>
          </a:p>
          <a:p>
            <a:pPr algn="just"/>
            <a:endParaRPr lang="es-MX" sz="1900" i="1" dirty="0">
              <a:solidFill>
                <a:srgbClr val="002060"/>
              </a:solidFill>
              <a:latin typeface="Calibri" panose="020F0502020204030204" pitchFamily="34" charset="0"/>
            </a:endParaRPr>
          </a:p>
          <a:p>
            <a:pPr algn="just"/>
            <a:r>
              <a:rPr lang="es-MX" sz="1900" dirty="0">
                <a:solidFill>
                  <a:srgbClr val="002060"/>
                </a:solidFill>
                <a:latin typeface="Calibri" panose="020F0502020204030204" pitchFamily="34" charset="0"/>
              </a:rPr>
              <a:t>Por lo tanto, es necesario que una vez se originen los documentos requeridos en las etapas precontractual, contractual y </a:t>
            </a:r>
            <a:r>
              <a:rPr lang="es-MX" sz="1900" dirty="0" err="1">
                <a:solidFill>
                  <a:srgbClr val="002060"/>
                </a:solidFill>
                <a:latin typeface="Calibri" panose="020F0502020204030204" pitchFamily="34" charset="0"/>
              </a:rPr>
              <a:t>poscontractual</a:t>
            </a:r>
            <a:r>
              <a:rPr lang="es-MX" sz="1900" dirty="0">
                <a:solidFill>
                  <a:srgbClr val="002060"/>
                </a:solidFill>
                <a:latin typeface="Calibri" panose="020F0502020204030204" pitchFamily="34" charset="0"/>
              </a:rPr>
              <a:t>, sean suscritos por los funcionarios competentes antes de la publicación en la página del SECOP II y de ser radicados en el Sistema de Gestión Documental Orfeo, ya que un documento público sin firma, carece de valor probatorio. Vale la pena resaltar que esta recomendación ya se había realizado en la auditoría de la vigencia 2016.</a:t>
            </a:r>
          </a:p>
          <a:p>
            <a:pPr algn="just"/>
            <a:endParaRPr lang="es-MX" sz="1900" dirty="0">
              <a:solidFill>
                <a:srgbClr val="002060"/>
              </a:solidFill>
              <a:latin typeface="Calibri" panose="020F0502020204030204" pitchFamily="34" charset="0"/>
            </a:endParaRPr>
          </a:p>
          <a:p>
            <a:pPr algn="just"/>
            <a:endParaRPr lang="es-MX" sz="19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031406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58887" y="211562"/>
            <a:ext cx="6399265" cy="110799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DOCUMENTOS DEL PROCESO CONTRACTUAL QUE CARECEN DE FIRMA</a:t>
            </a:r>
          </a:p>
        </p:txBody>
      </p:sp>
      <p:graphicFrame>
        <p:nvGraphicFramePr>
          <p:cNvPr id="5" name="Gráfico 4">
            <a:extLst>
              <a:ext uri="{FF2B5EF4-FFF2-40B4-BE49-F238E27FC236}">
                <a16:creationId xmlns:a16="http://schemas.microsoft.com/office/drawing/2014/main" id="{366C9BC6-689B-474F-A259-47C26D305948}"/>
              </a:ext>
            </a:extLst>
          </p:cNvPr>
          <p:cNvGraphicFramePr/>
          <p:nvPr>
            <p:extLst>
              <p:ext uri="{D42A27DB-BD31-4B8C-83A1-F6EECF244321}">
                <p14:modId xmlns:p14="http://schemas.microsoft.com/office/powerpoint/2010/main" val="25668036"/>
              </p:ext>
            </p:extLst>
          </p:nvPr>
        </p:nvGraphicFramePr>
        <p:xfrm>
          <a:off x="516835" y="1887240"/>
          <a:ext cx="824131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910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01566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DOCUMENTOS DEL PROCESO CONTRACTUAL QUE CARECEN DE FIRMA</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2558" y="1651590"/>
            <a:ext cx="8638883" cy="355481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lo siguiente</a:t>
            </a:r>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 “</a:t>
            </a:r>
            <a:r>
              <a:rPr lang="es-CO" sz="1900" i="1" dirty="0">
                <a:solidFill>
                  <a:srgbClr val="002060"/>
                </a:solidFill>
                <a:latin typeface="Calibri" panose="020F0502020204030204" pitchFamily="34" charset="0"/>
              </a:rPr>
              <a:t>Documentos que carecen de forma del funcionario competente. </a:t>
            </a:r>
            <a:r>
              <a:rPr lang="es-MX" sz="1900" i="1" dirty="0">
                <a:solidFill>
                  <a:srgbClr val="002060"/>
                </a:solidFill>
                <a:latin typeface="Calibri" panose="020F0502020204030204" pitchFamily="34" charset="0"/>
              </a:rPr>
              <a:t>Analizada su solicitud se evidenció que a la solicitud de CDP le falta la firma del funcionario encargado del área de presupuesto, quien es el encargado de expedir el CDP; teniendo en cuenta la virtualidad generada por el COVID 19, el funcionario remite al grupo de contratos el certificado de disponibilidad presupuestal que da fe de la aprobación del trámite; sin embargo, en las próximas oportunidades se solicitará la firma de la solicitud de CDP.” </a:t>
            </a:r>
            <a:r>
              <a:rPr lang="es-MX" sz="1800" b="0" i="0" u="none" strike="noStrike" baseline="0" dirty="0">
                <a:solidFill>
                  <a:srgbClr val="000000"/>
                </a:solidFill>
                <a:latin typeface="Calibri" panose="020F0502020204030204" pitchFamily="34" charset="0"/>
              </a:rPr>
              <a:t>	</a:t>
            </a:r>
          </a:p>
          <a:p>
            <a:pPr algn="just"/>
            <a:r>
              <a:rPr lang="es-MX" sz="1900" i="1" dirty="0">
                <a:solidFill>
                  <a:srgbClr val="002060"/>
                </a:solidFill>
                <a:latin typeface="Calibri" panose="020F0502020204030204" pitchFamily="34" charset="0"/>
              </a:rPr>
              <a:t> 	</a:t>
            </a:r>
          </a:p>
          <a:p>
            <a:pPr algn="just"/>
            <a:endParaRPr lang="es-MX" sz="1900" i="1" dirty="0">
              <a:solidFill>
                <a:srgbClr val="002060"/>
              </a:solidFill>
              <a:latin typeface="Calibri" panose="020F0502020204030204" pitchFamily="34" charset="0"/>
            </a:endParaRP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289788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2" y="780685"/>
            <a:ext cx="8372307" cy="138499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100" b="1" dirty="0">
                <a:solidFill>
                  <a:srgbClr val="002060"/>
                </a:solidFill>
              </a:rPr>
              <a:t>OBSERVACIÓN DE LA AUDITORÍA</a:t>
            </a:r>
          </a:p>
          <a:p>
            <a:pPr algn="ctr"/>
            <a:r>
              <a:rPr lang="es-CO" sz="2100" b="1" dirty="0">
                <a:solidFill>
                  <a:srgbClr val="002060"/>
                </a:solidFill>
              </a:rPr>
              <a:t>NO SE INCLUYÓ EL SECTOR DEL SUMINISTRO E INSTALACIÓN DEL MERCADO MOBILIARIO DENTRO DEL ANÁLISIS DEL SECTOR EN LOS ESTUDIOS PREVIOS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2" y="2214719"/>
            <a:ext cx="8372307" cy="372409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s-MX" sz="1900" dirty="0">
                <a:solidFill>
                  <a:srgbClr val="002060"/>
                </a:solidFill>
                <a:latin typeface="Calibri" panose="020F0502020204030204" pitchFamily="34" charset="0"/>
              </a:rPr>
              <a:t>En el Contrato </a:t>
            </a:r>
            <a:r>
              <a:rPr lang="es-MX" sz="1900" dirty="0" err="1">
                <a:solidFill>
                  <a:srgbClr val="002060"/>
                </a:solidFill>
                <a:latin typeface="Calibri" panose="020F0502020204030204" pitchFamily="34" charset="0"/>
              </a:rPr>
              <a:t>N°</a:t>
            </a:r>
            <a:r>
              <a:rPr lang="es-MX" sz="1900" dirty="0">
                <a:solidFill>
                  <a:srgbClr val="002060"/>
                </a:solidFill>
                <a:latin typeface="Calibri" panose="020F0502020204030204" pitchFamily="34" charset="0"/>
              </a:rPr>
              <a:t> 165 de 2020, cuyo objeto es </a:t>
            </a:r>
            <a:r>
              <a:rPr lang="es-MX" i="1" dirty="0">
                <a:solidFill>
                  <a:srgbClr val="002060"/>
                </a:solidFill>
                <a:latin typeface="Calibri" panose="020F0502020204030204" pitchFamily="34" charset="0"/>
              </a:rPr>
              <a:t>“contratar el diseño y las obras de adecuación, incluida la dotación e instalación del mobiliario de la sede de la comisión de regulación de agua potable y saneamiento básico”, </a:t>
            </a:r>
            <a:r>
              <a:rPr lang="es-MX" sz="1900" dirty="0">
                <a:solidFill>
                  <a:srgbClr val="002060"/>
                </a:solidFill>
                <a:latin typeface="Calibri" panose="020F0502020204030204" pitchFamily="34" charset="0"/>
              </a:rPr>
              <a:t>cuyo valor inicial fue de $1.114.394.234, en el numeral 4.1.2 del estudio previo con radicado </a:t>
            </a:r>
            <a:r>
              <a:rPr lang="es-MX" sz="1900" dirty="0" err="1">
                <a:solidFill>
                  <a:srgbClr val="002060"/>
                </a:solidFill>
                <a:latin typeface="Calibri" panose="020F0502020204030204" pitchFamily="34" charset="0"/>
              </a:rPr>
              <a:t>N°</a:t>
            </a:r>
            <a:r>
              <a:rPr lang="es-MX" sz="1900" dirty="0">
                <a:solidFill>
                  <a:srgbClr val="002060"/>
                </a:solidFill>
                <a:latin typeface="Calibri" panose="020F0502020204030204" pitchFamily="34" charset="0"/>
              </a:rPr>
              <a:t> </a:t>
            </a:r>
            <a:r>
              <a:rPr lang="es-CO" sz="1900" dirty="0">
                <a:solidFill>
                  <a:srgbClr val="002060"/>
                </a:solidFill>
                <a:latin typeface="Calibri" panose="020F0502020204030204" pitchFamily="34" charset="0"/>
              </a:rPr>
              <a:t>20200200004013 de fecha 18 de septiembre de 2020, </a:t>
            </a:r>
            <a:r>
              <a:rPr lang="es-MX" sz="1900" dirty="0">
                <a:solidFill>
                  <a:srgbClr val="002060"/>
                </a:solidFill>
                <a:latin typeface="Calibri" panose="020F0502020204030204" pitchFamily="34" charset="0"/>
              </a:rPr>
              <a:t>no se contempló el análisis del sector del mercado del suministro e instalación del mobiliario, sino únicamente el sector de la construcción, por lo que era necesario haber realizado un estudio de dicho sector, teniendo en cuenta que del presupuesto oficial destinado para el contrato, a la dotación y mobiliario le correspondió un 40%, es decir $448.376.337.</a:t>
            </a:r>
          </a:p>
          <a:p>
            <a:pPr algn="just"/>
            <a:endParaRPr lang="es-MX" sz="1000" dirty="0">
              <a:solidFill>
                <a:srgbClr val="002060"/>
              </a:solidFill>
              <a:latin typeface="Calibri" panose="020F0502020204030204" pitchFamily="34" charset="0"/>
            </a:endParaRPr>
          </a:p>
          <a:p>
            <a:pPr algn="just"/>
            <a:r>
              <a:rPr lang="es-MX" sz="1900" dirty="0">
                <a:solidFill>
                  <a:srgbClr val="002060"/>
                </a:solidFill>
                <a:latin typeface="Calibri" panose="020F0502020204030204" pitchFamily="34" charset="0"/>
              </a:rPr>
              <a:t>Lo anterior, de conformidad a lo establecido en la Guía para la Elaboración de estudios del Sector emitido por Colombia Compra Eficiente, que señala </a:t>
            </a:r>
            <a:r>
              <a:rPr lang="es-MX" sz="1900" i="1" dirty="0">
                <a:solidFill>
                  <a:srgbClr val="002060"/>
                </a:solidFill>
                <a:latin typeface="Calibri" panose="020F0502020204030204" pitchFamily="34" charset="0"/>
              </a:rPr>
              <a:t>“</a:t>
            </a:r>
            <a:r>
              <a:rPr lang="es-MX" i="1" dirty="0">
                <a:solidFill>
                  <a:srgbClr val="002060"/>
                </a:solidFill>
                <a:latin typeface="Calibri" panose="020F0502020204030204" pitchFamily="34" charset="0"/>
              </a:rPr>
              <a:t>La Entidad Estatal luego de conocer su necesidad y de identificar los bienes,…”</a:t>
            </a:r>
          </a:p>
        </p:txBody>
      </p:sp>
    </p:spTree>
    <p:extLst>
      <p:ext uri="{BB962C8B-B14F-4D97-AF65-F5344CB8AC3E}">
        <p14:creationId xmlns:p14="http://schemas.microsoft.com/office/powerpoint/2010/main" val="191349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95457" y="220634"/>
            <a:ext cx="6414172"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800" b="1" dirty="0">
                <a:solidFill>
                  <a:srgbClr val="002060"/>
                </a:solidFill>
              </a:rPr>
              <a:t>SELECCIÓN DE LA MUESTRA</a:t>
            </a:r>
          </a:p>
          <a:p>
            <a:pPr algn="ctr"/>
            <a:r>
              <a:rPr lang="es-CO" sz="2800" b="1" dirty="0">
                <a:solidFill>
                  <a:srgbClr val="002060"/>
                </a:solidFill>
              </a:rPr>
              <a:t>2° SEMESTRE DE 2019 </a:t>
            </a:r>
            <a:endParaRPr lang="en-US" sz="2800" b="1" dirty="0">
              <a:solidFill>
                <a:srgbClr val="002060"/>
              </a:solidFill>
            </a:endParaRPr>
          </a:p>
        </p:txBody>
      </p:sp>
      <p:graphicFrame>
        <p:nvGraphicFramePr>
          <p:cNvPr id="3" name="Tabla 3">
            <a:extLst>
              <a:ext uri="{FF2B5EF4-FFF2-40B4-BE49-F238E27FC236}">
                <a16:creationId xmlns:a16="http://schemas.microsoft.com/office/drawing/2014/main" id="{FAEF75FD-CD41-4A98-94E1-EAA4C3EEE55A}"/>
              </a:ext>
            </a:extLst>
          </p:cNvPr>
          <p:cNvGraphicFramePr>
            <a:graphicFrameLocks noGrp="1"/>
          </p:cNvGraphicFramePr>
          <p:nvPr>
            <p:extLst>
              <p:ext uri="{D42A27DB-BD31-4B8C-83A1-F6EECF244321}">
                <p14:modId xmlns:p14="http://schemas.microsoft.com/office/powerpoint/2010/main" val="388401109"/>
              </p:ext>
            </p:extLst>
          </p:nvPr>
        </p:nvGraphicFramePr>
        <p:xfrm>
          <a:off x="503583" y="1565270"/>
          <a:ext cx="8306046" cy="1985079"/>
        </p:xfrm>
        <a:graphic>
          <a:graphicData uri="http://schemas.openxmlformats.org/drawingml/2006/table">
            <a:tbl>
              <a:tblPr firstRow="1" bandRow="1">
                <a:tableStyleId>{5C22544A-7EE6-4342-B048-85BDC9FD1C3A}</a:tableStyleId>
              </a:tblPr>
              <a:tblGrid>
                <a:gridCol w="1258956">
                  <a:extLst>
                    <a:ext uri="{9D8B030D-6E8A-4147-A177-3AD203B41FA5}">
                      <a16:colId xmlns:a16="http://schemas.microsoft.com/office/drawing/2014/main" val="2468158874"/>
                    </a:ext>
                  </a:extLst>
                </a:gridCol>
                <a:gridCol w="1470991">
                  <a:extLst>
                    <a:ext uri="{9D8B030D-6E8A-4147-A177-3AD203B41FA5}">
                      <a16:colId xmlns:a16="http://schemas.microsoft.com/office/drawing/2014/main" val="2999294419"/>
                    </a:ext>
                  </a:extLst>
                </a:gridCol>
                <a:gridCol w="1258957">
                  <a:extLst>
                    <a:ext uri="{9D8B030D-6E8A-4147-A177-3AD203B41FA5}">
                      <a16:colId xmlns:a16="http://schemas.microsoft.com/office/drawing/2014/main" val="2916069815"/>
                    </a:ext>
                  </a:extLst>
                </a:gridCol>
                <a:gridCol w="1457739">
                  <a:extLst>
                    <a:ext uri="{9D8B030D-6E8A-4147-A177-3AD203B41FA5}">
                      <a16:colId xmlns:a16="http://schemas.microsoft.com/office/drawing/2014/main" val="1492289544"/>
                    </a:ext>
                  </a:extLst>
                </a:gridCol>
                <a:gridCol w="1298713">
                  <a:extLst>
                    <a:ext uri="{9D8B030D-6E8A-4147-A177-3AD203B41FA5}">
                      <a16:colId xmlns:a16="http://schemas.microsoft.com/office/drawing/2014/main" val="1686346218"/>
                    </a:ext>
                  </a:extLst>
                </a:gridCol>
                <a:gridCol w="1560690">
                  <a:extLst>
                    <a:ext uri="{9D8B030D-6E8A-4147-A177-3AD203B41FA5}">
                      <a16:colId xmlns:a16="http://schemas.microsoft.com/office/drawing/2014/main" val="1650298683"/>
                    </a:ext>
                  </a:extLst>
                </a:gridCol>
              </a:tblGrid>
              <a:tr h="324301">
                <a:tc>
                  <a:txBody>
                    <a:bodyPr/>
                    <a:lstStyle/>
                    <a:p>
                      <a:pPr algn="ctr"/>
                      <a:r>
                        <a:rPr lang="es-CO" dirty="0">
                          <a:solidFill>
                            <a:srgbClr val="002060"/>
                          </a:solidFill>
                        </a:rPr>
                        <a:t>CONTRATO</a:t>
                      </a:r>
                    </a:p>
                    <a:p>
                      <a:pPr algn="ctr"/>
                      <a:r>
                        <a:rPr lang="es-CO" dirty="0" err="1">
                          <a:solidFill>
                            <a:srgbClr val="002060"/>
                          </a:solidFill>
                        </a:rPr>
                        <a:t>N°</a:t>
                      </a:r>
                      <a:r>
                        <a:rPr lang="es-CO" dirty="0">
                          <a:solidFill>
                            <a:srgbClr val="002060"/>
                          </a:solidFill>
                        </a:rPr>
                        <a:t> </a:t>
                      </a:r>
                    </a:p>
                  </a:txBody>
                  <a:tcPr>
                    <a:solidFill>
                      <a:schemeClr val="accent6">
                        <a:lumMod val="60000"/>
                        <a:lumOff val="40000"/>
                      </a:schemeClr>
                    </a:solidFill>
                  </a:tcPr>
                </a:tc>
                <a:tc>
                  <a:txBody>
                    <a:bodyPr/>
                    <a:lstStyle/>
                    <a:p>
                      <a:pPr algn="ctr"/>
                      <a:r>
                        <a:rPr lang="es-CO" dirty="0">
                          <a:solidFill>
                            <a:srgbClr val="002060"/>
                          </a:solidFill>
                        </a:rPr>
                        <a:t>VALOR $ </a:t>
                      </a:r>
                    </a:p>
                  </a:txBody>
                  <a:tcPr>
                    <a:solidFill>
                      <a:schemeClr val="accent6">
                        <a:lumMod val="60000"/>
                        <a:lumOff val="40000"/>
                      </a:schemeClr>
                    </a:solidFill>
                  </a:tcPr>
                </a:tc>
                <a:tc>
                  <a:txBody>
                    <a:bodyPr/>
                    <a:lstStyle/>
                    <a:p>
                      <a:pPr algn="ctr"/>
                      <a:r>
                        <a:rPr lang="es-CO" dirty="0">
                          <a:solidFill>
                            <a:srgbClr val="002060"/>
                          </a:solidFill>
                        </a:rPr>
                        <a:t>CONTRATO </a:t>
                      </a:r>
                    </a:p>
                    <a:p>
                      <a:pPr algn="ctr"/>
                      <a:r>
                        <a:rPr lang="es-CO" dirty="0" err="1">
                          <a:solidFill>
                            <a:srgbClr val="002060"/>
                          </a:solidFill>
                        </a:rPr>
                        <a:t>N°</a:t>
                      </a:r>
                      <a:endParaRPr lang="es-CO" dirty="0">
                        <a:solidFill>
                          <a:srgbClr val="002060"/>
                        </a:solidFill>
                      </a:endParaRPr>
                    </a:p>
                  </a:txBody>
                  <a:tcPr>
                    <a:solidFill>
                      <a:schemeClr val="accent6">
                        <a:lumMod val="60000"/>
                        <a:lumOff val="40000"/>
                      </a:schemeClr>
                    </a:solidFill>
                  </a:tcPr>
                </a:tc>
                <a:tc>
                  <a:txBody>
                    <a:bodyPr/>
                    <a:lstStyle/>
                    <a:p>
                      <a:pPr algn="ctr"/>
                      <a:r>
                        <a:rPr lang="es-CO" dirty="0">
                          <a:solidFill>
                            <a:srgbClr val="002060"/>
                          </a:solidFill>
                        </a:rPr>
                        <a:t>VALOR $</a:t>
                      </a:r>
                    </a:p>
                  </a:txBody>
                  <a:tcPr>
                    <a:solidFill>
                      <a:schemeClr val="accent6">
                        <a:lumMod val="60000"/>
                        <a:lumOff val="40000"/>
                      </a:schemeClr>
                    </a:solidFill>
                  </a:tcPr>
                </a:tc>
                <a:tc>
                  <a:txBody>
                    <a:bodyPr/>
                    <a:lstStyle/>
                    <a:p>
                      <a:pPr algn="ctr"/>
                      <a:r>
                        <a:rPr lang="es-CO" dirty="0">
                          <a:solidFill>
                            <a:srgbClr val="002060"/>
                          </a:solidFill>
                        </a:rPr>
                        <a:t>CONTRATO </a:t>
                      </a:r>
                    </a:p>
                    <a:p>
                      <a:pPr algn="ctr"/>
                      <a:r>
                        <a:rPr lang="es-CO" dirty="0" err="1">
                          <a:solidFill>
                            <a:srgbClr val="002060"/>
                          </a:solidFill>
                        </a:rPr>
                        <a:t>N°</a:t>
                      </a:r>
                      <a:endParaRPr lang="es-CO" dirty="0">
                        <a:solidFill>
                          <a:srgbClr val="002060"/>
                        </a:solidFill>
                      </a:endParaRPr>
                    </a:p>
                  </a:txBody>
                  <a:tcPr>
                    <a:solidFill>
                      <a:schemeClr val="accent6">
                        <a:lumMod val="60000"/>
                        <a:lumOff val="40000"/>
                      </a:schemeClr>
                    </a:solidFill>
                  </a:tcPr>
                </a:tc>
                <a:tc>
                  <a:txBody>
                    <a:bodyPr/>
                    <a:lstStyle/>
                    <a:p>
                      <a:pPr algn="ctr"/>
                      <a:r>
                        <a:rPr lang="es-CO" dirty="0">
                          <a:solidFill>
                            <a:srgbClr val="002060"/>
                          </a:solidFill>
                        </a:rPr>
                        <a:t>VALOR $ </a:t>
                      </a:r>
                    </a:p>
                  </a:txBody>
                  <a:tcPr>
                    <a:solidFill>
                      <a:schemeClr val="accent6">
                        <a:lumMod val="60000"/>
                        <a:lumOff val="40000"/>
                      </a:schemeClr>
                    </a:solidFill>
                  </a:tcPr>
                </a:tc>
                <a:extLst>
                  <a:ext uri="{0D108BD9-81ED-4DB2-BD59-A6C34878D82A}">
                    <a16:rowId xmlns:a16="http://schemas.microsoft.com/office/drawing/2014/main" val="4168021248"/>
                  </a:ext>
                </a:extLst>
              </a:tr>
              <a:tr h="448333">
                <a:tc>
                  <a:txBody>
                    <a:bodyPr/>
                    <a:lstStyle/>
                    <a:p>
                      <a:pPr algn="ctr"/>
                      <a:r>
                        <a:rPr lang="pt-BR" sz="1800" dirty="0">
                          <a:solidFill>
                            <a:srgbClr val="002060"/>
                          </a:solidFill>
                          <a:latin typeface="Calibri" panose="020F0502020204030204" pitchFamily="34" charset="0"/>
                        </a:rPr>
                        <a:t> 88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41.839.490 </a:t>
                      </a:r>
                      <a:endParaRPr lang="es-CO" dirty="0"/>
                    </a:p>
                  </a:txBody>
                  <a:tcPr>
                    <a:solidFill>
                      <a:schemeClr val="accent6">
                        <a:lumMod val="40000"/>
                        <a:lumOff val="60000"/>
                      </a:schemeClr>
                    </a:solidFill>
                  </a:tcPr>
                </a:tc>
                <a:tc>
                  <a:txBody>
                    <a:bodyPr/>
                    <a:lstStyle/>
                    <a:p>
                      <a:pPr algn="ctr"/>
                      <a:r>
                        <a:rPr lang="pt-BR" sz="1800" dirty="0">
                          <a:solidFill>
                            <a:srgbClr val="002060"/>
                          </a:solidFill>
                          <a:latin typeface="Calibri" panose="020F0502020204030204" pitchFamily="34" charset="0"/>
                        </a:rPr>
                        <a:t>91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128.760.664 </a:t>
                      </a:r>
                      <a:endParaRPr lang="es-CO" dirty="0"/>
                    </a:p>
                  </a:txBody>
                  <a:tcPr>
                    <a:solidFill>
                      <a:schemeClr val="accent6">
                        <a:lumMod val="40000"/>
                        <a:lumOff val="60000"/>
                      </a:schemeClr>
                    </a:solidFill>
                  </a:tcPr>
                </a:tc>
                <a:tc>
                  <a:txBody>
                    <a:bodyPr/>
                    <a:lstStyle/>
                    <a:p>
                      <a:pPr algn="ctr"/>
                      <a:r>
                        <a:rPr lang="pt-BR" sz="1800" dirty="0">
                          <a:solidFill>
                            <a:srgbClr val="002060"/>
                          </a:solidFill>
                          <a:latin typeface="Calibri" panose="020F0502020204030204" pitchFamily="34" charset="0"/>
                        </a:rPr>
                        <a:t>98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49.392.007</a:t>
                      </a:r>
                      <a:endParaRPr lang="es-CO" dirty="0"/>
                    </a:p>
                  </a:txBody>
                  <a:tcPr>
                    <a:solidFill>
                      <a:schemeClr val="accent6">
                        <a:lumMod val="40000"/>
                        <a:lumOff val="60000"/>
                      </a:schemeClr>
                    </a:solidFill>
                  </a:tcPr>
                </a:tc>
                <a:extLst>
                  <a:ext uri="{0D108BD9-81ED-4DB2-BD59-A6C34878D82A}">
                    <a16:rowId xmlns:a16="http://schemas.microsoft.com/office/drawing/2014/main" val="2029286770"/>
                  </a:ext>
                </a:extLst>
              </a:tr>
              <a:tr h="448333">
                <a:tc>
                  <a:txBody>
                    <a:bodyPr/>
                    <a:lstStyle/>
                    <a:p>
                      <a:pPr algn="ctr"/>
                      <a:r>
                        <a:rPr lang="pt-BR" sz="1800" dirty="0">
                          <a:solidFill>
                            <a:srgbClr val="002060"/>
                          </a:solidFill>
                          <a:latin typeface="Calibri" panose="020F0502020204030204" pitchFamily="34" charset="0"/>
                        </a:rPr>
                        <a:t>100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37.485.000</a:t>
                      </a:r>
                      <a:endParaRPr lang="es-CO" dirty="0"/>
                    </a:p>
                  </a:txBody>
                  <a:tcPr>
                    <a:solidFill>
                      <a:schemeClr val="accent6">
                        <a:lumMod val="40000"/>
                        <a:lumOff val="60000"/>
                      </a:schemeClr>
                    </a:solidFill>
                  </a:tcPr>
                </a:tc>
                <a:tc>
                  <a:txBody>
                    <a:bodyPr/>
                    <a:lstStyle/>
                    <a:p>
                      <a:pPr algn="ctr"/>
                      <a:r>
                        <a:rPr lang="pt-BR" sz="1800" dirty="0">
                          <a:solidFill>
                            <a:srgbClr val="002060"/>
                          </a:solidFill>
                          <a:latin typeface="Calibri" panose="020F0502020204030204" pitchFamily="34" charset="0"/>
                        </a:rPr>
                        <a:t> 112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104.632.546</a:t>
                      </a:r>
                      <a:endParaRPr lang="es-CO" dirty="0"/>
                    </a:p>
                  </a:txBody>
                  <a:tcPr>
                    <a:solidFill>
                      <a:schemeClr val="accent6">
                        <a:lumMod val="40000"/>
                        <a:lumOff val="60000"/>
                      </a:schemeClr>
                    </a:solidFill>
                  </a:tcPr>
                </a:tc>
                <a:tc>
                  <a:txBody>
                    <a:bodyPr/>
                    <a:lstStyle/>
                    <a:p>
                      <a:pPr algn="ctr"/>
                      <a:r>
                        <a:rPr lang="pt-BR" sz="1800" dirty="0">
                          <a:solidFill>
                            <a:srgbClr val="002060"/>
                          </a:solidFill>
                          <a:latin typeface="Calibri" panose="020F0502020204030204" pitchFamily="34" charset="0"/>
                        </a:rPr>
                        <a:t>126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340.340.000 </a:t>
                      </a:r>
                      <a:endParaRPr lang="es-CO" dirty="0"/>
                    </a:p>
                  </a:txBody>
                  <a:tcPr>
                    <a:solidFill>
                      <a:schemeClr val="accent6">
                        <a:lumMod val="40000"/>
                        <a:lumOff val="60000"/>
                      </a:schemeClr>
                    </a:solidFill>
                  </a:tcPr>
                </a:tc>
                <a:extLst>
                  <a:ext uri="{0D108BD9-81ED-4DB2-BD59-A6C34878D82A}">
                    <a16:rowId xmlns:a16="http://schemas.microsoft.com/office/drawing/2014/main" val="4221996785"/>
                  </a:ext>
                </a:extLst>
              </a:tr>
              <a:tr h="448333">
                <a:tc>
                  <a:txBody>
                    <a:bodyPr/>
                    <a:lstStyle/>
                    <a:p>
                      <a:pPr algn="ctr"/>
                      <a:r>
                        <a:rPr lang="pt-BR" sz="1800" dirty="0">
                          <a:solidFill>
                            <a:srgbClr val="002060"/>
                          </a:solidFill>
                          <a:latin typeface="Calibri" panose="020F0502020204030204" pitchFamily="34" charset="0"/>
                        </a:rPr>
                        <a:t> 132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114.800.000</a:t>
                      </a:r>
                      <a:endParaRPr lang="es-CO" dirty="0"/>
                    </a:p>
                  </a:txBody>
                  <a:tcPr>
                    <a:solidFill>
                      <a:schemeClr val="accent6">
                        <a:lumMod val="40000"/>
                        <a:lumOff val="60000"/>
                      </a:schemeClr>
                    </a:solidFill>
                  </a:tcPr>
                </a:tc>
                <a:tc>
                  <a:txBody>
                    <a:bodyPr/>
                    <a:lstStyle/>
                    <a:p>
                      <a:pPr algn="ctr"/>
                      <a:r>
                        <a:rPr lang="pt-BR" sz="1800" dirty="0">
                          <a:solidFill>
                            <a:srgbClr val="002060"/>
                          </a:solidFill>
                          <a:latin typeface="Calibri" panose="020F0502020204030204" pitchFamily="34" charset="0"/>
                        </a:rPr>
                        <a:t> 139 </a:t>
                      </a:r>
                      <a:endParaRPr lang="es-CO" dirty="0"/>
                    </a:p>
                  </a:txBody>
                  <a:tcPr>
                    <a:solidFill>
                      <a:schemeClr val="accent6">
                        <a:lumMod val="40000"/>
                        <a:lumOff val="60000"/>
                      </a:schemeClr>
                    </a:solidFill>
                  </a:tcPr>
                </a:tc>
                <a:tc>
                  <a:txBody>
                    <a:bodyPr/>
                    <a:lstStyle/>
                    <a:p>
                      <a:pPr algn="r"/>
                      <a:r>
                        <a:rPr lang="pt-BR" sz="1800" dirty="0">
                          <a:solidFill>
                            <a:srgbClr val="002060"/>
                          </a:solidFill>
                          <a:latin typeface="Calibri" panose="020F0502020204030204" pitchFamily="34" charset="0"/>
                        </a:rPr>
                        <a:t>141.419.838</a:t>
                      </a:r>
                      <a:endParaRPr lang="es-CO" dirty="0"/>
                    </a:p>
                  </a:txBody>
                  <a:tcPr>
                    <a:solidFill>
                      <a:schemeClr val="accent6">
                        <a:lumMod val="40000"/>
                        <a:lumOff val="60000"/>
                      </a:schemeClr>
                    </a:solidFill>
                  </a:tcPr>
                </a:tc>
                <a:tc>
                  <a:txBody>
                    <a:bodyPr/>
                    <a:lstStyle/>
                    <a:p>
                      <a:pPr algn="ctr"/>
                      <a:endParaRPr lang="es-CO" dirty="0"/>
                    </a:p>
                  </a:txBody>
                  <a:tcPr>
                    <a:solidFill>
                      <a:schemeClr val="accent6">
                        <a:lumMod val="40000"/>
                        <a:lumOff val="60000"/>
                      </a:schemeClr>
                    </a:solidFill>
                  </a:tcPr>
                </a:tc>
                <a:tc>
                  <a:txBody>
                    <a:bodyPr/>
                    <a:lstStyle/>
                    <a:p>
                      <a:pPr algn="ctr"/>
                      <a:endParaRPr lang="es-CO" dirty="0"/>
                    </a:p>
                  </a:txBody>
                  <a:tcPr>
                    <a:solidFill>
                      <a:schemeClr val="accent6">
                        <a:lumMod val="40000"/>
                        <a:lumOff val="60000"/>
                      </a:schemeClr>
                    </a:solidFill>
                  </a:tcPr>
                </a:tc>
                <a:extLst>
                  <a:ext uri="{0D108BD9-81ED-4DB2-BD59-A6C34878D82A}">
                    <a16:rowId xmlns:a16="http://schemas.microsoft.com/office/drawing/2014/main" val="4106341097"/>
                  </a:ext>
                </a:extLst>
              </a:tr>
            </a:tbl>
          </a:graphicData>
        </a:graphic>
      </p:graphicFrame>
      <p:sp>
        <p:nvSpPr>
          <p:cNvPr id="4" name="CuadroTexto 3">
            <a:extLst>
              <a:ext uri="{FF2B5EF4-FFF2-40B4-BE49-F238E27FC236}">
                <a16:creationId xmlns:a16="http://schemas.microsoft.com/office/drawing/2014/main" id="{323A744D-03F8-4629-B9CD-5580B6302D81}"/>
              </a:ext>
            </a:extLst>
          </p:cNvPr>
          <p:cNvSpPr txBox="1"/>
          <p:nvPr/>
        </p:nvSpPr>
        <p:spPr>
          <a:xfrm>
            <a:off x="503583" y="3940878"/>
            <a:ext cx="830604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dirty="0">
                <a:solidFill>
                  <a:srgbClr val="002060"/>
                </a:solidFill>
              </a:rPr>
              <a:t>Muestra tomada sobre el valor de los contratos suscritos en el segundo semestre de 2019 por valor de </a:t>
            </a:r>
            <a:r>
              <a:rPr lang="es-MX" b="1" dirty="0">
                <a:solidFill>
                  <a:srgbClr val="002060"/>
                </a:solidFill>
              </a:rPr>
              <a:t>$1.916.299.801, </a:t>
            </a:r>
            <a:r>
              <a:rPr lang="es-MX" dirty="0">
                <a:solidFill>
                  <a:srgbClr val="002060"/>
                </a:solidFill>
              </a:rPr>
              <a:t>alcanzando una participación del </a:t>
            </a:r>
            <a:r>
              <a:rPr lang="es-MX" b="1" dirty="0">
                <a:solidFill>
                  <a:srgbClr val="002060"/>
                </a:solidFill>
              </a:rPr>
              <a:t>50%, </a:t>
            </a:r>
            <a:r>
              <a:rPr lang="es-MX" dirty="0">
                <a:solidFill>
                  <a:srgbClr val="002060"/>
                </a:solidFill>
              </a:rPr>
              <a:t>para un total de </a:t>
            </a:r>
            <a:r>
              <a:rPr lang="es-MX" b="1" dirty="0">
                <a:solidFill>
                  <a:srgbClr val="002060"/>
                </a:solidFill>
              </a:rPr>
              <a:t>8 contratos </a:t>
            </a:r>
            <a:r>
              <a:rPr lang="es-MX" dirty="0">
                <a:solidFill>
                  <a:srgbClr val="002060"/>
                </a:solidFill>
              </a:rPr>
              <a:t>que equivale a un total de </a:t>
            </a:r>
            <a:r>
              <a:rPr lang="es-MX" b="1" dirty="0">
                <a:solidFill>
                  <a:srgbClr val="002060"/>
                </a:solidFill>
              </a:rPr>
              <a:t>$958.669.545</a:t>
            </a:r>
            <a:endParaRPr lang="es-CO" b="1" dirty="0">
              <a:solidFill>
                <a:srgbClr val="002060"/>
              </a:solidFill>
            </a:endParaRPr>
          </a:p>
        </p:txBody>
      </p:sp>
    </p:spTree>
    <p:extLst>
      <p:ext uri="{BB962C8B-B14F-4D97-AF65-F5344CB8AC3E}">
        <p14:creationId xmlns:p14="http://schemas.microsoft.com/office/powerpoint/2010/main" val="18662527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39" y="895266"/>
            <a:ext cx="8372307" cy="110799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INCLUYÓ EL SECTOR DEL SUMINISTRO E INSTALACIÓN DEL MERCADO MOBILIARIO DENTRO DEL ANÁLISIS DEL SECTOR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38" y="2426899"/>
            <a:ext cx="8372307" cy="34163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s-MX" sz="1900" i="1" dirty="0">
                <a:solidFill>
                  <a:srgbClr val="002060"/>
                </a:solidFill>
                <a:latin typeface="Calibri" panose="020F0502020204030204" pitchFamily="34" charset="0"/>
              </a:rPr>
              <a:t>“obras o servicios que la satisfacen está en capacidad de </a:t>
            </a:r>
            <a:r>
              <a:rPr lang="es-MX" sz="1900" b="1" i="1" dirty="0">
                <a:solidFill>
                  <a:srgbClr val="002060"/>
                </a:solidFill>
                <a:latin typeface="Calibri" panose="020F0502020204030204" pitchFamily="34" charset="0"/>
              </a:rPr>
              <a:t>definir el sector o mercado al cual pertenecen tales bienes, obras </a:t>
            </a:r>
            <a:r>
              <a:rPr lang="es-MX" sz="1900" i="1" dirty="0">
                <a:solidFill>
                  <a:srgbClr val="002060"/>
                </a:solidFill>
                <a:latin typeface="Calibri" panose="020F0502020204030204" pitchFamily="34" charset="0"/>
              </a:rPr>
              <a:t>o servicios </a:t>
            </a:r>
            <a:r>
              <a:rPr lang="es-MX" sz="1900" b="1" i="1" dirty="0">
                <a:solidFill>
                  <a:srgbClr val="002060"/>
                </a:solidFill>
                <a:latin typeface="Calibri" panose="020F0502020204030204" pitchFamily="34" charset="0"/>
              </a:rPr>
              <a:t>y hacer el análisis correspondiente</a:t>
            </a:r>
            <a:r>
              <a:rPr lang="es-MX" sz="1900" i="1" dirty="0">
                <a:solidFill>
                  <a:srgbClr val="002060"/>
                </a:solidFill>
                <a:latin typeface="Calibri" panose="020F0502020204030204" pitchFamily="34" charset="0"/>
              </a:rPr>
              <a:t>. El análisis del sector ofrece herramientas para establecer el contexto del Proceso de Contratación, identificar algunos de los Riesgos, determinar los requisitos habilitantes y la forma de evaluar las ofertas”, </a:t>
            </a:r>
            <a:r>
              <a:rPr lang="es-MX" sz="1900" dirty="0">
                <a:solidFill>
                  <a:srgbClr val="002060"/>
                </a:solidFill>
                <a:latin typeface="Calibri" panose="020F0502020204030204" pitchFamily="34" charset="0"/>
              </a:rPr>
              <a:t>negrillas fuera de texto. </a:t>
            </a:r>
          </a:p>
          <a:p>
            <a:pPr algn="just"/>
            <a:endParaRPr lang="es-MX" sz="1900" i="1" dirty="0">
              <a:solidFill>
                <a:srgbClr val="002060"/>
              </a:solidFill>
              <a:latin typeface="Calibri" panose="020F0502020204030204" pitchFamily="34" charset="0"/>
            </a:endParaRPr>
          </a:p>
          <a:p>
            <a:pPr algn="just"/>
            <a:endParaRPr lang="es-MX" sz="1900" i="1" dirty="0">
              <a:solidFill>
                <a:srgbClr val="002060"/>
              </a:solidFill>
              <a:latin typeface="Calibri" panose="020F0502020204030204" pitchFamily="34" charset="0"/>
            </a:endParaRPr>
          </a:p>
          <a:p>
            <a:pPr algn="just"/>
            <a:r>
              <a:rPr lang="es-MX" sz="1900" i="1" dirty="0">
                <a:solidFill>
                  <a:srgbClr val="002060"/>
                </a:solidFill>
                <a:latin typeface="Calibri" panose="020F0502020204030204" pitchFamily="34" charset="0"/>
              </a:rPr>
              <a:t>“El alcance del estudio de sector debe ser proporcionado </a:t>
            </a:r>
            <a:r>
              <a:rPr lang="es-MX" sz="1900" b="1" i="1" dirty="0">
                <a:solidFill>
                  <a:srgbClr val="002060"/>
                </a:solidFill>
                <a:latin typeface="Calibri" panose="020F0502020204030204" pitchFamily="34" charset="0"/>
              </a:rPr>
              <a:t>al valor del Proceso de Contratación la naturaleza del objeto a contratar objeto a contratar </a:t>
            </a:r>
            <a:r>
              <a:rPr lang="es-MX" sz="1900" i="1" dirty="0">
                <a:solidFill>
                  <a:srgbClr val="002060"/>
                </a:solidFill>
                <a:latin typeface="Calibri" panose="020F0502020204030204" pitchFamily="34" charset="0"/>
              </a:rPr>
              <a:t>el tipo de contrato y a los Riesgos identificados para el Proceso de Contratación” </a:t>
            </a:r>
            <a:r>
              <a:rPr lang="es-MX" sz="1900" dirty="0">
                <a:solidFill>
                  <a:srgbClr val="002060"/>
                </a:solidFill>
                <a:latin typeface="Calibri" panose="020F0502020204030204" pitchFamily="34" charset="0"/>
              </a:rPr>
              <a:t>negrillas fuera de texto.</a:t>
            </a:r>
          </a:p>
          <a:p>
            <a:pPr algn="just"/>
            <a:endParaRPr lang="es-MX" sz="7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285067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85843" y="762744"/>
            <a:ext cx="8372307" cy="110799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OBSERVACIÓN DE LA AUDITORÍA</a:t>
            </a:r>
          </a:p>
          <a:p>
            <a:pPr algn="ctr"/>
            <a:r>
              <a:rPr lang="es-CO" sz="2200" b="1" dirty="0">
                <a:solidFill>
                  <a:srgbClr val="002060"/>
                </a:solidFill>
              </a:rPr>
              <a:t>NO SE INCLUYÓ EL SECTOR DEL SUMINISTRO E INSTALACIÓN DEL MERCADO MOBILIARIO DENTRO DEL ANÁLISIS DEL SECTOR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3" y="1970618"/>
            <a:ext cx="8372307" cy="403187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2000" dirty="0">
                <a:solidFill>
                  <a:srgbClr val="002060"/>
                </a:solidFill>
                <a:latin typeface="Calibri" panose="020F0502020204030204" pitchFamily="34" charset="0"/>
              </a:rPr>
              <a:t>De igual forma, lo establece el Decreto 1082 de 2015 en su artículo</a:t>
            </a:r>
            <a:r>
              <a:rPr lang="es-MX" sz="2000" b="1" dirty="0"/>
              <a:t> </a:t>
            </a:r>
            <a:r>
              <a:rPr lang="es-MX" sz="2000" dirty="0">
                <a:solidFill>
                  <a:srgbClr val="002060"/>
                </a:solidFill>
                <a:latin typeface="Calibri" panose="020F0502020204030204" pitchFamily="34" charset="0"/>
              </a:rPr>
              <a:t>2.2.1.1.1.6.1. </a:t>
            </a:r>
            <a:r>
              <a:rPr lang="es-MX" i="1" dirty="0">
                <a:solidFill>
                  <a:srgbClr val="002060"/>
                </a:solidFill>
                <a:latin typeface="Calibri" panose="020F0502020204030204" pitchFamily="34" charset="0"/>
              </a:rPr>
              <a:t>”Deber de análisis de las Entidades Estatales. La Entidad Estatal debe hacer, durante la etapa de planeación, el análisis necesario para conocer el sector relativo al objeto del Proceso de Contratación desde la perspectiva legal, comercial, financiera, organizacional, técnica, y de análisis de Riesgo. La Entidad Estatal debe dejar constancia de este análisis en los Documentos del Proceso”.</a:t>
            </a:r>
          </a:p>
          <a:p>
            <a:pPr algn="just"/>
            <a:endParaRPr lang="es-MX" sz="1000" dirty="0">
              <a:solidFill>
                <a:srgbClr val="002060"/>
              </a:solidFill>
              <a:latin typeface="Calibri" panose="020F0502020204030204" pitchFamily="34" charset="0"/>
            </a:endParaRPr>
          </a:p>
          <a:p>
            <a:pPr algn="just"/>
            <a:r>
              <a:rPr lang="es-MX" sz="2000" dirty="0">
                <a:solidFill>
                  <a:srgbClr val="002060"/>
                </a:solidFill>
                <a:latin typeface="Calibri" panose="020F0502020204030204" pitchFamily="34" charset="0"/>
              </a:rPr>
              <a:t>Así las cosas, es necesario analizar los aspectos generales de los bienes, obras o servicios a adquirir contempladas dentro del objeto contractual con el fin de identificar los contextos económicos, financiero, técnico, regulatorio, ambiental, social </a:t>
            </a:r>
            <a:r>
              <a:rPr lang="es-MX" sz="2000" dirty="0" err="1">
                <a:solidFill>
                  <a:srgbClr val="002060"/>
                </a:solidFill>
                <a:latin typeface="Calibri" panose="020F0502020204030204" pitchFamily="34" charset="0"/>
              </a:rPr>
              <a:t>etc</a:t>
            </a:r>
            <a:r>
              <a:rPr lang="es-MX" sz="2000" dirty="0">
                <a:solidFill>
                  <a:srgbClr val="002060"/>
                </a:solidFill>
                <a:latin typeface="Calibri" panose="020F0502020204030204" pitchFamily="34" charset="0"/>
              </a:rPr>
              <a:t>, en los cuales se adquirirán los bienes y/ o servicios.</a:t>
            </a:r>
          </a:p>
          <a:p>
            <a:pPr algn="just"/>
            <a:endParaRPr lang="es-MX" sz="1000" dirty="0">
              <a:solidFill>
                <a:srgbClr val="002060"/>
              </a:solidFill>
              <a:latin typeface="Calibri" panose="020F0502020204030204" pitchFamily="34" charset="0"/>
            </a:endParaRPr>
          </a:p>
          <a:p>
            <a:pPr algn="just"/>
            <a:r>
              <a:rPr lang="es-MX" sz="2000" dirty="0">
                <a:solidFill>
                  <a:srgbClr val="002060"/>
                </a:solidFill>
                <a:latin typeface="Calibri" panose="020F0502020204030204" pitchFamily="34" charset="0"/>
              </a:rPr>
              <a:t>Adicional a lo anterior, este análisis permite evidenciar cuáles son los riesgos, identificar los requisitos habilitantes y su forma de evaluarlos.</a:t>
            </a:r>
          </a:p>
        </p:txBody>
      </p:sp>
    </p:spTree>
    <p:extLst>
      <p:ext uri="{BB962C8B-B14F-4D97-AF65-F5344CB8AC3E}">
        <p14:creationId xmlns:p14="http://schemas.microsoft.com/office/powerpoint/2010/main" val="1389945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OBSERVACIÓN</a:t>
            </a:r>
          </a:p>
          <a:p>
            <a:pPr algn="ctr"/>
            <a:r>
              <a:rPr lang="es-CO" sz="2000" b="1" dirty="0">
                <a:solidFill>
                  <a:srgbClr val="002060"/>
                </a:solidFill>
              </a:rPr>
              <a:t>NO SE INCLUYÓ EL SECTOR DEL SUMINISTRO E INSTALACIÓN DEL MERCADO MOBILIARIO DENTRO DEL ANÁLISIS DEL SECTOR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2558" y="1810616"/>
            <a:ext cx="8638883" cy="370870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a:t>
            </a:r>
            <a:r>
              <a:rPr lang="es-CO" i="1" dirty="0">
                <a:solidFill>
                  <a:srgbClr val="002060"/>
                </a:solidFill>
                <a:latin typeface="Calibri" panose="020F0502020204030204" pitchFamily="34" charset="0"/>
              </a:rPr>
              <a:t>lo</a:t>
            </a:r>
            <a:r>
              <a:rPr lang="es-CO" dirty="0">
                <a:solidFill>
                  <a:srgbClr val="002060"/>
                </a:solidFill>
                <a:latin typeface="Calibri" panose="020F0502020204030204" pitchFamily="34" charset="0"/>
              </a:rPr>
              <a:t> siguiente</a:t>
            </a:r>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 </a:t>
            </a:r>
            <a:r>
              <a:rPr lang="es-MX" b="1" i="1" dirty="0">
                <a:solidFill>
                  <a:srgbClr val="002060"/>
                </a:solidFill>
                <a:latin typeface="Calibri" panose="020F0502020204030204" pitchFamily="34" charset="0"/>
              </a:rPr>
              <a:t>“No se incluyó el análisis del sector de suministro e instalación del mercado mobiliario dentro del análisis del sector en los estudios previos </a:t>
            </a:r>
            <a:r>
              <a:rPr lang="es-MX" i="1" dirty="0">
                <a:solidFill>
                  <a:srgbClr val="002060"/>
                </a:solidFill>
                <a:latin typeface="Calibri" panose="020F0502020204030204" pitchFamily="34" charset="0"/>
              </a:rPr>
              <a:t>- Contrato 165 de 2021. Si bien es cierto, que dentro del análisis del sector no se tuvo en cuenta el mobiliario, en el estudio de la oferta, análisis de la demanda y determinación de la necesidad, se validaron todos los riesgos que permitieran conocer las condiciones del mercado para la contratación realizada”. </a:t>
            </a:r>
          </a:p>
          <a:p>
            <a:pPr algn="just"/>
            <a:endParaRPr lang="es-MX" b="1" dirty="0">
              <a:solidFill>
                <a:srgbClr val="002060"/>
              </a:solidFill>
              <a:latin typeface="Calibri" panose="020F0502020204030204" pitchFamily="34" charset="0"/>
            </a:endParaRPr>
          </a:p>
          <a:p>
            <a:pPr algn="just"/>
            <a:r>
              <a:rPr lang="es-MX" b="1" dirty="0">
                <a:solidFill>
                  <a:srgbClr val="002060"/>
                </a:solidFill>
                <a:latin typeface="Calibri" panose="020F0502020204030204" pitchFamily="34" charset="0"/>
              </a:rPr>
              <a:t>COMENTARIOS DE LA UNIDAD DE CONTROL INTERNO: </a:t>
            </a:r>
            <a:r>
              <a:rPr lang="es-MX" dirty="0">
                <a:solidFill>
                  <a:srgbClr val="002060"/>
                </a:solidFill>
                <a:latin typeface="Calibri" panose="020F0502020204030204" pitchFamily="34" charset="0"/>
              </a:rPr>
              <a:t>En opinión de esta Unidad, la validación de los riesgos en los sectores a contratar, no sustituye la obligación que tenía la entidad de analizar </a:t>
            </a:r>
            <a:r>
              <a:rPr lang="es-MX" sz="1800" dirty="0">
                <a:solidFill>
                  <a:srgbClr val="002060"/>
                </a:solidFill>
                <a:latin typeface="Calibri" panose="020F0502020204030204" pitchFamily="34" charset="0"/>
              </a:rPr>
              <a:t>el sector del mercado del suministro e instalación del mobiliario, conforme a lo establecido en la Guía para la Elaboración de estudios del Sector emitido por Colombia Compra </a:t>
            </a:r>
            <a:r>
              <a:rPr lang="es-MX" dirty="0">
                <a:solidFill>
                  <a:srgbClr val="002060"/>
                </a:solidFill>
                <a:latin typeface="Calibri" panose="020F0502020204030204" pitchFamily="34" charset="0"/>
              </a:rPr>
              <a:t>Eficiente y en el Decreto </a:t>
            </a:r>
            <a:r>
              <a:rPr lang="es-MX" sz="1800" dirty="0">
                <a:solidFill>
                  <a:srgbClr val="002060"/>
                </a:solidFill>
                <a:latin typeface="Calibri" panose="020F0502020204030204" pitchFamily="34" charset="0"/>
              </a:rPr>
              <a:t>1082 de 2015 en su artículo</a:t>
            </a:r>
            <a:r>
              <a:rPr lang="es-MX" sz="1800" b="1" dirty="0"/>
              <a:t> </a:t>
            </a:r>
            <a:r>
              <a:rPr lang="es-MX" sz="1800" dirty="0">
                <a:solidFill>
                  <a:srgbClr val="002060"/>
                </a:solidFill>
                <a:latin typeface="Calibri" panose="020F0502020204030204" pitchFamily="34" charset="0"/>
              </a:rPr>
              <a:t>2.2.1.1.1.6.1. </a:t>
            </a:r>
            <a:endParaRPr lang="es-MX" sz="19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003525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72139" y="312170"/>
            <a:ext cx="6386015" cy="76944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200" b="1" dirty="0">
                <a:solidFill>
                  <a:srgbClr val="002060"/>
                </a:solidFill>
              </a:rPr>
              <a:t>OPORTUNIDAD DE MEJORA</a:t>
            </a:r>
          </a:p>
          <a:p>
            <a:pPr algn="ctr"/>
            <a:r>
              <a:rPr lang="es-CO" sz="2200" b="1" dirty="0">
                <a:solidFill>
                  <a:srgbClr val="002060"/>
                </a:solidFill>
              </a:rPr>
              <a:t>MANUAL DE CONTRATACIÓN DE LA UAE CRA</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7" y="1180267"/>
            <a:ext cx="8372307" cy="481670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auto"/>
            <a:r>
              <a:rPr lang="es-CO" sz="2000" b="0" i="0" u="none" strike="noStrike" dirty="0">
                <a:solidFill>
                  <a:srgbClr val="44546A"/>
                </a:solidFill>
                <a:effectLst/>
                <a:latin typeface="Calibri" panose="020F0502020204030204" pitchFamily="34" charset="0"/>
              </a:rPr>
              <a:t>​</a:t>
            </a:r>
            <a:r>
              <a:rPr lang="es-CO" dirty="0">
                <a:solidFill>
                  <a:srgbClr val="002060"/>
                </a:solidFill>
                <a:latin typeface="Calibri" panose="020F0502020204030204" pitchFamily="34" charset="0"/>
              </a:rPr>
              <a:t>En la auditoría al proceso de adquisición de bienes y servicios de la vigencia 2018, quedó plasmado dentro del plan de mejoramiento la revisión y ajuste de la redacción del numeral 28 del Manual de Contratación de la UAE CRA V04 que señala lo siguiente: </a:t>
            </a:r>
            <a:r>
              <a:rPr lang="es-CO" sz="1700" i="1" dirty="0">
                <a:solidFill>
                  <a:srgbClr val="002060"/>
                </a:solidFill>
                <a:latin typeface="Calibri" panose="020F0502020204030204" pitchFamily="34" charset="0"/>
              </a:rPr>
              <a:t>“Supervisión o interventoría. Obligaciones Numeral 28. En el evento en que haya ausencias o cambio temporales o definitivos de los interventores o supervisores, </a:t>
            </a:r>
            <a:r>
              <a:rPr lang="es-CO" sz="1700" b="1" i="1" dirty="0">
                <a:solidFill>
                  <a:srgbClr val="002060"/>
                </a:solidFill>
                <a:latin typeface="Calibri" panose="020F0502020204030204" pitchFamily="34" charset="0"/>
              </a:rPr>
              <a:t>será el Ordenador del Gasto correspondiente, el responsable de realizar el cambio será quien tenga la competencia para el efecto de acuerdo a lo previsto en los estudios previos</a:t>
            </a:r>
            <a:r>
              <a:rPr lang="es-CO" sz="1700" i="1" dirty="0">
                <a:solidFill>
                  <a:srgbClr val="002060"/>
                </a:solidFill>
                <a:latin typeface="Calibri" panose="020F0502020204030204" pitchFamily="34" charset="0"/>
              </a:rPr>
              <a:t>”. </a:t>
            </a:r>
            <a:r>
              <a:rPr lang="es-CO" dirty="0">
                <a:solidFill>
                  <a:srgbClr val="002060"/>
                </a:solidFill>
                <a:latin typeface="Calibri" panose="020F0502020204030204" pitchFamily="34" charset="0"/>
              </a:rPr>
              <a:t>Negrillas fuera de texto.</a:t>
            </a:r>
            <a:r>
              <a:rPr lang="en-US" dirty="0">
                <a:solidFill>
                  <a:srgbClr val="002060"/>
                </a:solidFill>
                <a:latin typeface="Calibri" panose="020F0502020204030204" pitchFamily="34" charset="0"/>
              </a:rPr>
              <a:t>​ </a:t>
            </a:r>
          </a:p>
          <a:p>
            <a:pPr algn="just" rtl="0" fontAlgn="auto"/>
            <a:endParaRPr lang="en-US" sz="1000" dirty="0">
              <a:solidFill>
                <a:srgbClr val="002060"/>
              </a:solidFill>
              <a:latin typeface="Calibri" panose="020F0502020204030204" pitchFamily="34" charset="0"/>
            </a:endParaRPr>
          </a:p>
          <a:p>
            <a:pPr algn="just" rtl="0" fontAlgn="auto"/>
            <a:endParaRPr lang="en-US" sz="1000" dirty="0">
              <a:solidFill>
                <a:srgbClr val="002060"/>
              </a:solidFill>
              <a:latin typeface="Calibri" panose="020F0502020204030204" pitchFamily="34" charset="0"/>
            </a:endParaRPr>
          </a:p>
          <a:p>
            <a:pPr algn="just" rtl="0" fontAlgn="auto"/>
            <a:r>
              <a:rPr lang="es-CO" dirty="0">
                <a:solidFill>
                  <a:srgbClr val="002060"/>
                </a:solidFill>
                <a:latin typeface="Calibri" panose="020F0502020204030204" pitchFamily="34" charset="0"/>
              </a:rPr>
              <a:t>En efecto, la oportunidad de mejora fue atendida por la Subdirección Administrativa y Financiera, procediendo a la modificación del formato de los estudios previos GBS-FOR20 V02; sin embargo, dentro del Manual de Contratación aún persiste la oportunidad de mejora, ya que la redacción del citado numeral no permite evidenciar con exactitud además del ordenador del gasto quién es el otro funcionario que ostentar</a:t>
            </a:r>
            <a:r>
              <a:rPr lang="x-none" dirty="0">
                <a:solidFill>
                  <a:srgbClr val="002060"/>
                </a:solidFill>
                <a:latin typeface="Calibri" panose="020F0502020204030204" pitchFamily="34" charset="0"/>
              </a:rPr>
              <a:t>ía</a:t>
            </a:r>
            <a:r>
              <a:rPr lang="es-CO" dirty="0">
                <a:solidFill>
                  <a:srgbClr val="002060"/>
                </a:solidFill>
                <a:latin typeface="Calibri" panose="020F0502020204030204" pitchFamily="34" charset="0"/>
              </a:rPr>
              <a:t> dicha competencia para delegar la supervisión del contrato en el evento de posibles ausencias temporales o definitivas, razón por la cual esta Unidad recomienda ajustar el texto de conformidad a lo plasmado en el citado formato. </a:t>
            </a:r>
          </a:p>
        </p:txBody>
      </p:sp>
    </p:spTree>
    <p:extLst>
      <p:ext uri="{BB962C8B-B14F-4D97-AF65-F5344CB8AC3E}">
        <p14:creationId xmlns:p14="http://schemas.microsoft.com/office/powerpoint/2010/main" val="1313071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OPORTUNIDAD DE MEJORA</a:t>
            </a:r>
          </a:p>
          <a:p>
            <a:pPr algn="ctr"/>
            <a:r>
              <a:rPr lang="es-CO" sz="2000" b="1" dirty="0">
                <a:solidFill>
                  <a:srgbClr val="002060"/>
                </a:solidFill>
              </a:rPr>
              <a:t>MANUAL DE CONTRATACIÓN DE LA UAE CRA</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174511"/>
            <a:ext cx="8638883" cy="290848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a:t>
            </a:r>
            <a:r>
              <a:rPr lang="es-CO" i="1" dirty="0">
                <a:solidFill>
                  <a:srgbClr val="002060"/>
                </a:solidFill>
                <a:latin typeface="Calibri" panose="020F0502020204030204" pitchFamily="34" charset="0"/>
              </a:rPr>
              <a:t>lo</a:t>
            </a:r>
            <a:r>
              <a:rPr lang="es-CO" dirty="0">
                <a:solidFill>
                  <a:srgbClr val="002060"/>
                </a:solidFill>
                <a:latin typeface="Calibri" panose="020F0502020204030204" pitchFamily="34" charset="0"/>
              </a:rPr>
              <a:t> siguiente</a:t>
            </a:r>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 “</a:t>
            </a:r>
            <a:r>
              <a:rPr lang="es-MX" i="1" dirty="0">
                <a:solidFill>
                  <a:srgbClr val="002060"/>
                </a:solidFill>
                <a:latin typeface="Calibri" panose="020F0502020204030204" pitchFamily="34" charset="0"/>
              </a:rPr>
              <a:t>DIAPOSITIVA 36: Respecto de la designación del supervisor del contrato - Se tendrá en cuenta la observación y se informa que el nuevo manual de contratación está en proceso de revisión y aprobación, para lo cual se realizarán las modificaciones a que haya lugar de acuerdo a las recomendaciones de la auditoría”. 	</a:t>
            </a:r>
          </a:p>
          <a:p>
            <a:pPr algn="just"/>
            <a:r>
              <a:rPr lang="es-MX" i="1" dirty="0">
                <a:solidFill>
                  <a:srgbClr val="002060"/>
                </a:solidFill>
                <a:latin typeface="Calibri" panose="020F0502020204030204" pitchFamily="34" charset="0"/>
              </a:rPr>
              <a:t>	</a:t>
            </a:r>
          </a:p>
          <a:p>
            <a:pPr algn="just"/>
            <a:r>
              <a:rPr lang="es-MX" sz="1900" i="1" dirty="0">
                <a:solidFill>
                  <a:srgbClr val="002060"/>
                </a:solidFill>
                <a:latin typeface="Calibri" panose="020F0502020204030204" pitchFamily="34" charset="0"/>
              </a:rPr>
              <a:t> 	</a:t>
            </a:r>
          </a:p>
          <a:p>
            <a:pPr algn="just"/>
            <a:endParaRPr lang="es-MX" sz="1900" i="1" dirty="0">
              <a:solidFill>
                <a:srgbClr val="002060"/>
              </a:solidFill>
              <a:latin typeface="Calibri" panose="020F0502020204030204" pitchFamily="34" charset="0"/>
            </a:endParaRP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2378350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64904" y="365179"/>
            <a:ext cx="6439020" cy="10618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100" b="1" dirty="0">
                <a:solidFill>
                  <a:srgbClr val="002060"/>
                </a:solidFill>
              </a:rPr>
              <a:t>OPORTUNIDAD DE MEJORA</a:t>
            </a:r>
          </a:p>
          <a:p>
            <a:pPr algn="ctr"/>
            <a:r>
              <a:rPr lang="es-CO" sz="2100" b="1" dirty="0">
                <a:solidFill>
                  <a:srgbClr val="002060"/>
                </a:solidFill>
              </a:rPr>
              <a:t>ACTUALIZACIÓN DE LOS PROCEDIMIENTOS DEL PROCESO DE ADQUISICIÓN DE BIENES Y SERVICIOS</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71061" y="2213282"/>
            <a:ext cx="8532863" cy="243143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es-CO" sz="1900" dirty="0">
                <a:solidFill>
                  <a:srgbClr val="002060"/>
                </a:solidFill>
                <a:latin typeface="Calibri" panose="020F0502020204030204" pitchFamily="34" charset="0"/>
              </a:rPr>
              <a:t>Dentro de la presente auditoría no se evidenciaron algunos de los registros y requisitos establecidos para las actividades de los procedimientos contractuales GBS-PRC05; GBS-PRC09; GBS-PRC14; GBS-PRC08; GBS-PRC11; GBS-PRC07;GBS-PRC12; GBS-PRC13, razón por la cual es necesario que la Subdirección Administrativa y Financiera revise si los registros y requisitos previstos en los procedimientos citados, siguen siendo necesarios para el desarrollo de la actividad contractual de la entidad y si es del caso, se ajusten a la realidad de la gestión contractual de la UAE CRA. </a:t>
            </a:r>
          </a:p>
          <a:p>
            <a:pPr algn="just" fontAlgn="base"/>
            <a:endParaRPr lang="es-CO" sz="1900" b="0" i="0" u="none" strike="noStrike" dirty="0">
              <a:solidFill>
                <a:srgbClr val="002060"/>
              </a:solidFill>
              <a:effectLst/>
              <a:latin typeface="Calibri" panose="020F0502020204030204" pitchFamily="34" charset="0"/>
            </a:endParaRPr>
          </a:p>
        </p:txBody>
      </p:sp>
    </p:spTree>
    <p:extLst>
      <p:ext uri="{BB962C8B-B14F-4D97-AF65-F5344CB8AC3E}">
        <p14:creationId xmlns:p14="http://schemas.microsoft.com/office/powerpoint/2010/main" val="2688636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01566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OPORTUNIDAD DE MEJORA</a:t>
            </a:r>
          </a:p>
          <a:p>
            <a:pPr algn="ctr"/>
            <a:r>
              <a:rPr lang="es-CO" sz="2000" b="1" dirty="0">
                <a:solidFill>
                  <a:srgbClr val="002060"/>
                </a:solidFill>
              </a:rPr>
              <a:t>ACTUALIZACIÓN DE LOS PROCEDIMIENTOS DEL PROCESO DE ADQUISICIÓN DE BIENES Y SERVICIOS</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354517"/>
            <a:ext cx="8638883" cy="290848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a:t>
            </a:r>
            <a:r>
              <a:rPr lang="es-CO" i="1" dirty="0">
                <a:solidFill>
                  <a:srgbClr val="002060"/>
                </a:solidFill>
                <a:latin typeface="Calibri" panose="020F0502020204030204" pitchFamily="34" charset="0"/>
              </a:rPr>
              <a:t>lo</a:t>
            </a:r>
            <a:r>
              <a:rPr lang="es-CO" dirty="0">
                <a:solidFill>
                  <a:srgbClr val="002060"/>
                </a:solidFill>
                <a:latin typeface="Calibri" panose="020F0502020204030204" pitchFamily="34" charset="0"/>
              </a:rPr>
              <a:t> siguiente</a:t>
            </a:r>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 </a:t>
            </a:r>
            <a:r>
              <a:rPr lang="es-MX" i="1" dirty="0">
                <a:solidFill>
                  <a:srgbClr val="002060"/>
                </a:solidFill>
                <a:latin typeface="Calibri" panose="020F0502020204030204" pitchFamily="34" charset="0"/>
              </a:rPr>
              <a:t>“DIAPOSITIVA 37: Respecto de la actualización e formatos y procedimientos -Se tendrá en cuenta la observación y se revisará la pertinencia de continuar con esos procedimientos y formatos, ya que la coyuntura de pandemia y trabajo virtual hacen necesario su modificación para ajustarlos a la realidad actual”. 	</a:t>
            </a:r>
          </a:p>
          <a:p>
            <a:pPr algn="just"/>
            <a:r>
              <a:rPr lang="es-MX" i="1" dirty="0">
                <a:solidFill>
                  <a:srgbClr val="002060"/>
                </a:solidFill>
                <a:latin typeface="Calibri" panose="020F0502020204030204" pitchFamily="34" charset="0"/>
              </a:rPr>
              <a:t>	</a:t>
            </a:r>
          </a:p>
          <a:p>
            <a:pPr algn="just"/>
            <a:r>
              <a:rPr lang="es-MX" sz="1900" i="1" dirty="0">
                <a:solidFill>
                  <a:srgbClr val="002060"/>
                </a:solidFill>
                <a:latin typeface="Calibri" panose="020F0502020204030204" pitchFamily="34" charset="0"/>
              </a:rPr>
              <a:t> 	</a:t>
            </a:r>
          </a:p>
          <a:p>
            <a:pPr algn="just"/>
            <a:endParaRPr lang="es-MX" sz="1900" i="1" dirty="0">
              <a:solidFill>
                <a:srgbClr val="002060"/>
              </a:solidFill>
              <a:latin typeface="Calibri" panose="020F0502020204030204" pitchFamily="34" charset="0"/>
            </a:endParaRP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474867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64904" y="259161"/>
            <a:ext cx="6439020" cy="10618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100" b="1" dirty="0">
                <a:solidFill>
                  <a:srgbClr val="002060"/>
                </a:solidFill>
              </a:rPr>
              <a:t>OPORTUNIDAD DE MEJORA</a:t>
            </a:r>
          </a:p>
          <a:p>
            <a:pPr algn="ctr"/>
            <a:r>
              <a:rPr lang="es-CO" sz="2100" b="1" dirty="0">
                <a:solidFill>
                  <a:srgbClr val="002060"/>
                </a:solidFill>
              </a:rPr>
              <a:t>RIESGOS DE GESTIÓN EN EL PROCESO DE ADQUISICIÓN DE BIENES Y SERVICIOS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531617" y="1990144"/>
            <a:ext cx="8372307" cy="317009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es-CO" sz="1900" dirty="0">
                <a:solidFill>
                  <a:srgbClr val="002060"/>
                </a:solidFill>
                <a:latin typeface="Calibri" panose="020F0502020204030204" pitchFamily="34" charset="0"/>
              </a:rPr>
              <a:t>Dentro del mapa de riesgos de gestión del proceso de adquisición de bienes y servicios, no se evidenció un riesgo que contemple la no publicación y/o publicación extemporánea de los documentos que hacen parte del proceso de contratación en la página del SECOP II, y teniendo en cuenta que tal eventualidad se </a:t>
            </a:r>
            <a:r>
              <a:rPr lang="es-CO" sz="1900" dirty="0" err="1">
                <a:solidFill>
                  <a:srgbClr val="002060"/>
                </a:solidFill>
                <a:latin typeface="Calibri" panose="020F0502020204030204" pitchFamily="34" charset="0"/>
              </a:rPr>
              <a:t>present</a:t>
            </a:r>
            <a:r>
              <a:rPr lang="es-ES" sz="1900" dirty="0" err="1">
                <a:solidFill>
                  <a:srgbClr val="002060"/>
                </a:solidFill>
                <a:latin typeface="Calibri" panose="020F0502020204030204" pitchFamily="34" charset="0"/>
              </a:rPr>
              <a:t>ó</a:t>
            </a:r>
            <a:r>
              <a:rPr lang="es-ES" sz="1900" dirty="0">
                <a:solidFill>
                  <a:srgbClr val="002060"/>
                </a:solidFill>
                <a:latin typeface="Calibri" panose="020F0502020204030204" pitchFamily="34" charset="0"/>
              </a:rPr>
              <a:t> </a:t>
            </a:r>
            <a:r>
              <a:rPr lang="es-CO" sz="1900" dirty="0">
                <a:solidFill>
                  <a:srgbClr val="002060"/>
                </a:solidFill>
                <a:latin typeface="Calibri" panose="020F0502020204030204" pitchFamily="34" charset="0"/>
              </a:rPr>
              <a:t>como así se pudo evidenciar en la presente auditoría, se recomienda la identificación y gestión del riesgo en cuestión que contenga a futuro, actividades de control que den tratamiento al mismo, teniendo en cuenta que la publicidad de dichos actos garantiza la transparencia de la gestión contractual, permitiéndole a la ciudadanía ejercer el control sobre las actuaciones desarrolladas por la entidad al respecto.</a:t>
            </a:r>
          </a:p>
          <a:p>
            <a:pPr algn="just" fontAlgn="base"/>
            <a:endParaRPr lang="es-CO" sz="1000" b="0" i="0" u="none" strike="noStrike" dirty="0">
              <a:solidFill>
                <a:srgbClr val="002060"/>
              </a:solidFill>
              <a:effectLst/>
              <a:latin typeface="Calibri" panose="020F0502020204030204" pitchFamily="34" charset="0"/>
            </a:endParaRPr>
          </a:p>
        </p:txBody>
      </p:sp>
    </p:spTree>
    <p:extLst>
      <p:ext uri="{BB962C8B-B14F-4D97-AF65-F5344CB8AC3E}">
        <p14:creationId xmlns:p14="http://schemas.microsoft.com/office/powerpoint/2010/main" val="7933985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39935" y="251317"/>
            <a:ext cx="6452274" cy="101566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b="1" dirty="0">
                <a:solidFill>
                  <a:srgbClr val="002060"/>
                </a:solidFill>
              </a:rPr>
              <a:t>COMENTARIOS A LA OPORTUNIDAD DE MEJORA</a:t>
            </a:r>
          </a:p>
          <a:p>
            <a:pPr algn="ctr"/>
            <a:r>
              <a:rPr lang="es-CO" sz="2000" b="1" dirty="0">
                <a:solidFill>
                  <a:srgbClr val="002060"/>
                </a:solidFill>
              </a:rPr>
              <a:t>RIESGOS DE GESTIÓN EN EL PROCESO DE ADQUISICIÓN DE BIENES Y SERVICIOS </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253326" y="1354517"/>
            <a:ext cx="8638883" cy="235449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1800" b="1" dirty="0">
                <a:solidFill>
                  <a:srgbClr val="002060"/>
                </a:solidFill>
              </a:rPr>
              <a:t>COMENTARIOS DE LA SUBDIRECCIÓN ADMINISTRATIVA Y FINANCIERA, </a:t>
            </a:r>
            <a:r>
              <a:rPr lang="es-CO" sz="1800" dirty="0">
                <a:solidFill>
                  <a:srgbClr val="002060"/>
                </a:solidFill>
                <a:latin typeface="Calibri" panose="020F0502020204030204" pitchFamily="34" charset="0"/>
              </a:rPr>
              <a:t>remitidos vía correo </a:t>
            </a:r>
            <a:r>
              <a:rPr lang="es-CO" dirty="0">
                <a:solidFill>
                  <a:srgbClr val="002060"/>
                </a:solidFill>
                <a:latin typeface="Calibri" panose="020F0502020204030204" pitchFamily="34" charset="0"/>
              </a:rPr>
              <a:t>electrónico de fecha 27 de septiembre de 2021, señalando </a:t>
            </a:r>
            <a:r>
              <a:rPr lang="es-CO" i="1" dirty="0">
                <a:solidFill>
                  <a:srgbClr val="002060"/>
                </a:solidFill>
                <a:latin typeface="Calibri" panose="020F0502020204030204" pitchFamily="34" charset="0"/>
              </a:rPr>
              <a:t>lo</a:t>
            </a:r>
            <a:r>
              <a:rPr lang="es-CO" dirty="0">
                <a:solidFill>
                  <a:srgbClr val="002060"/>
                </a:solidFill>
                <a:latin typeface="Calibri" panose="020F0502020204030204" pitchFamily="34" charset="0"/>
              </a:rPr>
              <a:t> siguiente</a:t>
            </a:r>
            <a:r>
              <a:rPr lang="es-CO" sz="1900" b="1" i="1" dirty="0">
                <a:solidFill>
                  <a:srgbClr val="002060"/>
                </a:solidFill>
                <a:latin typeface="Calibri" panose="020F0502020204030204" pitchFamily="34" charset="0"/>
              </a:rPr>
              <a:t>:</a:t>
            </a:r>
            <a:r>
              <a:rPr lang="es-MX" sz="1900" b="1" i="1" dirty="0">
                <a:solidFill>
                  <a:srgbClr val="002060"/>
                </a:solidFill>
                <a:latin typeface="Calibri" panose="020F0502020204030204" pitchFamily="34" charset="0"/>
              </a:rPr>
              <a:t> </a:t>
            </a:r>
            <a:r>
              <a:rPr lang="es-MX" i="1" dirty="0">
                <a:solidFill>
                  <a:srgbClr val="002060"/>
                </a:solidFill>
                <a:latin typeface="Calibri" panose="020F0502020204030204" pitchFamily="34" charset="0"/>
              </a:rPr>
              <a:t>“DIAPOSITIVA 38: se tendrá en cuanta la observación y se revisará la posibilidad de incluirlos en el próximo análisis de riesgos que se realicen”. 	</a:t>
            </a:r>
          </a:p>
          <a:p>
            <a:pPr algn="just"/>
            <a:r>
              <a:rPr lang="es-MX" i="1" dirty="0">
                <a:solidFill>
                  <a:srgbClr val="002060"/>
                </a:solidFill>
                <a:latin typeface="Calibri" panose="020F0502020204030204" pitchFamily="34" charset="0"/>
              </a:rPr>
              <a:t>	</a:t>
            </a:r>
          </a:p>
          <a:p>
            <a:pPr algn="just"/>
            <a:r>
              <a:rPr lang="es-MX" sz="1900" i="1" dirty="0">
                <a:solidFill>
                  <a:srgbClr val="002060"/>
                </a:solidFill>
                <a:latin typeface="Calibri" panose="020F0502020204030204" pitchFamily="34" charset="0"/>
              </a:rPr>
              <a:t> 	</a:t>
            </a:r>
          </a:p>
          <a:p>
            <a:pPr algn="just"/>
            <a:endParaRPr lang="es-MX" sz="1900" i="1" dirty="0">
              <a:solidFill>
                <a:srgbClr val="002060"/>
              </a:solidFill>
              <a:latin typeface="Calibri" panose="020F0502020204030204" pitchFamily="34" charset="0"/>
            </a:endParaRPr>
          </a:p>
          <a:p>
            <a:pPr algn="just"/>
            <a:endParaRPr lang="es-MX"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7253733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464904" y="259161"/>
            <a:ext cx="6439020" cy="4154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2100" b="1" dirty="0">
                <a:solidFill>
                  <a:srgbClr val="002060"/>
                </a:solidFill>
              </a:rPr>
              <a:t>LICITACIÓN PÚBLICA </a:t>
            </a:r>
            <a:r>
              <a:rPr lang="es-CO" sz="2100" b="1" dirty="0" err="1">
                <a:solidFill>
                  <a:srgbClr val="002060"/>
                </a:solidFill>
              </a:rPr>
              <a:t>N°</a:t>
            </a:r>
            <a:r>
              <a:rPr lang="es-CO" sz="2100" b="1" dirty="0">
                <a:solidFill>
                  <a:srgbClr val="002060"/>
                </a:solidFill>
              </a:rPr>
              <a:t> 165 DE 2020</a:t>
            </a:r>
          </a:p>
        </p:txBody>
      </p:sp>
      <p:sp>
        <p:nvSpPr>
          <p:cNvPr id="2" name="CuadroTexto 1">
            <a:extLst>
              <a:ext uri="{FF2B5EF4-FFF2-40B4-BE49-F238E27FC236}">
                <a16:creationId xmlns:a16="http://schemas.microsoft.com/office/drawing/2014/main" id="{A9A9885C-C6E1-41E8-B59B-3B4605DD0427}"/>
              </a:ext>
            </a:extLst>
          </p:cNvPr>
          <p:cNvSpPr txBox="1"/>
          <p:nvPr/>
        </p:nvSpPr>
        <p:spPr>
          <a:xfrm>
            <a:off x="385846" y="767192"/>
            <a:ext cx="8518078" cy="537070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r>
              <a:rPr lang="es-CO" sz="1700" b="0" i="0" u="none" strike="noStrike" dirty="0">
                <a:solidFill>
                  <a:srgbClr val="002060"/>
                </a:solidFill>
                <a:effectLst/>
                <a:latin typeface="Calibri" panose="020F0502020204030204" pitchFamily="34" charset="0"/>
              </a:rPr>
              <a:t>En virtud </a:t>
            </a:r>
            <a:r>
              <a:rPr lang="es-CO" sz="1700" dirty="0">
                <a:solidFill>
                  <a:srgbClr val="002060"/>
                </a:solidFill>
              </a:rPr>
              <a:t>de la solicitud de la Presidencia de la República, Secretaria de Transparencia mediante radicado OFI 21-00101323/IDM 11040001 de fecha 15 de julio de 2021, dirigido a la Unidad de Control Interno de la UAE-CRA, se procedió a incluir en la presente auditor</a:t>
            </a:r>
            <a:r>
              <a:rPr lang="es-ES" sz="1700" dirty="0" err="1">
                <a:solidFill>
                  <a:srgbClr val="002060"/>
                </a:solidFill>
              </a:rPr>
              <a:t>ía</a:t>
            </a:r>
            <a:r>
              <a:rPr lang="es-ES" sz="1700" dirty="0">
                <a:solidFill>
                  <a:srgbClr val="002060"/>
                </a:solidFill>
              </a:rPr>
              <a:t> de gestión, la verificación de </a:t>
            </a:r>
            <a:r>
              <a:rPr lang="es-CO" sz="1700" dirty="0">
                <a:solidFill>
                  <a:srgbClr val="002060"/>
                </a:solidFill>
              </a:rPr>
              <a:t>la gesti</a:t>
            </a:r>
            <a:r>
              <a:rPr lang="es-ES" sz="1700" dirty="0">
                <a:solidFill>
                  <a:srgbClr val="002060"/>
                </a:solidFill>
              </a:rPr>
              <a:t>ón contractual adelantada por la entidad en la </a:t>
            </a:r>
            <a:r>
              <a:rPr lang="es-CO" sz="1700" dirty="0">
                <a:solidFill>
                  <a:srgbClr val="002060"/>
                </a:solidFill>
              </a:rPr>
              <a:t>Licitación Pública N° 165 de 2020,</a:t>
            </a:r>
            <a:r>
              <a:rPr lang="es-MX" sz="1700" dirty="0">
                <a:solidFill>
                  <a:srgbClr val="002060"/>
                </a:solidFill>
                <a:latin typeface="Calibri" panose="020F0502020204030204" pitchFamily="34" charset="0"/>
              </a:rPr>
              <a:t> cuyo objeto es </a:t>
            </a:r>
            <a:r>
              <a:rPr lang="es-MX" sz="1700" i="1" dirty="0">
                <a:solidFill>
                  <a:srgbClr val="002060"/>
                </a:solidFill>
                <a:latin typeface="Calibri" panose="020F0502020204030204" pitchFamily="34" charset="0"/>
              </a:rPr>
              <a:t>“contratar el diseño y las obras de adecuación, incluida la dotación e instalación del mobiliario de la sede de la comisión de regulación de agua potable y saneamiento básico”, </a:t>
            </a:r>
            <a:r>
              <a:rPr lang="es-MX" sz="1700" dirty="0">
                <a:solidFill>
                  <a:srgbClr val="002060"/>
                </a:solidFill>
              </a:rPr>
              <a:t>y</a:t>
            </a:r>
            <a:r>
              <a:rPr lang="es-MX" sz="1700" i="1" dirty="0">
                <a:solidFill>
                  <a:srgbClr val="002060"/>
                </a:solidFill>
                <a:latin typeface="Calibri" panose="020F0502020204030204" pitchFamily="34" charset="0"/>
              </a:rPr>
              <a:t> </a:t>
            </a:r>
            <a:r>
              <a:rPr lang="es-MX" sz="1700" dirty="0">
                <a:solidFill>
                  <a:srgbClr val="002060"/>
                </a:solidFill>
                <a:latin typeface="Calibri" panose="020F0502020204030204" pitchFamily="34" charset="0"/>
              </a:rPr>
              <a:t>cuyo valor inicial fue de $1.114.394.234,</a:t>
            </a:r>
            <a:r>
              <a:rPr lang="es-CO" sz="1700" dirty="0">
                <a:solidFill>
                  <a:srgbClr val="002060"/>
                </a:solidFill>
              </a:rPr>
              <a:t> evidenci</a:t>
            </a:r>
            <a:r>
              <a:rPr lang="es-ES" sz="1700" dirty="0">
                <a:solidFill>
                  <a:srgbClr val="002060"/>
                </a:solidFill>
              </a:rPr>
              <a:t>á</a:t>
            </a:r>
            <a:r>
              <a:rPr lang="es-CO" sz="1700" dirty="0">
                <a:solidFill>
                  <a:srgbClr val="002060"/>
                </a:solidFill>
              </a:rPr>
              <a:t>ndose las siguientes  observaciones:</a:t>
            </a:r>
          </a:p>
          <a:p>
            <a:pPr algn="just" fontAlgn="base"/>
            <a:endParaRPr lang="es-CO" sz="1000" b="0" i="0" u="none" strike="noStrike" dirty="0">
              <a:solidFill>
                <a:srgbClr val="002060"/>
              </a:solidFill>
              <a:effectLst/>
              <a:latin typeface="Calibri" panose="020F0502020204030204" pitchFamily="34" charset="0"/>
            </a:endParaRPr>
          </a:p>
          <a:p>
            <a:pPr algn="just" fontAlgn="base"/>
            <a:r>
              <a:rPr lang="es-CO" sz="1700" b="1" dirty="0">
                <a:solidFill>
                  <a:srgbClr val="002060"/>
                </a:solidFill>
                <a:latin typeface="Calibri" panose="020F0502020204030204" pitchFamily="34" charset="0"/>
              </a:rPr>
              <a:t>1.- </a:t>
            </a:r>
            <a:r>
              <a:rPr lang="es-CO" sz="1700" dirty="0">
                <a:solidFill>
                  <a:srgbClr val="002060"/>
                </a:solidFill>
                <a:latin typeface="Calibri" panose="020F0502020204030204" pitchFamily="34" charset="0"/>
              </a:rPr>
              <a:t>Dentro del aviso de convocatoria contemplado en el numeral 5.5 del artículo  </a:t>
            </a:r>
            <a:r>
              <a:rPr lang="es-MX" sz="1700" dirty="0">
                <a:solidFill>
                  <a:srgbClr val="002060"/>
                </a:solidFill>
                <a:latin typeface="Calibri" panose="020F0502020204030204" pitchFamily="34" charset="0"/>
              </a:rPr>
              <a:t>2.2.1.1.2.1.2 del Decreto 1082 de 2015</a:t>
            </a:r>
            <a:r>
              <a:rPr lang="es-CO" sz="1700" dirty="0">
                <a:solidFill>
                  <a:srgbClr val="002060"/>
                </a:solidFill>
                <a:latin typeface="Calibri" panose="020F0502020204030204" pitchFamily="34" charset="0"/>
              </a:rPr>
              <a:t>, no se evidenciaron los siguientes elementos:</a:t>
            </a:r>
          </a:p>
          <a:p>
            <a:pPr algn="just" fontAlgn="base"/>
            <a:r>
              <a:rPr lang="es-CO" sz="1700" dirty="0">
                <a:solidFill>
                  <a:srgbClr val="002060"/>
                </a:solidFill>
                <a:latin typeface="Calibri" panose="020F0502020204030204" pitchFamily="34" charset="0"/>
              </a:rPr>
              <a:t>-</a:t>
            </a:r>
            <a:r>
              <a:rPr lang="es-MX" sz="1700" dirty="0">
                <a:solidFill>
                  <a:srgbClr val="002060"/>
                </a:solidFill>
                <a:latin typeface="Calibri" panose="020F0502020204030204" pitchFamily="34" charset="0"/>
              </a:rPr>
              <a:t>Numeral 7. El valor estimado del contrato y la manifestación expresa de que la Entidad Estatal cuenta con la disponibilidad presupuestal.</a:t>
            </a:r>
            <a:endParaRPr lang="es-CO" sz="1700" dirty="0">
              <a:solidFill>
                <a:srgbClr val="002060"/>
              </a:solidFill>
              <a:latin typeface="Calibri" panose="020F0502020204030204" pitchFamily="34" charset="0"/>
            </a:endParaRPr>
          </a:p>
          <a:p>
            <a:pPr algn="just" fontAlgn="base"/>
            <a:r>
              <a:rPr lang="es-CO" sz="1700" dirty="0">
                <a:solidFill>
                  <a:srgbClr val="002060"/>
                </a:solidFill>
                <a:latin typeface="Calibri" panose="020F0502020204030204" pitchFamily="34" charset="0"/>
              </a:rPr>
              <a:t>-</a:t>
            </a:r>
            <a:r>
              <a:rPr lang="es-MX" sz="1700" dirty="0">
                <a:solidFill>
                  <a:srgbClr val="002060"/>
                </a:solidFill>
                <a:latin typeface="Calibri" panose="020F0502020204030204" pitchFamily="34" charset="0"/>
              </a:rPr>
              <a:t>Numeral 8. Mención de si la contratación está cobijada por un Acuerdo Comercial.</a:t>
            </a:r>
          </a:p>
          <a:p>
            <a:pPr algn="just" fontAlgn="base"/>
            <a:r>
              <a:rPr lang="es-MX" sz="1700" dirty="0">
                <a:solidFill>
                  <a:srgbClr val="002060"/>
                </a:solidFill>
                <a:latin typeface="Calibri" panose="020F0502020204030204" pitchFamily="34" charset="0"/>
              </a:rPr>
              <a:t>-Numeral 9. Mención de si la convocatoria es susceptible de ser limitada a </a:t>
            </a:r>
            <a:r>
              <a:rPr lang="es-MX" sz="1700" dirty="0" err="1">
                <a:solidFill>
                  <a:srgbClr val="002060"/>
                </a:solidFill>
                <a:latin typeface="Calibri" panose="020F0502020204030204" pitchFamily="34" charset="0"/>
              </a:rPr>
              <a:t>Mipyme</a:t>
            </a:r>
            <a:r>
              <a:rPr lang="es-MX" sz="1700" dirty="0">
                <a:solidFill>
                  <a:srgbClr val="002060"/>
                </a:solidFill>
                <a:latin typeface="Calibri" panose="020F0502020204030204" pitchFamily="34" charset="0"/>
              </a:rPr>
              <a:t>.</a:t>
            </a:r>
          </a:p>
          <a:p>
            <a:pPr algn="just" fontAlgn="base"/>
            <a:endParaRPr lang="es-MX" sz="1000" dirty="0">
              <a:solidFill>
                <a:srgbClr val="002060"/>
              </a:solidFill>
              <a:latin typeface="Calibri" panose="020F0502020204030204" pitchFamily="34" charset="0"/>
            </a:endParaRPr>
          </a:p>
          <a:p>
            <a:pPr algn="just" fontAlgn="base"/>
            <a:r>
              <a:rPr lang="es-CO" sz="1700" b="1" dirty="0">
                <a:solidFill>
                  <a:srgbClr val="002060"/>
                </a:solidFill>
                <a:latin typeface="Calibri" panose="020F0502020204030204" pitchFamily="34" charset="0"/>
              </a:rPr>
              <a:t>2.- </a:t>
            </a:r>
            <a:r>
              <a:rPr lang="es-CO" sz="1700" dirty="0">
                <a:solidFill>
                  <a:srgbClr val="002060"/>
                </a:solidFill>
                <a:latin typeface="Calibri" panose="020F0502020204030204" pitchFamily="34" charset="0"/>
              </a:rPr>
              <a:t>La solicitud del certificado de disponibilidad presupuestal de fecha 18 de septiembre de 2020, carece de firma por parte del área de presupuesto.</a:t>
            </a:r>
          </a:p>
          <a:p>
            <a:pPr algn="just" fontAlgn="base"/>
            <a:r>
              <a:rPr lang="es-CO" sz="1700" b="1" dirty="0">
                <a:solidFill>
                  <a:srgbClr val="002060"/>
                </a:solidFill>
                <a:latin typeface="Calibri" panose="020F0502020204030204" pitchFamily="34" charset="0"/>
              </a:rPr>
              <a:t>3.- </a:t>
            </a:r>
            <a:r>
              <a:rPr lang="es-CO" sz="1700" dirty="0">
                <a:solidFill>
                  <a:srgbClr val="002060"/>
                </a:solidFill>
                <a:latin typeface="Calibri" panose="020F0502020204030204" pitchFamily="34" charset="0"/>
              </a:rPr>
              <a:t>N</a:t>
            </a:r>
            <a:r>
              <a:rPr lang="es-CO" sz="1700" dirty="0">
                <a:solidFill>
                  <a:srgbClr val="002060"/>
                </a:solidFill>
              </a:rPr>
              <a:t>o se incluyó dentro de los estudios previos, el sector del suministro e instalación del mercado mobiliario dentro del análisis del sector, de acuerdo a lo contemplado en </a:t>
            </a:r>
            <a:r>
              <a:rPr lang="es-MX" sz="1700" dirty="0">
                <a:solidFill>
                  <a:srgbClr val="002060"/>
                </a:solidFill>
                <a:latin typeface="Calibri" panose="020F0502020204030204" pitchFamily="34" charset="0"/>
              </a:rPr>
              <a:t>Decreto 1082 de 2015 en su artículo</a:t>
            </a:r>
            <a:r>
              <a:rPr lang="es-MX" sz="1700" b="1" dirty="0"/>
              <a:t> </a:t>
            </a:r>
            <a:r>
              <a:rPr lang="es-MX" sz="1700" dirty="0">
                <a:solidFill>
                  <a:srgbClr val="002060"/>
                </a:solidFill>
                <a:latin typeface="Calibri" panose="020F0502020204030204" pitchFamily="34" charset="0"/>
              </a:rPr>
              <a:t>2.2.1.1.1.6.1.  y los lineamientos de Colombia Compra Eficiente.</a:t>
            </a:r>
            <a:endParaRPr lang="es-CO" sz="1700" dirty="0">
              <a:solidFill>
                <a:srgbClr val="002060"/>
              </a:solidFill>
            </a:endParaRPr>
          </a:p>
        </p:txBody>
      </p:sp>
    </p:spTree>
    <p:extLst>
      <p:ext uri="{BB962C8B-B14F-4D97-AF65-F5344CB8AC3E}">
        <p14:creationId xmlns:p14="http://schemas.microsoft.com/office/powerpoint/2010/main" val="368708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95457" y="220634"/>
            <a:ext cx="6414172"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800" b="1" dirty="0">
                <a:solidFill>
                  <a:srgbClr val="002060"/>
                </a:solidFill>
              </a:rPr>
              <a:t>SELECCIÓN DE LA MUESTRA</a:t>
            </a:r>
          </a:p>
          <a:p>
            <a:pPr algn="ctr"/>
            <a:r>
              <a:rPr lang="es-CO" sz="2800" b="1" dirty="0">
                <a:solidFill>
                  <a:srgbClr val="002060"/>
                </a:solidFill>
              </a:rPr>
              <a:t>VIGENCIA 2020 </a:t>
            </a:r>
            <a:endParaRPr lang="en-US" sz="2800" b="1" dirty="0">
              <a:solidFill>
                <a:srgbClr val="002060"/>
              </a:solidFill>
            </a:endParaRPr>
          </a:p>
        </p:txBody>
      </p:sp>
      <p:graphicFrame>
        <p:nvGraphicFramePr>
          <p:cNvPr id="3" name="Tabla 3">
            <a:extLst>
              <a:ext uri="{FF2B5EF4-FFF2-40B4-BE49-F238E27FC236}">
                <a16:creationId xmlns:a16="http://schemas.microsoft.com/office/drawing/2014/main" id="{FAEF75FD-CD41-4A98-94E1-EAA4C3EEE55A}"/>
              </a:ext>
            </a:extLst>
          </p:cNvPr>
          <p:cNvGraphicFramePr>
            <a:graphicFrameLocks noGrp="1"/>
          </p:cNvGraphicFramePr>
          <p:nvPr>
            <p:extLst>
              <p:ext uri="{D42A27DB-BD31-4B8C-83A1-F6EECF244321}">
                <p14:modId xmlns:p14="http://schemas.microsoft.com/office/powerpoint/2010/main" val="1611601230"/>
              </p:ext>
            </p:extLst>
          </p:nvPr>
        </p:nvGraphicFramePr>
        <p:xfrm>
          <a:off x="503583" y="1270000"/>
          <a:ext cx="8306046" cy="3989452"/>
        </p:xfrm>
        <a:graphic>
          <a:graphicData uri="http://schemas.openxmlformats.org/drawingml/2006/table">
            <a:tbl>
              <a:tblPr firstRow="1" bandRow="1">
                <a:tableStyleId>{5C22544A-7EE6-4342-B048-85BDC9FD1C3A}</a:tableStyleId>
              </a:tblPr>
              <a:tblGrid>
                <a:gridCol w="1258956">
                  <a:extLst>
                    <a:ext uri="{9D8B030D-6E8A-4147-A177-3AD203B41FA5}">
                      <a16:colId xmlns:a16="http://schemas.microsoft.com/office/drawing/2014/main" val="2468158874"/>
                    </a:ext>
                  </a:extLst>
                </a:gridCol>
                <a:gridCol w="1470991">
                  <a:extLst>
                    <a:ext uri="{9D8B030D-6E8A-4147-A177-3AD203B41FA5}">
                      <a16:colId xmlns:a16="http://schemas.microsoft.com/office/drawing/2014/main" val="2999294419"/>
                    </a:ext>
                  </a:extLst>
                </a:gridCol>
                <a:gridCol w="1258957">
                  <a:extLst>
                    <a:ext uri="{9D8B030D-6E8A-4147-A177-3AD203B41FA5}">
                      <a16:colId xmlns:a16="http://schemas.microsoft.com/office/drawing/2014/main" val="2916069815"/>
                    </a:ext>
                  </a:extLst>
                </a:gridCol>
                <a:gridCol w="1457739">
                  <a:extLst>
                    <a:ext uri="{9D8B030D-6E8A-4147-A177-3AD203B41FA5}">
                      <a16:colId xmlns:a16="http://schemas.microsoft.com/office/drawing/2014/main" val="1492289544"/>
                    </a:ext>
                  </a:extLst>
                </a:gridCol>
                <a:gridCol w="1179444">
                  <a:extLst>
                    <a:ext uri="{9D8B030D-6E8A-4147-A177-3AD203B41FA5}">
                      <a16:colId xmlns:a16="http://schemas.microsoft.com/office/drawing/2014/main" val="1686346218"/>
                    </a:ext>
                  </a:extLst>
                </a:gridCol>
                <a:gridCol w="1679959">
                  <a:extLst>
                    <a:ext uri="{9D8B030D-6E8A-4147-A177-3AD203B41FA5}">
                      <a16:colId xmlns:a16="http://schemas.microsoft.com/office/drawing/2014/main" val="1650298683"/>
                    </a:ext>
                  </a:extLst>
                </a:gridCol>
              </a:tblGrid>
              <a:tr h="568510">
                <a:tc>
                  <a:txBody>
                    <a:bodyPr/>
                    <a:lstStyle/>
                    <a:p>
                      <a:pPr algn="ctr"/>
                      <a:r>
                        <a:rPr lang="es-CO" sz="1600" dirty="0">
                          <a:solidFill>
                            <a:srgbClr val="002060"/>
                          </a:solidFill>
                        </a:rPr>
                        <a:t>CONTRATO </a:t>
                      </a:r>
                      <a:r>
                        <a:rPr lang="es-CO" sz="1600" dirty="0" err="1">
                          <a:solidFill>
                            <a:srgbClr val="002060"/>
                          </a:solidFill>
                        </a:rPr>
                        <a:t>N°</a:t>
                      </a:r>
                      <a:r>
                        <a:rPr lang="es-CO" sz="1600" dirty="0">
                          <a:solidFill>
                            <a:srgbClr val="002060"/>
                          </a:solidFill>
                        </a:rPr>
                        <a:t> </a:t>
                      </a:r>
                    </a:p>
                  </a:txBody>
                  <a:tcPr>
                    <a:solidFill>
                      <a:schemeClr val="accent6">
                        <a:lumMod val="60000"/>
                        <a:lumOff val="40000"/>
                      </a:schemeClr>
                    </a:solidFill>
                  </a:tcPr>
                </a:tc>
                <a:tc>
                  <a:txBody>
                    <a:bodyPr/>
                    <a:lstStyle/>
                    <a:p>
                      <a:pPr algn="ctr"/>
                      <a:r>
                        <a:rPr lang="es-CO" sz="1600" dirty="0">
                          <a:solidFill>
                            <a:srgbClr val="002060"/>
                          </a:solidFill>
                        </a:rPr>
                        <a:t>VALOR $</a:t>
                      </a:r>
                    </a:p>
                  </a:txBody>
                  <a:tcPr>
                    <a:solidFill>
                      <a:schemeClr val="accent6">
                        <a:lumMod val="60000"/>
                        <a:lumOff val="40000"/>
                      </a:schemeClr>
                    </a:solidFill>
                  </a:tcPr>
                </a:tc>
                <a:tc>
                  <a:txBody>
                    <a:bodyPr/>
                    <a:lstStyle/>
                    <a:p>
                      <a:pPr algn="ctr"/>
                      <a:r>
                        <a:rPr lang="es-CO" sz="1600" dirty="0">
                          <a:solidFill>
                            <a:srgbClr val="002060"/>
                          </a:solidFill>
                        </a:rPr>
                        <a:t>CONTRATO</a:t>
                      </a:r>
                    </a:p>
                    <a:p>
                      <a:pPr algn="ctr"/>
                      <a:r>
                        <a:rPr lang="es-CO" sz="1600" dirty="0" err="1">
                          <a:solidFill>
                            <a:srgbClr val="002060"/>
                          </a:solidFill>
                        </a:rPr>
                        <a:t>N°</a:t>
                      </a:r>
                      <a:r>
                        <a:rPr lang="es-CO" sz="1600" dirty="0">
                          <a:solidFill>
                            <a:srgbClr val="002060"/>
                          </a:solidFill>
                        </a:rPr>
                        <a:t> </a:t>
                      </a:r>
                    </a:p>
                  </a:txBody>
                  <a:tcPr>
                    <a:solidFill>
                      <a:schemeClr val="accent6">
                        <a:lumMod val="60000"/>
                        <a:lumOff val="40000"/>
                      </a:schemeClr>
                    </a:solidFill>
                  </a:tcPr>
                </a:tc>
                <a:tc>
                  <a:txBody>
                    <a:bodyPr/>
                    <a:lstStyle/>
                    <a:p>
                      <a:pPr algn="ctr"/>
                      <a:r>
                        <a:rPr lang="es-CO" sz="1600" dirty="0">
                          <a:solidFill>
                            <a:srgbClr val="002060"/>
                          </a:solidFill>
                        </a:rPr>
                        <a:t>VALOR $</a:t>
                      </a:r>
                    </a:p>
                  </a:txBody>
                  <a:tcPr>
                    <a:solidFill>
                      <a:schemeClr val="accent6">
                        <a:lumMod val="60000"/>
                        <a:lumOff val="40000"/>
                      </a:schemeClr>
                    </a:solidFill>
                  </a:tcPr>
                </a:tc>
                <a:tc>
                  <a:txBody>
                    <a:bodyPr/>
                    <a:lstStyle/>
                    <a:p>
                      <a:pPr algn="ctr"/>
                      <a:r>
                        <a:rPr lang="es-CO" sz="1600" dirty="0">
                          <a:solidFill>
                            <a:srgbClr val="002060"/>
                          </a:solidFill>
                        </a:rPr>
                        <a:t>CONTRATO</a:t>
                      </a:r>
                    </a:p>
                    <a:p>
                      <a:pPr algn="ctr"/>
                      <a:r>
                        <a:rPr lang="es-CO" sz="1600" dirty="0" err="1">
                          <a:solidFill>
                            <a:srgbClr val="002060"/>
                          </a:solidFill>
                        </a:rPr>
                        <a:t>N°</a:t>
                      </a:r>
                      <a:r>
                        <a:rPr lang="es-CO" sz="1600" dirty="0">
                          <a:solidFill>
                            <a:srgbClr val="002060"/>
                          </a:solidFill>
                        </a:rPr>
                        <a:t> </a:t>
                      </a:r>
                    </a:p>
                  </a:txBody>
                  <a:tcPr>
                    <a:solidFill>
                      <a:schemeClr val="accent6">
                        <a:lumMod val="60000"/>
                        <a:lumOff val="40000"/>
                      </a:schemeClr>
                    </a:solidFill>
                  </a:tcPr>
                </a:tc>
                <a:tc>
                  <a:txBody>
                    <a:bodyPr/>
                    <a:lstStyle/>
                    <a:p>
                      <a:pPr algn="ctr"/>
                      <a:r>
                        <a:rPr lang="es-CO" sz="1600" dirty="0">
                          <a:solidFill>
                            <a:srgbClr val="002060"/>
                          </a:solidFill>
                        </a:rPr>
                        <a:t>VALOR $ </a:t>
                      </a:r>
                    </a:p>
                  </a:txBody>
                  <a:tcPr>
                    <a:solidFill>
                      <a:schemeClr val="accent6">
                        <a:lumMod val="60000"/>
                        <a:lumOff val="40000"/>
                      </a:schemeClr>
                    </a:solidFill>
                  </a:tcPr>
                </a:tc>
                <a:extLst>
                  <a:ext uri="{0D108BD9-81ED-4DB2-BD59-A6C34878D82A}">
                    <a16:rowId xmlns:a16="http://schemas.microsoft.com/office/drawing/2014/main" val="4168021248"/>
                  </a:ext>
                </a:extLst>
              </a:tr>
              <a:tr h="297732">
                <a:tc>
                  <a:txBody>
                    <a:bodyPr/>
                    <a:lstStyle/>
                    <a:p>
                      <a:pPr algn="ctr"/>
                      <a:r>
                        <a:rPr lang="pt-BR" sz="1600" b="0" i="0" u="none" strike="noStrike" dirty="0">
                          <a:solidFill>
                            <a:srgbClr val="002060"/>
                          </a:solidFill>
                          <a:effectLst/>
                          <a:latin typeface="Calibri" panose="020F0502020204030204" pitchFamily="34" charset="0"/>
                        </a:rPr>
                        <a:t>02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154.438.200 </a:t>
                      </a:r>
                      <a:endParaRPr lang="es-CO" sz="1600" dirty="0"/>
                    </a:p>
                  </a:txBody>
                  <a:tcPr>
                    <a:solidFill>
                      <a:schemeClr val="accent6">
                        <a:lumMod val="40000"/>
                        <a:lumOff val="60000"/>
                      </a:schemeClr>
                    </a:solidFill>
                  </a:tcPr>
                </a:tc>
                <a:tc>
                  <a:txBody>
                    <a:bodyPr/>
                    <a:lstStyle/>
                    <a:p>
                      <a:pPr algn="ctr"/>
                      <a:r>
                        <a:rPr lang="pt-BR" sz="1600" dirty="0">
                          <a:solidFill>
                            <a:srgbClr val="002060"/>
                          </a:solidFill>
                          <a:latin typeface="Calibri" panose="020F0502020204030204" pitchFamily="34" charset="0"/>
                        </a:rPr>
                        <a:t>35 </a:t>
                      </a:r>
                      <a:endParaRPr lang="es-CO" sz="1600" dirty="0"/>
                    </a:p>
                  </a:txBody>
                  <a:tcPr>
                    <a:solidFill>
                      <a:schemeClr val="accent6">
                        <a:lumMod val="40000"/>
                        <a:lumOff val="60000"/>
                      </a:schemeClr>
                    </a:solidFill>
                  </a:tcPr>
                </a:tc>
                <a:tc>
                  <a:txBody>
                    <a:bodyPr/>
                    <a:lstStyle/>
                    <a:p>
                      <a:pPr algn="r"/>
                      <a:r>
                        <a:rPr lang="pt-BR" sz="1600" dirty="0">
                          <a:solidFill>
                            <a:srgbClr val="002060"/>
                          </a:solidFill>
                          <a:latin typeface="Calibri" panose="020F0502020204030204" pitchFamily="34" charset="0"/>
                        </a:rPr>
                        <a:t>77.112.6</a:t>
                      </a:r>
                      <a:r>
                        <a:rPr lang="pt-BR" sz="1600" b="0" i="0" u="none" strike="noStrike" dirty="0">
                          <a:solidFill>
                            <a:srgbClr val="002060"/>
                          </a:solidFill>
                          <a:effectLst/>
                          <a:latin typeface="Calibri" panose="020F0502020204030204" pitchFamily="34" charset="0"/>
                        </a:rPr>
                        <a:t>00</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132</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209.453.465 </a:t>
                      </a:r>
                      <a:endParaRPr lang="es-CO" sz="1600" dirty="0"/>
                    </a:p>
                  </a:txBody>
                  <a:tcPr>
                    <a:solidFill>
                      <a:schemeClr val="accent6">
                        <a:lumMod val="40000"/>
                        <a:lumOff val="60000"/>
                      </a:schemeClr>
                    </a:solidFill>
                  </a:tcPr>
                </a:tc>
                <a:extLst>
                  <a:ext uri="{0D108BD9-81ED-4DB2-BD59-A6C34878D82A}">
                    <a16:rowId xmlns:a16="http://schemas.microsoft.com/office/drawing/2014/main" val="2029286770"/>
                  </a:ext>
                </a:extLst>
              </a:tr>
              <a:tr h="193081">
                <a:tc>
                  <a:txBody>
                    <a:bodyPr/>
                    <a:lstStyle/>
                    <a:p>
                      <a:pPr algn="ctr"/>
                      <a:r>
                        <a:rPr lang="pt-BR" sz="1600" b="0" i="0" u="none" strike="noStrike" dirty="0">
                          <a:solidFill>
                            <a:srgbClr val="002060"/>
                          </a:solidFill>
                          <a:effectLst/>
                          <a:latin typeface="Calibri" panose="020F0502020204030204" pitchFamily="34" charset="0"/>
                        </a:rPr>
                        <a:t> 03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160.680.000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47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91.000.000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136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258.702.892</a:t>
                      </a:r>
                      <a:endParaRPr lang="es-CO" sz="1600" dirty="0"/>
                    </a:p>
                  </a:txBody>
                  <a:tcPr>
                    <a:solidFill>
                      <a:schemeClr val="accent6">
                        <a:lumMod val="40000"/>
                        <a:lumOff val="60000"/>
                      </a:schemeClr>
                    </a:solidFill>
                  </a:tcPr>
                </a:tc>
                <a:extLst>
                  <a:ext uri="{0D108BD9-81ED-4DB2-BD59-A6C34878D82A}">
                    <a16:rowId xmlns:a16="http://schemas.microsoft.com/office/drawing/2014/main" val="4221996785"/>
                  </a:ext>
                </a:extLst>
              </a:tr>
              <a:tr h="329137">
                <a:tc>
                  <a:txBody>
                    <a:bodyPr/>
                    <a:lstStyle/>
                    <a:p>
                      <a:pPr algn="ctr"/>
                      <a:r>
                        <a:rPr lang="pt-BR" sz="1600" b="0" i="0" u="none" strike="noStrike" dirty="0">
                          <a:solidFill>
                            <a:srgbClr val="002060"/>
                          </a:solidFill>
                          <a:effectLst/>
                          <a:latin typeface="Calibri" panose="020F0502020204030204" pitchFamily="34" charset="0"/>
                        </a:rPr>
                        <a:t> 12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88.935.840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48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162.075.144 </a:t>
                      </a:r>
                      <a:endParaRPr lang="es-CO" sz="1600" dirty="0"/>
                    </a:p>
                  </a:txBody>
                  <a:tcPr>
                    <a:solidFill>
                      <a:schemeClr val="accent6">
                        <a:lumMod val="40000"/>
                        <a:lumOff val="60000"/>
                      </a:schemeClr>
                    </a:solidFill>
                  </a:tcPr>
                </a:tc>
                <a:tc>
                  <a:txBody>
                    <a:bodyPr/>
                    <a:lstStyle/>
                    <a:p>
                      <a:pPr algn="ctr"/>
                      <a:r>
                        <a:rPr lang="es-CO" sz="1600" b="0" i="0" u="none" strike="noStrike" dirty="0">
                          <a:solidFill>
                            <a:srgbClr val="002060"/>
                          </a:solidFill>
                          <a:effectLst/>
                          <a:latin typeface="Calibri" panose="020F0502020204030204" pitchFamily="34" charset="0"/>
                        </a:rPr>
                        <a:t>139 </a:t>
                      </a:r>
                      <a:endParaRPr lang="es-CO" sz="1600" dirty="0"/>
                    </a:p>
                  </a:txBody>
                  <a:tcPr>
                    <a:solidFill>
                      <a:schemeClr val="accent6">
                        <a:lumMod val="40000"/>
                        <a:lumOff val="60000"/>
                      </a:schemeClr>
                    </a:solidFill>
                  </a:tcPr>
                </a:tc>
                <a:tc>
                  <a:txBody>
                    <a:bodyPr/>
                    <a:lstStyle/>
                    <a:p>
                      <a:pPr algn="r"/>
                      <a:r>
                        <a:rPr lang="es-CO" sz="1600" b="0" i="0" u="none" strike="noStrike" dirty="0">
                          <a:solidFill>
                            <a:srgbClr val="002060"/>
                          </a:solidFill>
                          <a:effectLst/>
                          <a:latin typeface="Calibri" panose="020F0502020204030204" pitchFamily="34" charset="0"/>
                        </a:rPr>
                        <a:t>400.000.000 </a:t>
                      </a:r>
                      <a:endParaRPr lang="es-CO" sz="1600" dirty="0"/>
                    </a:p>
                  </a:txBody>
                  <a:tcPr>
                    <a:solidFill>
                      <a:schemeClr val="accent6">
                        <a:lumMod val="40000"/>
                        <a:lumOff val="60000"/>
                      </a:schemeClr>
                    </a:solidFill>
                  </a:tcPr>
                </a:tc>
                <a:extLst>
                  <a:ext uri="{0D108BD9-81ED-4DB2-BD59-A6C34878D82A}">
                    <a16:rowId xmlns:a16="http://schemas.microsoft.com/office/drawing/2014/main" val="4106341097"/>
                  </a:ext>
                </a:extLst>
              </a:tr>
              <a:tr h="329137">
                <a:tc>
                  <a:txBody>
                    <a:bodyPr/>
                    <a:lstStyle/>
                    <a:p>
                      <a:pPr algn="ctr"/>
                      <a:r>
                        <a:rPr lang="pt-BR" sz="1600" b="0" i="0" u="none" strike="noStrike" dirty="0">
                          <a:solidFill>
                            <a:srgbClr val="002060"/>
                          </a:solidFill>
                          <a:effectLst/>
                          <a:latin typeface="Calibri" panose="020F0502020204030204" pitchFamily="34" charset="0"/>
                        </a:rPr>
                        <a:t> 13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73.080.000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53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104.500.000 </a:t>
                      </a:r>
                      <a:endParaRPr lang="es-CO" sz="1600" dirty="0"/>
                    </a:p>
                  </a:txBody>
                  <a:tcPr>
                    <a:solidFill>
                      <a:schemeClr val="accent6">
                        <a:lumMod val="40000"/>
                        <a:lumOff val="60000"/>
                      </a:schemeClr>
                    </a:solidFill>
                  </a:tcPr>
                </a:tc>
                <a:tc>
                  <a:txBody>
                    <a:bodyPr/>
                    <a:lstStyle/>
                    <a:p>
                      <a:pPr algn="ctr"/>
                      <a:r>
                        <a:rPr lang="es-CO" sz="1600" b="0" i="0" u="none" strike="noStrike" dirty="0">
                          <a:solidFill>
                            <a:srgbClr val="002060"/>
                          </a:solidFill>
                          <a:effectLst/>
                          <a:latin typeface="Calibri" panose="020F0502020204030204" pitchFamily="34" charset="0"/>
                        </a:rPr>
                        <a:t>142 </a:t>
                      </a:r>
                      <a:endParaRPr lang="es-CO" sz="1600" dirty="0"/>
                    </a:p>
                  </a:txBody>
                  <a:tcPr>
                    <a:solidFill>
                      <a:schemeClr val="accent6">
                        <a:lumMod val="40000"/>
                        <a:lumOff val="60000"/>
                      </a:schemeClr>
                    </a:solidFill>
                  </a:tcPr>
                </a:tc>
                <a:tc>
                  <a:txBody>
                    <a:bodyPr/>
                    <a:lstStyle/>
                    <a:p>
                      <a:pPr algn="r"/>
                      <a:r>
                        <a:rPr lang="es-CO" sz="1600" b="0" i="0" u="none" strike="noStrike" dirty="0">
                          <a:solidFill>
                            <a:srgbClr val="002060"/>
                          </a:solidFill>
                          <a:effectLst/>
                          <a:latin typeface="Calibri" panose="020F0502020204030204" pitchFamily="34" charset="0"/>
                        </a:rPr>
                        <a:t>400.000.000 </a:t>
                      </a:r>
                      <a:endParaRPr lang="es-CO" sz="1600" dirty="0"/>
                    </a:p>
                  </a:txBody>
                  <a:tcPr>
                    <a:solidFill>
                      <a:schemeClr val="accent6">
                        <a:lumMod val="40000"/>
                        <a:lumOff val="60000"/>
                      </a:schemeClr>
                    </a:solidFill>
                  </a:tcPr>
                </a:tc>
                <a:extLst>
                  <a:ext uri="{0D108BD9-81ED-4DB2-BD59-A6C34878D82A}">
                    <a16:rowId xmlns:a16="http://schemas.microsoft.com/office/drawing/2014/main" val="1022035539"/>
                  </a:ext>
                </a:extLst>
              </a:tr>
              <a:tr h="329137">
                <a:tc>
                  <a:txBody>
                    <a:bodyPr/>
                    <a:lstStyle/>
                    <a:p>
                      <a:pPr algn="ctr"/>
                      <a:r>
                        <a:rPr lang="pt-BR" sz="1600" b="0" i="0" u="none" strike="noStrike" dirty="0">
                          <a:solidFill>
                            <a:srgbClr val="002060"/>
                          </a:solidFill>
                          <a:effectLst/>
                          <a:latin typeface="Calibri" panose="020F0502020204030204" pitchFamily="34" charset="0"/>
                        </a:rPr>
                        <a:t> 14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79.737.504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58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82.500.000 </a:t>
                      </a:r>
                      <a:endParaRPr lang="es-CO" sz="1600" dirty="0"/>
                    </a:p>
                  </a:txBody>
                  <a:tcPr>
                    <a:solidFill>
                      <a:schemeClr val="accent6">
                        <a:lumMod val="40000"/>
                        <a:lumOff val="60000"/>
                      </a:schemeClr>
                    </a:solidFill>
                  </a:tcPr>
                </a:tc>
                <a:tc>
                  <a:txBody>
                    <a:bodyPr/>
                    <a:lstStyle/>
                    <a:p>
                      <a:pPr algn="ctr"/>
                      <a:r>
                        <a:rPr lang="es-CO" sz="1600" b="0" i="0" u="none" strike="noStrike" dirty="0">
                          <a:solidFill>
                            <a:srgbClr val="002060"/>
                          </a:solidFill>
                          <a:effectLst/>
                          <a:latin typeface="Calibri" panose="020F0502020204030204" pitchFamily="34" charset="0"/>
                        </a:rPr>
                        <a:t>159 </a:t>
                      </a:r>
                      <a:endParaRPr lang="es-CO" sz="1600" dirty="0"/>
                    </a:p>
                  </a:txBody>
                  <a:tcPr>
                    <a:solidFill>
                      <a:schemeClr val="accent6">
                        <a:lumMod val="40000"/>
                        <a:lumOff val="60000"/>
                      </a:schemeClr>
                    </a:solidFill>
                  </a:tcPr>
                </a:tc>
                <a:tc>
                  <a:txBody>
                    <a:bodyPr/>
                    <a:lstStyle/>
                    <a:p>
                      <a:pPr algn="r"/>
                      <a:r>
                        <a:rPr lang="es-CO" sz="1600" b="0" i="0" u="none" strike="noStrike" dirty="0">
                          <a:solidFill>
                            <a:srgbClr val="002060"/>
                          </a:solidFill>
                          <a:effectLst/>
                          <a:latin typeface="Calibri" panose="020F0502020204030204" pitchFamily="34" charset="0"/>
                        </a:rPr>
                        <a:t>102.771.401 </a:t>
                      </a:r>
                      <a:endParaRPr lang="es-CO" sz="1600" dirty="0"/>
                    </a:p>
                  </a:txBody>
                  <a:tcPr>
                    <a:solidFill>
                      <a:schemeClr val="accent6">
                        <a:lumMod val="40000"/>
                        <a:lumOff val="60000"/>
                      </a:schemeClr>
                    </a:solidFill>
                  </a:tcPr>
                </a:tc>
                <a:extLst>
                  <a:ext uri="{0D108BD9-81ED-4DB2-BD59-A6C34878D82A}">
                    <a16:rowId xmlns:a16="http://schemas.microsoft.com/office/drawing/2014/main" val="395363173"/>
                  </a:ext>
                </a:extLst>
              </a:tr>
              <a:tr h="329137">
                <a:tc>
                  <a:txBody>
                    <a:bodyPr/>
                    <a:lstStyle/>
                    <a:p>
                      <a:pPr algn="ctr"/>
                      <a:r>
                        <a:rPr lang="pt-BR" sz="1600" b="0" i="0" u="none" strike="noStrike" dirty="0">
                          <a:solidFill>
                            <a:srgbClr val="002060"/>
                          </a:solidFill>
                          <a:effectLst/>
                          <a:latin typeface="Calibri" panose="020F0502020204030204" pitchFamily="34" charset="0"/>
                        </a:rPr>
                        <a:t> 15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101.210.292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60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105.600.000 </a:t>
                      </a:r>
                      <a:endParaRPr lang="es-CO" sz="1600" dirty="0"/>
                    </a:p>
                  </a:txBody>
                  <a:tcPr>
                    <a:solidFill>
                      <a:schemeClr val="accent6">
                        <a:lumMod val="40000"/>
                        <a:lumOff val="60000"/>
                      </a:schemeClr>
                    </a:solidFill>
                  </a:tcPr>
                </a:tc>
                <a:tc>
                  <a:txBody>
                    <a:bodyPr/>
                    <a:lstStyle/>
                    <a:p>
                      <a:pPr algn="ctr"/>
                      <a:r>
                        <a:rPr lang="es-CO" sz="1600" b="0" i="0" u="none" strike="noStrike" dirty="0">
                          <a:solidFill>
                            <a:srgbClr val="002060"/>
                          </a:solidFill>
                          <a:effectLst/>
                          <a:latin typeface="Calibri" panose="020F0502020204030204" pitchFamily="34" charset="0"/>
                        </a:rPr>
                        <a:t>165 </a:t>
                      </a:r>
                      <a:endParaRPr lang="es-CO" sz="1600" dirty="0"/>
                    </a:p>
                  </a:txBody>
                  <a:tcPr>
                    <a:solidFill>
                      <a:schemeClr val="accent6">
                        <a:lumMod val="40000"/>
                        <a:lumOff val="60000"/>
                      </a:schemeClr>
                    </a:solidFill>
                  </a:tcPr>
                </a:tc>
                <a:tc>
                  <a:txBody>
                    <a:bodyPr/>
                    <a:lstStyle/>
                    <a:p>
                      <a:pPr algn="r"/>
                      <a:r>
                        <a:rPr lang="es-CO" sz="1600" b="0" i="0" u="none" strike="noStrike" dirty="0">
                          <a:solidFill>
                            <a:srgbClr val="002060"/>
                          </a:solidFill>
                          <a:effectLst/>
                          <a:latin typeface="Calibri" panose="020F0502020204030204" pitchFamily="34" charset="0"/>
                        </a:rPr>
                        <a:t>1.114.394.234 </a:t>
                      </a:r>
                      <a:endParaRPr lang="es-CO" sz="1600" dirty="0"/>
                    </a:p>
                  </a:txBody>
                  <a:tcPr>
                    <a:solidFill>
                      <a:schemeClr val="accent6">
                        <a:lumMod val="40000"/>
                        <a:lumOff val="60000"/>
                      </a:schemeClr>
                    </a:solidFill>
                  </a:tcPr>
                </a:tc>
                <a:extLst>
                  <a:ext uri="{0D108BD9-81ED-4DB2-BD59-A6C34878D82A}">
                    <a16:rowId xmlns:a16="http://schemas.microsoft.com/office/drawing/2014/main" val="1108220409"/>
                  </a:ext>
                </a:extLst>
              </a:tr>
              <a:tr h="364046">
                <a:tc>
                  <a:txBody>
                    <a:bodyPr/>
                    <a:lstStyle/>
                    <a:p>
                      <a:pPr algn="ctr"/>
                      <a:r>
                        <a:rPr lang="pt-BR" sz="1600" b="0" i="0" u="none" strike="noStrike" dirty="0">
                          <a:solidFill>
                            <a:srgbClr val="002060"/>
                          </a:solidFill>
                          <a:effectLst/>
                          <a:latin typeface="Calibri" panose="020F0502020204030204" pitchFamily="34" charset="0"/>
                        </a:rPr>
                        <a:t> 24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 87.925.391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66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209.074.674 </a:t>
                      </a:r>
                      <a:endParaRPr lang="es-CO" sz="1600" dirty="0"/>
                    </a:p>
                  </a:txBody>
                  <a:tcPr>
                    <a:solidFill>
                      <a:schemeClr val="accent6">
                        <a:lumMod val="40000"/>
                        <a:lumOff val="60000"/>
                      </a:schemeClr>
                    </a:solidFill>
                  </a:tcPr>
                </a:tc>
                <a:tc>
                  <a:txBody>
                    <a:bodyPr/>
                    <a:lstStyle/>
                    <a:p>
                      <a:pPr algn="ctr"/>
                      <a:r>
                        <a:rPr lang="es-CO" sz="1600" b="0" i="0" u="none" strike="noStrike" dirty="0">
                          <a:solidFill>
                            <a:srgbClr val="002060"/>
                          </a:solidFill>
                          <a:effectLst/>
                          <a:latin typeface="Calibri" panose="020F0502020204030204" pitchFamily="34" charset="0"/>
                        </a:rPr>
                        <a:t>173 </a:t>
                      </a:r>
                      <a:endParaRPr lang="es-CO" sz="1600" dirty="0"/>
                    </a:p>
                  </a:txBody>
                  <a:tcPr>
                    <a:solidFill>
                      <a:schemeClr val="accent6">
                        <a:lumMod val="40000"/>
                        <a:lumOff val="60000"/>
                      </a:schemeClr>
                    </a:solidFill>
                  </a:tcPr>
                </a:tc>
                <a:tc>
                  <a:txBody>
                    <a:bodyPr/>
                    <a:lstStyle/>
                    <a:p>
                      <a:pPr algn="r"/>
                      <a:r>
                        <a:rPr lang="es-CO" sz="1600" b="0" i="0" u="none" strike="noStrike" dirty="0">
                          <a:solidFill>
                            <a:srgbClr val="002060"/>
                          </a:solidFill>
                          <a:effectLst/>
                          <a:latin typeface="Calibri" panose="020F0502020204030204" pitchFamily="34" charset="0"/>
                        </a:rPr>
                        <a:t> 97.339.144 </a:t>
                      </a:r>
                      <a:endParaRPr lang="es-CO" sz="1600" dirty="0"/>
                    </a:p>
                  </a:txBody>
                  <a:tcPr>
                    <a:solidFill>
                      <a:schemeClr val="accent6">
                        <a:lumMod val="40000"/>
                        <a:lumOff val="60000"/>
                      </a:schemeClr>
                    </a:solidFill>
                  </a:tcPr>
                </a:tc>
                <a:extLst>
                  <a:ext uri="{0D108BD9-81ED-4DB2-BD59-A6C34878D82A}">
                    <a16:rowId xmlns:a16="http://schemas.microsoft.com/office/drawing/2014/main" val="1890414665"/>
                  </a:ext>
                </a:extLst>
              </a:tr>
              <a:tr h="329137">
                <a:tc>
                  <a:txBody>
                    <a:bodyPr/>
                    <a:lstStyle/>
                    <a:p>
                      <a:pPr algn="ctr"/>
                      <a:r>
                        <a:rPr lang="pt-BR" sz="1600" b="0" i="0" u="none" strike="noStrike" dirty="0">
                          <a:solidFill>
                            <a:srgbClr val="002060"/>
                          </a:solidFill>
                          <a:effectLst/>
                          <a:latin typeface="Calibri" panose="020F0502020204030204" pitchFamily="34" charset="0"/>
                        </a:rPr>
                        <a:t> 25</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115.360.200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72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87.770.000 </a:t>
                      </a:r>
                      <a:endParaRPr lang="es-CO" sz="1600" dirty="0"/>
                    </a:p>
                  </a:txBody>
                  <a:tcPr>
                    <a:solidFill>
                      <a:schemeClr val="accent6">
                        <a:lumMod val="40000"/>
                        <a:lumOff val="60000"/>
                      </a:schemeClr>
                    </a:solidFill>
                  </a:tcPr>
                </a:tc>
                <a:tc>
                  <a:txBody>
                    <a:bodyPr/>
                    <a:lstStyle/>
                    <a:p>
                      <a:pPr algn="ctr"/>
                      <a:r>
                        <a:rPr lang="es-CO" sz="1600" b="0" i="0" u="none" strike="noStrike" dirty="0">
                          <a:solidFill>
                            <a:srgbClr val="002060"/>
                          </a:solidFill>
                          <a:effectLst/>
                          <a:latin typeface="Calibri" panose="020F0502020204030204" pitchFamily="34" charset="0"/>
                        </a:rPr>
                        <a:t>174 </a:t>
                      </a:r>
                      <a:endParaRPr lang="es-CO" sz="1600" dirty="0"/>
                    </a:p>
                  </a:txBody>
                  <a:tcPr>
                    <a:solidFill>
                      <a:schemeClr val="accent6">
                        <a:lumMod val="40000"/>
                        <a:lumOff val="60000"/>
                      </a:schemeClr>
                    </a:solidFill>
                  </a:tcPr>
                </a:tc>
                <a:tc>
                  <a:txBody>
                    <a:bodyPr/>
                    <a:lstStyle/>
                    <a:p>
                      <a:pPr algn="r"/>
                      <a:r>
                        <a:rPr lang="es-CO" sz="1600" b="0" i="0" u="none" strike="noStrike" dirty="0">
                          <a:solidFill>
                            <a:srgbClr val="002060"/>
                          </a:solidFill>
                          <a:effectLst/>
                          <a:latin typeface="Calibri" panose="020F0502020204030204" pitchFamily="34" charset="0"/>
                        </a:rPr>
                        <a:t>244.324.800 </a:t>
                      </a:r>
                      <a:endParaRPr lang="es-CO" sz="1600" dirty="0"/>
                    </a:p>
                  </a:txBody>
                  <a:tcPr>
                    <a:solidFill>
                      <a:schemeClr val="accent6">
                        <a:lumMod val="40000"/>
                        <a:lumOff val="60000"/>
                      </a:schemeClr>
                    </a:solidFill>
                  </a:tcPr>
                </a:tc>
                <a:extLst>
                  <a:ext uri="{0D108BD9-81ED-4DB2-BD59-A6C34878D82A}">
                    <a16:rowId xmlns:a16="http://schemas.microsoft.com/office/drawing/2014/main" val="4291264293"/>
                  </a:ext>
                </a:extLst>
              </a:tr>
              <a:tr h="329137">
                <a:tc>
                  <a:txBody>
                    <a:bodyPr/>
                    <a:lstStyle/>
                    <a:p>
                      <a:pPr algn="ctr"/>
                      <a:r>
                        <a:rPr lang="pt-BR" sz="1600" b="0" i="0" u="none" strike="noStrike" dirty="0">
                          <a:solidFill>
                            <a:srgbClr val="002060"/>
                          </a:solidFill>
                          <a:effectLst/>
                          <a:latin typeface="Calibri" panose="020F0502020204030204" pitchFamily="34" charset="0"/>
                        </a:rPr>
                        <a:t> 26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74.736.000 </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80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73.000.000 </a:t>
                      </a:r>
                      <a:endParaRPr lang="es-CO" sz="1600" dirty="0"/>
                    </a:p>
                  </a:txBody>
                  <a:tcPr>
                    <a:solidFill>
                      <a:schemeClr val="accent6">
                        <a:lumMod val="40000"/>
                        <a:lumOff val="60000"/>
                      </a:schemeClr>
                    </a:solidFill>
                  </a:tcPr>
                </a:tc>
                <a:tc>
                  <a:txBody>
                    <a:bodyPr/>
                    <a:lstStyle/>
                    <a:p>
                      <a:pPr algn="ctr"/>
                      <a:r>
                        <a:rPr lang="es-CO" sz="1600" b="0" i="0" u="none" strike="noStrike" dirty="0">
                          <a:solidFill>
                            <a:srgbClr val="002060"/>
                          </a:solidFill>
                          <a:effectLst/>
                          <a:latin typeface="Calibri" panose="020F0502020204030204" pitchFamily="34" charset="0"/>
                        </a:rPr>
                        <a:t>176 </a:t>
                      </a:r>
                      <a:endParaRPr lang="es-CO" sz="1600" dirty="0"/>
                    </a:p>
                  </a:txBody>
                  <a:tcPr>
                    <a:solidFill>
                      <a:schemeClr val="accent6">
                        <a:lumMod val="40000"/>
                        <a:lumOff val="60000"/>
                      </a:schemeClr>
                    </a:solidFill>
                  </a:tcPr>
                </a:tc>
                <a:tc>
                  <a:txBody>
                    <a:bodyPr/>
                    <a:lstStyle/>
                    <a:p>
                      <a:pPr algn="r"/>
                      <a:r>
                        <a:rPr lang="es-CO" sz="1600" b="0" i="0" u="none" strike="noStrike" dirty="0">
                          <a:solidFill>
                            <a:srgbClr val="002060"/>
                          </a:solidFill>
                          <a:effectLst/>
                          <a:latin typeface="Calibri" panose="020F0502020204030204" pitchFamily="34" charset="0"/>
                        </a:rPr>
                        <a:t>121.406.210</a:t>
                      </a:r>
                      <a:endParaRPr lang="es-CO" sz="1600" dirty="0"/>
                    </a:p>
                  </a:txBody>
                  <a:tcPr>
                    <a:solidFill>
                      <a:schemeClr val="accent6">
                        <a:lumMod val="40000"/>
                        <a:lumOff val="60000"/>
                      </a:schemeClr>
                    </a:solidFill>
                  </a:tcPr>
                </a:tc>
                <a:extLst>
                  <a:ext uri="{0D108BD9-81ED-4DB2-BD59-A6C34878D82A}">
                    <a16:rowId xmlns:a16="http://schemas.microsoft.com/office/drawing/2014/main" val="2597677814"/>
                  </a:ext>
                </a:extLst>
              </a:tr>
              <a:tr h="364046">
                <a:tc>
                  <a:txBody>
                    <a:bodyPr/>
                    <a:lstStyle/>
                    <a:p>
                      <a:pPr algn="ctr"/>
                      <a:r>
                        <a:rPr lang="pt-BR" sz="1600" b="0" i="0" u="none" strike="noStrike" dirty="0">
                          <a:solidFill>
                            <a:srgbClr val="002060"/>
                          </a:solidFill>
                          <a:effectLst/>
                          <a:latin typeface="Calibri" panose="020F0502020204030204" pitchFamily="34" charset="0"/>
                        </a:rPr>
                        <a:t> 34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108.000.000</a:t>
                      </a:r>
                      <a:endParaRPr lang="es-CO" sz="1600" dirty="0"/>
                    </a:p>
                  </a:txBody>
                  <a:tcPr>
                    <a:solidFill>
                      <a:schemeClr val="accent6">
                        <a:lumMod val="40000"/>
                        <a:lumOff val="60000"/>
                      </a:schemeClr>
                    </a:solidFill>
                  </a:tcPr>
                </a:tc>
                <a:tc>
                  <a:txBody>
                    <a:bodyPr/>
                    <a:lstStyle/>
                    <a:p>
                      <a:pPr algn="ctr"/>
                      <a:r>
                        <a:rPr lang="pt-BR" sz="1600" b="0" i="0" u="none" strike="noStrike" dirty="0">
                          <a:solidFill>
                            <a:srgbClr val="002060"/>
                          </a:solidFill>
                          <a:effectLst/>
                          <a:latin typeface="Calibri" panose="020F0502020204030204" pitchFamily="34" charset="0"/>
                        </a:rPr>
                        <a:t>120 </a:t>
                      </a:r>
                      <a:endParaRPr lang="es-CO" sz="1600" dirty="0"/>
                    </a:p>
                  </a:txBody>
                  <a:tcPr>
                    <a:solidFill>
                      <a:schemeClr val="accent6">
                        <a:lumMod val="40000"/>
                        <a:lumOff val="60000"/>
                      </a:schemeClr>
                    </a:solidFill>
                  </a:tcPr>
                </a:tc>
                <a:tc>
                  <a:txBody>
                    <a:bodyPr/>
                    <a:lstStyle/>
                    <a:p>
                      <a:pPr algn="r"/>
                      <a:r>
                        <a:rPr lang="pt-BR" sz="1600" b="0" i="0" u="none" strike="noStrike" dirty="0">
                          <a:solidFill>
                            <a:srgbClr val="002060"/>
                          </a:solidFill>
                          <a:effectLst/>
                          <a:latin typeface="Calibri" panose="020F0502020204030204" pitchFamily="34" charset="0"/>
                        </a:rPr>
                        <a:t>56.170.273</a:t>
                      </a:r>
                      <a:endParaRPr lang="es-CO" sz="1600" dirty="0"/>
                    </a:p>
                  </a:txBody>
                  <a:tcPr>
                    <a:solidFill>
                      <a:schemeClr val="accent6">
                        <a:lumMod val="40000"/>
                        <a:lumOff val="60000"/>
                      </a:schemeClr>
                    </a:solidFill>
                  </a:tcPr>
                </a:tc>
                <a:tc>
                  <a:txBody>
                    <a:bodyPr/>
                    <a:lstStyle/>
                    <a:p>
                      <a:pPr algn="ctr"/>
                      <a:endParaRPr lang="es-CO" sz="1600" dirty="0"/>
                    </a:p>
                  </a:txBody>
                  <a:tcPr>
                    <a:solidFill>
                      <a:schemeClr val="accent6">
                        <a:lumMod val="40000"/>
                        <a:lumOff val="60000"/>
                      </a:schemeClr>
                    </a:solidFill>
                  </a:tcPr>
                </a:tc>
                <a:tc>
                  <a:txBody>
                    <a:bodyPr/>
                    <a:lstStyle/>
                    <a:p>
                      <a:pPr algn="ctr"/>
                      <a:endParaRPr lang="es-CO" sz="1600" dirty="0"/>
                    </a:p>
                  </a:txBody>
                  <a:tcPr>
                    <a:solidFill>
                      <a:schemeClr val="accent6">
                        <a:lumMod val="40000"/>
                        <a:lumOff val="60000"/>
                      </a:schemeClr>
                    </a:solidFill>
                  </a:tcPr>
                </a:tc>
                <a:extLst>
                  <a:ext uri="{0D108BD9-81ED-4DB2-BD59-A6C34878D82A}">
                    <a16:rowId xmlns:a16="http://schemas.microsoft.com/office/drawing/2014/main" val="597751959"/>
                  </a:ext>
                </a:extLst>
              </a:tr>
            </a:tbl>
          </a:graphicData>
        </a:graphic>
      </p:graphicFrame>
      <p:sp>
        <p:nvSpPr>
          <p:cNvPr id="2" name="CuadroTexto 1">
            <a:extLst>
              <a:ext uri="{FF2B5EF4-FFF2-40B4-BE49-F238E27FC236}">
                <a16:creationId xmlns:a16="http://schemas.microsoft.com/office/drawing/2014/main" id="{F8F872DB-D6C2-4CE5-9E31-C1B58B283071}"/>
              </a:ext>
            </a:extLst>
          </p:cNvPr>
          <p:cNvSpPr txBox="1"/>
          <p:nvPr/>
        </p:nvSpPr>
        <p:spPr>
          <a:xfrm>
            <a:off x="503583" y="5260285"/>
            <a:ext cx="8306046" cy="7848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500" dirty="0">
                <a:solidFill>
                  <a:srgbClr val="002060"/>
                </a:solidFill>
              </a:rPr>
              <a:t>Muestra tomada sobre el valor de los contratos suscritos durante la vigencia 2020 por valor de </a:t>
            </a:r>
            <a:r>
              <a:rPr lang="es-MX" sz="1500" b="1" dirty="0">
                <a:solidFill>
                  <a:srgbClr val="002060"/>
                </a:solidFill>
              </a:rPr>
              <a:t>$10.082.632.780</a:t>
            </a:r>
            <a:r>
              <a:rPr lang="es-MX" sz="1500" dirty="0">
                <a:solidFill>
                  <a:srgbClr val="002060"/>
                </a:solidFill>
              </a:rPr>
              <a:t>, alcanzando una participación del </a:t>
            </a:r>
            <a:r>
              <a:rPr lang="es-MX" sz="1500" b="1" dirty="0">
                <a:solidFill>
                  <a:srgbClr val="002060"/>
                </a:solidFill>
              </a:rPr>
              <a:t>50%, </a:t>
            </a:r>
            <a:r>
              <a:rPr lang="es-MX" sz="1500" dirty="0">
                <a:solidFill>
                  <a:srgbClr val="002060"/>
                </a:solidFill>
              </a:rPr>
              <a:t>para un total de </a:t>
            </a:r>
            <a:r>
              <a:rPr lang="es-MX" sz="1500" b="1" dirty="0">
                <a:solidFill>
                  <a:srgbClr val="002060"/>
                </a:solidFill>
              </a:rPr>
              <a:t>29</a:t>
            </a:r>
            <a:r>
              <a:rPr lang="es-MX" sz="1500" dirty="0">
                <a:solidFill>
                  <a:srgbClr val="002060"/>
                </a:solidFill>
              </a:rPr>
              <a:t> contratos que equivalen a </a:t>
            </a:r>
            <a:r>
              <a:rPr lang="es-MX" sz="1500" b="1" dirty="0">
                <a:solidFill>
                  <a:srgbClr val="002060"/>
                </a:solidFill>
              </a:rPr>
              <a:t>$5.041.298.264</a:t>
            </a:r>
          </a:p>
        </p:txBody>
      </p:sp>
    </p:spTree>
    <p:extLst>
      <p:ext uri="{BB962C8B-B14F-4D97-AF65-F5344CB8AC3E}">
        <p14:creationId xmlns:p14="http://schemas.microsoft.com/office/powerpoint/2010/main" val="2977635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B8F0FD7-DEFE-4F8A-86A4-E2FFA77AE134}"/>
              </a:ext>
            </a:extLst>
          </p:cNvPr>
          <p:cNvSpPr txBox="1"/>
          <p:nvPr/>
        </p:nvSpPr>
        <p:spPr>
          <a:xfrm>
            <a:off x="571377" y="2379509"/>
            <a:ext cx="8254570" cy="147732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9000" b="1" dirty="0">
                <a:solidFill>
                  <a:srgbClr val="002060"/>
                </a:solidFill>
              </a:rPr>
              <a:t>ANEXOS </a:t>
            </a:r>
          </a:p>
        </p:txBody>
      </p:sp>
    </p:spTree>
    <p:extLst>
      <p:ext uri="{BB962C8B-B14F-4D97-AF65-F5344CB8AC3E}">
        <p14:creationId xmlns:p14="http://schemas.microsoft.com/office/powerpoint/2010/main" val="2440191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5" name="Tabla 3">
            <a:extLst>
              <a:ext uri="{FF2B5EF4-FFF2-40B4-BE49-F238E27FC236}">
                <a16:creationId xmlns:a16="http://schemas.microsoft.com/office/drawing/2014/main" id="{DD691329-0206-42B8-A292-757B68F5E120}"/>
              </a:ext>
            </a:extLst>
          </p:cNvPr>
          <p:cNvGraphicFramePr>
            <a:graphicFrameLocks noGrp="1"/>
          </p:cNvGraphicFramePr>
          <p:nvPr>
            <p:extLst>
              <p:ext uri="{D42A27DB-BD31-4B8C-83A1-F6EECF244321}">
                <p14:modId xmlns:p14="http://schemas.microsoft.com/office/powerpoint/2010/main" val="1089562477"/>
              </p:ext>
            </p:extLst>
          </p:nvPr>
        </p:nvGraphicFramePr>
        <p:xfrm>
          <a:off x="437320" y="1738098"/>
          <a:ext cx="8415132" cy="4309282"/>
        </p:xfrm>
        <a:graphic>
          <a:graphicData uri="http://schemas.openxmlformats.org/drawingml/2006/table">
            <a:tbl>
              <a:tblPr firstRow="1" bandRow="1">
                <a:tableStyleId>{5C22544A-7EE6-4342-B048-85BDC9FD1C3A}</a:tableStyleId>
              </a:tblPr>
              <a:tblGrid>
                <a:gridCol w="1577836">
                  <a:extLst>
                    <a:ext uri="{9D8B030D-6E8A-4147-A177-3AD203B41FA5}">
                      <a16:colId xmlns:a16="http://schemas.microsoft.com/office/drawing/2014/main" val="3368821151"/>
                    </a:ext>
                  </a:extLst>
                </a:gridCol>
                <a:gridCol w="2440927">
                  <a:extLst>
                    <a:ext uri="{9D8B030D-6E8A-4147-A177-3AD203B41FA5}">
                      <a16:colId xmlns:a16="http://schemas.microsoft.com/office/drawing/2014/main" val="1548200035"/>
                    </a:ext>
                  </a:extLst>
                </a:gridCol>
                <a:gridCol w="1294635">
                  <a:extLst>
                    <a:ext uri="{9D8B030D-6E8A-4147-A177-3AD203B41FA5}">
                      <a16:colId xmlns:a16="http://schemas.microsoft.com/office/drawing/2014/main" val="3274311290"/>
                    </a:ext>
                  </a:extLst>
                </a:gridCol>
                <a:gridCol w="1418708">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1064557">
                <a:tc>
                  <a:txBody>
                    <a:bodyPr/>
                    <a:lstStyle/>
                    <a:p>
                      <a:pPr algn="ctr" fontAlgn="ctr"/>
                      <a:r>
                        <a:rPr lang="es-CO" sz="1400" b="1" i="0" u="none" strike="noStrike">
                          <a:solidFill>
                            <a:srgbClr val="002060"/>
                          </a:solidFill>
                          <a:effectLst/>
                          <a:latin typeface="Calibri" panose="020F0502020204030204" pitchFamily="34" charset="0"/>
                        </a:rPr>
                        <a:t>CONTRATO N° </a:t>
                      </a:r>
                      <a:endParaRPr lang="es-CO" sz="14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s-MX" sz="1400" b="1" i="0" u="none" strike="noStrike">
                          <a:solidFill>
                            <a:srgbClr val="002060"/>
                          </a:solidFill>
                          <a:effectLst/>
                          <a:latin typeface="Calibri" panose="020F0502020204030204" pitchFamily="34" charset="0"/>
                        </a:rPr>
                        <a:t>FECHA DE PUBLICACIÓN EN EL SECOP I Y II</a:t>
                      </a:r>
                      <a:endParaRPr lang="es-MX" sz="14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s-CO" sz="1400" b="1" i="0" u="none" strike="noStrike">
                          <a:solidFill>
                            <a:srgbClr val="002060"/>
                          </a:solidFill>
                          <a:effectLst/>
                          <a:latin typeface="Calibri" panose="020F0502020204030204" pitchFamily="34" charset="0"/>
                        </a:rPr>
                        <a:t>FECHA DEL </a:t>
                      </a:r>
                    </a:p>
                    <a:p>
                      <a:pPr algn="ctr" fontAlgn="ctr"/>
                      <a:r>
                        <a:rPr lang="es-CO" sz="1400" b="1" i="0" u="none" strike="noStrike">
                          <a:solidFill>
                            <a:srgbClr val="002060"/>
                          </a:solidFill>
                          <a:effectLst/>
                          <a:latin typeface="Calibri" panose="020F0502020204030204" pitchFamily="34" charset="0"/>
                        </a:rPr>
                        <a:t>DOCUMENTO</a:t>
                      </a:r>
                      <a:endParaRPr lang="es-CO" sz="14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s-CO" sz="1400" b="1" i="0" u="none" strike="noStrike">
                          <a:solidFill>
                            <a:srgbClr val="002060"/>
                          </a:solidFill>
                          <a:effectLst/>
                          <a:latin typeface="Calibri" panose="020F0502020204030204" pitchFamily="34" charset="0"/>
                        </a:rPr>
                        <a:t>DÍAS EXTEMPORÁNEOS</a:t>
                      </a:r>
                      <a:endParaRPr lang="es-CO" sz="14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s-MX" sz="1400" b="1" i="0" u="none" strike="noStrike">
                          <a:solidFill>
                            <a:srgbClr val="002060"/>
                          </a:solidFill>
                          <a:effectLst/>
                          <a:latin typeface="Calibri" panose="020F0502020204030204" pitchFamily="34" charset="0"/>
                        </a:rPr>
                        <a:t>PLAZO OPORTUNO DE 3 DÍAS DECRETO 1082/15 ARTÍCULO 2.2.1.1.1.7.1.</a:t>
                      </a:r>
                      <a:endParaRPr lang="es-MX" sz="1400" b="1" i="0" u="none" strike="noStrike" dirty="0">
                        <a:solidFill>
                          <a:srgbClr val="002060"/>
                        </a:solidFill>
                        <a:effectLst/>
                        <a:latin typeface="Calibri" panose="020F050202020403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577925">
                <a:tc rowSpan="2">
                  <a:txBody>
                    <a:bodyPr/>
                    <a:lstStyle/>
                    <a:p>
                      <a:pPr algn="ctr"/>
                      <a:endParaRPr lang="pt-BR" sz="1500" b="1" dirty="0">
                        <a:solidFill>
                          <a:srgbClr val="002060"/>
                        </a:solidFill>
                      </a:endParaRPr>
                    </a:p>
                    <a:p>
                      <a:pPr algn="ctr"/>
                      <a:r>
                        <a:rPr lang="pt-BR" sz="1500" b="1" dirty="0">
                          <a:solidFill>
                            <a:srgbClr val="002060"/>
                          </a:solidFill>
                        </a:rPr>
                        <a:t>1.-CONTRATO N° 100/2019</a:t>
                      </a:r>
                      <a:endParaRPr lang="es-CO" sz="1500" b="1" dirty="0">
                        <a:solidFill>
                          <a:srgbClr val="002060"/>
                        </a:solidFill>
                      </a:endParaRPr>
                    </a:p>
                  </a:txBody>
                  <a:tcPr>
                    <a:solidFill>
                      <a:schemeClr val="accent6">
                        <a:lumMod val="60000"/>
                        <a:lumOff val="40000"/>
                      </a:schemeClr>
                    </a:solidFill>
                  </a:tcPr>
                </a:tc>
                <a:tc>
                  <a:txBody>
                    <a:bodyPr/>
                    <a:lstStyle/>
                    <a:p>
                      <a:pPr algn="ctr" fontAlgn="t"/>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 </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día 19/11/2019 </a:t>
                      </a:r>
                    </a:p>
                  </a:txBody>
                  <a:tcPr marL="9525" marR="9525" marT="9525" marB="0">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6/11/2019</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 días </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12/11/2019</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533360">
                <a:tc vMerge="1">
                  <a:txBody>
                    <a:bodyPr/>
                    <a:lstStyle/>
                    <a:p>
                      <a:endParaRPr lang="es-CO" dirty="0"/>
                    </a:p>
                  </a:txBody>
                  <a:tcPr>
                    <a:solidFill>
                      <a:schemeClr val="accent6">
                        <a:lumMod val="60000"/>
                        <a:lumOff val="40000"/>
                      </a:schemeClr>
                    </a:solidFill>
                  </a:tcPr>
                </a:tc>
                <a:tc>
                  <a:txBody>
                    <a:bodyPr/>
                    <a:lstStyle/>
                    <a:p>
                      <a:pPr algn="ctr" fontAlgn="ctr"/>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3 </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7/2/2020.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5/12/2019</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40 días </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10/12/2019</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33360">
                <a:tc>
                  <a:txBody>
                    <a:bodyPr/>
                    <a:lstStyle/>
                    <a:p>
                      <a:pPr algn="ctr" fontAlgn="ctr"/>
                      <a:r>
                        <a:rPr lang="pt-BR" sz="1500" b="1" kern="1200">
                          <a:solidFill>
                            <a:srgbClr val="002060"/>
                          </a:solidFill>
                          <a:latin typeface="+mn-lt"/>
                          <a:ea typeface="+mn-ea"/>
                          <a:cs typeface="+mn-cs"/>
                        </a:rPr>
                        <a:t>2.- CONTRATO N° 2 DE 2020</a:t>
                      </a: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 </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2/03/2020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 días </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33360">
                <a:tc rowSpan="3">
                  <a:txBody>
                    <a:bodyPr/>
                    <a:lstStyle/>
                    <a:p>
                      <a:pPr algn="ctr" fontAlgn="ctr"/>
                      <a:r>
                        <a:rPr lang="pt-BR" sz="1500" b="1" kern="1200">
                          <a:solidFill>
                            <a:srgbClr val="002060"/>
                          </a:solidFill>
                          <a:latin typeface="+mn-lt"/>
                          <a:ea typeface="+mn-ea"/>
                          <a:cs typeface="+mn-cs"/>
                        </a:rPr>
                        <a:t>3.- CONTRATO N° 3 DE 2020</a:t>
                      </a: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a:solidFill>
                            <a:srgbClr val="002060"/>
                          </a:solidFill>
                          <a:latin typeface="+mn-lt"/>
                          <a:ea typeface="+mn-ea"/>
                          <a:cs typeface="+mn-cs"/>
                        </a:rPr>
                        <a:t>El informe de actividades N° 3 </a:t>
                      </a:r>
                      <a:br>
                        <a:rPr lang="es-CO" sz="1500" kern="1200">
                          <a:solidFill>
                            <a:srgbClr val="002060"/>
                          </a:solidFill>
                          <a:latin typeface="+mn-lt"/>
                          <a:ea typeface="+mn-ea"/>
                          <a:cs typeface="+mn-cs"/>
                        </a:rPr>
                      </a:br>
                      <a:r>
                        <a:rPr lang="es-CO" sz="1500" kern="1200">
                          <a:solidFill>
                            <a:srgbClr val="002060"/>
                          </a:solidFill>
                          <a:latin typeface="+mn-lt"/>
                          <a:ea typeface="+mn-ea"/>
                          <a:cs typeface="+mn-cs"/>
                        </a:rPr>
                        <a:t>publicado el 13/8/2020.</a:t>
                      </a:r>
                      <a:endParaRPr lang="es-CO" sz="1500" kern="1200" dirty="0">
                        <a:solidFill>
                          <a:srgbClr val="002060"/>
                        </a:solidFill>
                        <a:latin typeface="+mn-lt"/>
                        <a:ea typeface="+mn-ea"/>
                        <a:cs typeface="+mn-cs"/>
                      </a:endParaRP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2/04/2020</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83 días </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7/04/2020</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r h="533360">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a:solidFill>
                            <a:srgbClr val="002060"/>
                          </a:solidFill>
                          <a:latin typeface="+mn-lt"/>
                          <a:ea typeface="+mn-ea"/>
                          <a:cs typeface="+mn-cs"/>
                        </a:rPr>
                        <a:t>El informe de actividades N° 4 </a:t>
                      </a:r>
                      <a:br>
                        <a:rPr lang="es-CO" sz="1500" kern="1200">
                          <a:solidFill>
                            <a:srgbClr val="002060"/>
                          </a:solidFill>
                          <a:latin typeface="+mn-lt"/>
                          <a:ea typeface="+mn-ea"/>
                          <a:cs typeface="+mn-cs"/>
                        </a:rPr>
                      </a:br>
                      <a:r>
                        <a:rPr lang="es-CO" sz="1500" kern="1200">
                          <a:solidFill>
                            <a:srgbClr val="002060"/>
                          </a:solidFill>
                          <a:latin typeface="+mn-lt"/>
                          <a:ea typeface="+mn-ea"/>
                          <a:cs typeface="+mn-cs"/>
                        </a:rPr>
                        <a:t>publicado el 13/8/2020.</a:t>
                      </a:r>
                      <a:endParaRPr lang="es-CO" sz="1500" kern="1200" dirty="0">
                        <a:solidFill>
                          <a:srgbClr val="002060"/>
                        </a:solidFill>
                        <a:latin typeface="+mn-lt"/>
                        <a:ea typeface="+mn-ea"/>
                        <a:cs typeface="+mn-cs"/>
                      </a:endParaRP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4/05/2020</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64 días </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7/05/2020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533360">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a:solidFill>
                            <a:srgbClr val="002060"/>
                          </a:solidFill>
                          <a:latin typeface="+mn-lt"/>
                          <a:ea typeface="+mn-ea"/>
                          <a:cs typeface="+mn-cs"/>
                        </a:rPr>
                        <a:t>El informe de actividades N° 5 </a:t>
                      </a:r>
                      <a:br>
                        <a:rPr lang="es-CO" sz="1500" kern="1200">
                          <a:solidFill>
                            <a:srgbClr val="002060"/>
                          </a:solidFill>
                          <a:latin typeface="+mn-lt"/>
                          <a:ea typeface="+mn-ea"/>
                          <a:cs typeface="+mn-cs"/>
                        </a:rPr>
                      </a:br>
                      <a:r>
                        <a:rPr lang="es-CO" sz="1500" kern="1200">
                          <a:solidFill>
                            <a:srgbClr val="002060"/>
                          </a:solidFill>
                          <a:latin typeface="+mn-lt"/>
                          <a:ea typeface="+mn-ea"/>
                          <a:cs typeface="+mn-cs"/>
                        </a:rPr>
                        <a:t>publicado el 13/8/2020.</a:t>
                      </a:r>
                      <a:endParaRPr lang="es-CO" sz="1500" kern="1200" dirty="0">
                        <a:solidFill>
                          <a:srgbClr val="002060"/>
                        </a:solidFill>
                        <a:latin typeface="+mn-lt"/>
                        <a:ea typeface="+mn-ea"/>
                        <a:cs typeface="+mn-cs"/>
                      </a:endParaRP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3/06/2020</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43 días </a:t>
                      </a:r>
                      <a:endParaRPr lang="es-CO" sz="15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bl>
          </a:graphicData>
        </a:graphic>
      </p:graphicFrame>
    </p:spTree>
    <p:extLst>
      <p:ext uri="{BB962C8B-B14F-4D97-AF65-F5344CB8AC3E}">
        <p14:creationId xmlns:p14="http://schemas.microsoft.com/office/powerpoint/2010/main" val="2483372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4" name="Tabla 3">
            <a:extLst>
              <a:ext uri="{FF2B5EF4-FFF2-40B4-BE49-F238E27FC236}">
                <a16:creationId xmlns:a16="http://schemas.microsoft.com/office/drawing/2014/main" id="{2FBE45C1-87D0-420D-9A3E-D8AC117F281D}"/>
              </a:ext>
            </a:extLst>
          </p:cNvPr>
          <p:cNvGraphicFramePr>
            <a:graphicFrameLocks noGrp="1"/>
          </p:cNvGraphicFramePr>
          <p:nvPr>
            <p:extLst>
              <p:ext uri="{D42A27DB-BD31-4B8C-83A1-F6EECF244321}">
                <p14:modId xmlns:p14="http://schemas.microsoft.com/office/powerpoint/2010/main" val="3273553724"/>
              </p:ext>
            </p:extLst>
          </p:nvPr>
        </p:nvGraphicFramePr>
        <p:xfrm>
          <a:off x="437322" y="1749573"/>
          <a:ext cx="8415130" cy="4309284"/>
        </p:xfrm>
        <a:graphic>
          <a:graphicData uri="http://schemas.openxmlformats.org/drawingml/2006/table">
            <a:tbl>
              <a:tblPr firstRow="1" bandRow="1">
                <a:tableStyleId>{5C22544A-7EE6-4342-B048-85BDC9FD1C3A}</a:tableStyleId>
              </a:tblPr>
              <a:tblGrid>
                <a:gridCol w="1577836">
                  <a:extLst>
                    <a:ext uri="{9D8B030D-6E8A-4147-A177-3AD203B41FA5}">
                      <a16:colId xmlns:a16="http://schemas.microsoft.com/office/drawing/2014/main" val="3368821151"/>
                    </a:ext>
                  </a:extLst>
                </a:gridCol>
                <a:gridCol w="2440926">
                  <a:extLst>
                    <a:ext uri="{9D8B030D-6E8A-4147-A177-3AD203B41FA5}">
                      <a16:colId xmlns:a16="http://schemas.microsoft.com/office/drawing/2014/main" val="1548200035"/>
                    </a:ext>
                  </a:extLst>
                </a:gridCol>
                <a:gridCol w="1294634">
                  <a:extLst>
                    <a:ext uri="{9D8B030D-6E8A-4147-A177-3AD203B41FA5}">
                      <a16:colId xmlns:a16="http://schemas.microsoft.com/office/drawing/2014/main" val="3274311290"/>
                    </a:ext>
                  </a:extLst>
                </a:gridCol>
                <a:gridCol w="1418708">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1037432">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66728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3.- CONTRATO N° 3 DE 2020</a:t>
                      </a:r>
                    </a:p>
                    <a:p>
                      <a:pPr algn="ctr"/>
                      <a:endParaRPr lang="es-CO" sz="1500" b="1" dirty="0">
                        <a:solidFill>
                          <a:srgbClr val="002060"/>
                        </a:solidFill>
                      </a:endParaRPr>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6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2/07/2020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25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7/07/2020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520913">
                <a:tc vMerge="1">
                  <a:txBody>
                    <a:bodyPr/>
                    <a:lstStyle/>
                    <a:p>
                      <a:endParaRPr lang="es-CO" dirty="0"/>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7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4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6/08/2020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20913">
                <a:tc rowSpan="4">
                  <a:txBody>
                    <a:bodyPr/>
                    <a:lstStyle/>
                    <a:p>
                      <a:pPr algn="ctr" fontAlgn="ctr"/>
                      <a:r>
                        <a:rPr lang="pt-BR" sz="1500" b="1" kern="1200" dirty="0">
                          <a:solidFill>
                            <a:srgbClr val="002060"/>
                          </a:solidFill>
                          <a:latin typeface="+mn-lt"/>
                          <a:ea typeface="+mn-ea"/>
                          <a:cs typeface="+mn-cs"/>
                        </a:rPr>
                        <a:t>4.- CONTRATO N° 12 DE 2020</a:t>
                      </a:r>
                    </a:p>
                  </a:txBody>
                  <a:tcPr marL="9525" marR="9525" marT="9525" marB="0" anchor="ctr">
                    <a:solidFill>
                      <a:schemeClr val="accent6">
                        <a:lumMod val="60000"/>
                        <a:lumOff val="40000"/>
                      </a:schemeClr>
                    </a:solidFill>
                  </a:tcPr>
                </a:tc>
                <a:tc>
                  <a:txBody>
                    <a:bodyPr/>
                    <a:lstStyle/>
                    <a:p>
                      <a:pPr algn="ctr" fontAlgn="b"/>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1 </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17/2/2020.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5/02/2020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10/02/2020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20913">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 </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4/03/2020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9/03/2020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r h="520913">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3/04/2020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520913">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63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bl>
          </a:graphicData>
        </a:graphic>
      </p:graphicFrame>
    </p:spTree>
    <p:extLst>
      <p:ext uri="{BB962C8B-B14F-4D97-AF65-F5344CB8AC3E}">
        <p14:creationId xmlns:p14="http://schemas.microsoft.com/office/powerpoint/2010/main" val="208861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5" name="Tabla 3">
            <a:extLst>
              <a:ext uri="{FF2B5EF4-FFF2-40B4-BE49-F238E27FC236}">
                <a16:creationId xmlns:a16="http://schemas.microsoft.com/office/drawing/2014/main" id="{6F3CAAF5-D6D1-4944-ACAE-C90062BF514A}"/>
              </a:ext>
            </a:extLst>
          </p:cNvPr>
          <p:cNvGraphicFramePr>
            <a:graphicFrameLocks noGrp="1"/>
          </p:cNvGraphicFramePr>
          <p:nvPr>
            <p:extLst>
              <p:ext uri="{D42A27DB-BD31-4B8C-83A1-F6EECF244321}">
                <p14:modId xmlns:p14="http://schemas.microsoft.com/office/powerpoint/2010/main" val="2558258846"/>
              </p:ext>
            </p:extLst>
          </p:nvPr>
        </p:nvGraphicFramePr>
        <p:xfrm>
          <a:off x="437322" y="1676543"/>
          <a:ext cx="8415130" cy="4369439"/>
        </p:xfrm>
        <a:graphic>
          <a:graphicData uri="http://schemas.openxmlformats.org/drawingml/2006/table">
            <a:tbl>
              <a:tblPr firstRow="1" bandRow="1">
                <a:tableStyleId>{5C22544A-7EE6-4342-B048-85BDC9FD1C3A}</a:tableStyleId>
              </a:tblPr>
              <a:tblGrid>
                <a:gridCol w="1577836">
                  <a:extLst>
                    <a:ext uri="{9D8B030D-6E8A-4147-A177-3AD203B41FA5}">
                      <a16:colId xmlns:a16="http://schemas.microsoft.com/office/drawing/2014/main" val="3368821151"/>
                    </a:ext>
                  </a:extLst>
                </a:gridCol>
                <a:gridCol w="2440927">
                  <a:extLst>
                    <a:ext uri="{9D8B030D-6E8A-4147-A177-3AD203B41FA5}">
                      <a16:colId xmlns:a16="http://schemas.microsoft.com/office/drawing/2014/main" val="1548200035"/>
                    </a:ext>
                  </a:extLst>
                </a:gridCol>
                <a:gridCol w="1294634">
                  <a:extLst>
                    <a:ext uri="{9D8B030D-6E8A-4147-A177-3AD203B41FA5}">
                      <a16:colId xmlns:a16="http://schemas.microsoft.com/office/drawing/2014/main" val="3274311290"/>
                    </a:ext>
                  </a:extLst>
                </a:gridCol>
                <a:gridCol w="1418707">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1094780">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70417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4.- CONTRATO N° 12 DE 2020</a:t>
                      </a:r>
                    </a:p>
                    <a:p>
                      <a:pPr algn="ctr"/>
                      <a:endParaRPr lang="es-CO" sz="1500" b="1" dirty="0">
                        <a:solidFill>
                          <a:srgbClr val="002060"/>
                        </a:solidFill>
                      </a:endParaRPr>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5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3/06/2020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43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514097">
                <a:tc vMerge="1">
                  <a:txBody>
                    <a:bodyPr/>
                    <a:lstStyle/>
                    <a:p>
                      <a:endParaRPr lang="es-CO" dirty="0"/>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6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11/08/2020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14097">
                <a:tc rowSpan="4">
                  <a:txBody>
                    <a:bodyPr/>
                    <a:lstStyle/>
                    <a:p>
                      <a:pPr algn="ctr" fontAlgn="ctr"/>
                      <a:r>
                        <a:rPr lang="pt-BR" sz="1500" b="1" kern="1200" dirty="0">
                          <a:solidFill>
                            <a:srgbClr val="002060"/>
                          </a:solidFill>
                          <a:latin typeface="+mn-lt"/>
                          <a:ea typeface="+mn-ea"/>
                          <a:cs typeface="+mn-cs"/>
                        </a:rPr>
                        <a:t>5.- CONTRATO N° 13 DE 2020</a:t>
                      </a:r>
                    </a:p>
                  </a:txBody>
                  <a:tcPr marL="9525" marR="9525" marT="9525" marB="0" anchor="ctr">
                    <a:solidFill>
                      <a:schemeClr val="accent6">
                        <a:lumMod val="60000"/>
                        <a:lumOff val="40000"/>
                      </a:schemeClr>
                    </a:solidFill>
                  </a:tcPr>
                </a:tc>
                <a:tc>
                  <a:txBody>
                    <a:bodyPr/>
                    <a:lstStyle/>
                    <a:p>
                      <a:pPr algn="ctr" fontAlgn="b"/>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1 </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17/2/2020.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6/02/2020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11/02/2020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14097">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 </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5/03/2020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r h="514097">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3/04/2020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514097">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7/05/2020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61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12/05/2020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bl>
          </a:graphicData>
        </a:graphic>
      </p:graphicFrame>
    </p:spTree>
    <p:extLst>
      <p:ext uri="{BB962C8B-B14F-4D97-AF65-F5344CB8AC3E}">
        <p14:creationId xmlns:p14="http://schemas.microsoft.com/office/powerpoint/2010/main" val="31256984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4" name="Tabla 3">
            <a:extLst>
              <a:ext uri="{FF2B5EF4-FFF2-40B4-BE49-F238E27FC236}">
                <a16:creationId xmlns:a16="http://schemas.microsoft.com/office/drawing/2014/main" id="{FC1D61F2-4483-45F7-8858-BD52B23B75AD}"/>
              </a:ext>
            </a:extLst>
          </p:cNvPr>
          <p:cNvGraphicFramePr>
            <a:graphicFrameLocks noGrp="1"/>
          </p:cNvGraphicFramePr>
          <p:nvPr>
            <p:extLst>
              <p:ext uri="{D42A27DB-BD31-4B8C-83A1-F6EECF244321}">
                <p14:modId xmlns:p14="http://schemas.microsoft.com/office/powerpoint/2010/main" val="554215472"/>
              </p:ext>
            </p:extLst>
          </p:nvPr>
        </p:nvGraphicFramePr>
        <p:xfrm>
          <a:off x="437322" y="1749573"/>
          <a:ext cx="8415130" cy="4273187"/>
        </p:xfrm>
        <a:graphic>
          <a:graphicData uri="http://schemas.openxmlformats.org/drawingml/2006/table">
            <a:tbl>
              <a:tblPr firstRow="1" bandRow="1">
                <a:tableStyleId>{5C22544A-7EE6-4342-B048-85BDC9FD1C3A}</a:tableStyleId>
              </a:tblPr>
              <a:tblGrid>
                <a:gridCol w="1577835">
                  <a:extLst>
                    <a:ext uri="{9D8B030D-6E8A-4147-A177-3AD203B41FA5}">
                      <a16:colId xmlns:a16="http://schemas.microsoft.com/office/drawing/2014/main" val="3368821151"/>
                    </a:ext>
                  </a:extLst>
                </a:gridCol>
                <a:gridCol w="2440926">
                  <a:extLst>
                    <a:ext uri="{9D8B030D-6E8A-4147-A177-3AD203B41FA5}">
                      <a16:colId xmlns:a16="http://schemas.microsoft.com/office/drawing/2014/main" val="1548200035"/>
                    </a:ext>
                  </a:extLst>
                </a:gridCol>
                <a:gridCol w="1294635">
                  <a:extLst>
                    <a:ext uri="{9D8B030D-6E8A-4147-A177-3AD203B41FA5}">
                      <a16:colId xmlns:a16="http://schemas.microsoft.com/office/drawing/2014/main" val="3274311290"/>
                    </a:ext>
                  </a:extLst>
                </a:gridCol>
                <a:gridCol w="1418708">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930204">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50309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5.- CONTRATO N° 13 DE 2020</a:t>
                      </a:r>
                    </a:p>
                    <a:p>
                      <a:pPr algn="ctr"/>
                      <a:endParaRPr lang="es-CO" sz="1500" b="1" dirty="0">
                        <a:solidFill>
                          <a:srgbClr val="002060"/>
                        </a:solidFill>
                      </a:endParaRPr>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5 </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5/06/2020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41 días</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827533">
                <a:tc vMerge="1">
                  <a:txBody>
                    <a:bodyPr/>
                    <a:lstStyle/>
                    <a:p>
                      <a:endParaRPr lang="es-CO" dirty="0"/>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7</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 día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12/08/2020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03090">
                <a:tc>
                  <a:txBody>
                    <a:bodyPr/>
                    <a:lstStyle/>
                    <a:p>
                      <a:pPr algn="ctr" fontAlgn="ctr"/>
                      <a:r>
                        <a:rPr lang="pt-BR" sz="1500" b="1" kern="1200" dirty="0">
                          <a:solidFill>
                            <a:srgbClr val="002060"/>
                          </a:solidFill>
                          <a:latin typeface="+mn-lt"/>
                          <a:ea typeface="+mn-ea"/>
                          <a:cs typeface="+mn-cs"/>
                        </a:rPr>
                        <a:t>6.- CONTRATO N° 14 DE 2020</a:t>
                      </a:r>
                    </a:p>
                  </a:txBody>
                  <a:tcPr marL="9525" marR="9525" marT="9525" marB="0" anchor="ctr">
                    <a:solidFill>
                      <a:schemeClr val="accent6">
                        <a:lumMod val="60000"/>
                        <a:lumOff val="40000"/>
                      </a:schemeClr>
                    </a:solidFill>
                  </a:tcPr>
                </a:tc>
                <a:tc>
                  <a:txBody>
                    <a:bodyPr/>
                    <a:lstStyle/>
                    <a:p>
                      <a:pPr algn="ctr" fontAlgn="b"/>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 días</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03090">
                <a:tc rowSpan="3">
                  <a:txBody>
                    <a:bodyPr/>
                    <a:lstStyle/>
                    <a:p>
                      <a:pPr algn="ctr" fontAlgn="ctr"/>
                      <a:r>
                        <a:rPr lang="pt-BR" sz="1500" b="1" kern="1200" dirty="0">
                          <a:solidFill>
                            <a:srgbClr val="002060"/>
                          </a:solidFill>
                          <a:latin typeface="+mn-lt"/>
                          <a:ea typeface="+mn-ea"/>
                          <a:cs typeface="+mn-cs"/>
                        </a:rPr>
                        <a:t>7.- CONTRATO N° 15 DE 2020</a:t>
                      </a:r>
                    </a:p>
                  </a:txBody>
                  <a:tcPr marL="9525" marR="9525" marT="9525" marB="0" anchor="ct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1</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3/02/2020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125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6/02/2020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r h="503090">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3/03/2020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7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503090">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 /8/2020.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1/04/2020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84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bl>
          </a:graphicData>
        </a:graphic>
      </p:graphicFrame>
    </p:spTree>
    <p:extLst>
      <p:ext uri="{BB962C8B-B14F-4D97-AF65-F5344CB8AC3E}">
        <p14:creationId xmlns:p14="http://schemas.microsoft.com/office/powerpoint/2010/main" val="32060878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5" name="Tabla 3">
            <a:extLst>
              <a:ext uri="{FF2B5EF4-FFF2-40B4-BE49-F238E27FC236}">
                <a16:creationId xmlns:a16="http://schemas.microsoft.com/office/drawing/2014/main" id="{FA909807-8D9D-4060-829D-32ECB5538B36}"/>
              </a:ext>
            </a:extLst>
          </p:cNvPr>
          <p:cNvGraphicFramePr>
            <a:graphicFrameLocks noGrp="1"/>
          </p:cNvGraphicFramePr>
          <p:nvPr>
            <p:extLst>
              <p:ext uri="{D42A27DB-BD31-4B8C-83A1-F6EECF244321}">
                <p14:modId xmlns:p14="http://schemas.microsoft.com/office/powerpoint/2010/main" val="3653777219"/>
              </p:ext>
            </p:extLst>
          </p:nvPr>
        </p:nvGraphicFramePr>
        <p:xfrm>
          <a:off x="437322" y="1738098"/>
          <a:ext cx="8415130" cy="4309284"/>
        </p:xfrm>
        <a:graphic>
          <a:graphicData uri="http://schemas.openxmlformats.org/drawingml/2006/table">
            <a:tbl>
              <a:tblPr firstRow="1" bandRow="1">
                <a:tableStyleId>{5C22544A-7EE6-4342-B048-85BDC9FD1C3A}</a:tableStyleId>
              </a:tblPr>
              <a:tblGrid>
                <a:gridCol w="1577835">
                  <a:extLst>
                    <a:ext uri="{9D8B030D-6E8A-4147-A177-3AD203B41FA5}">
                      <a16:colId xmlns:a16="http://schemas.microsoft.com/office/drawing/2014/main" val="3368821151"/>
                    </a:ext>
                  </a:extLst>
                </a:gridCol>
                <a:gridCol w="2440927">
                  <a:extLst>
                    <a:ext uri="{9D8B030D-6E8A-4147-A177-3AD203B41FA5}">
                      <a16:colId xmlns:a16="http://schemas.microsoft.com/office/drawing/2014/main" val="1548200035"/>
                    </a:ext>
                  </a:extLst>
                </a:gridCol>
                <a:gridCol w="1294635">
                  <a:extLst>
                    <a:ext uri="{9D8B030D-6E8A-4147-A177-3AD203B41FA5}">
                      <a16:colId xmlns:a16="http://schemas.microsoft.com/office/drawing/2014/main" val="3274311290"/>
                    </a:ext>
                  </a:extLst>
                </a:gridCol>
                <a:gridCol w="1418707">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1022820">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65788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7.- CONTRATO N° 15 DE 2020</a:t>
                      </a:r>
                    </a:p>
                    <a:p>
                      <a:pPr algn="ctr"/>
                      <a:endParaRPr lang="es-CO" sz="1500" b="1" dirty="0">
                        <a:solidFill>
                          <a:srgbClr val="002060"/>
                        </a:solidFill>
                      </a:endParaRPr>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62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11/05/2020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525715">
                <a:tc vMerge="1">
                  <a:txBody>
                    <a:bodyPr/>
                    <a:lstStyle/>
                    <a:p>
                      <a:endParaRPr lang="es-CO" dirty="0"/>
                    </a:p>
                  </a:txBody>
                  <a:tcPr>
                    <a:solidFill>
                      <a:schemeClr val="accent6">
                        <a:lumMod val="60000"/>
                        <a:lumOff val="40000"/>
                      </a:schemeClr>
                    </a:solidFill>
                  </a:tcPr>
                </a:tc>
                <a:tc>
                  <a:txBody>
                    <a:bodyPr/>
                    <a:lstStyle/>
                    <a:p>
                      <a:pPr algn="ctr" fontAlgn="b"/>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5</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b">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2/06/2020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44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25715">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6</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3/07/2020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24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8/07/2020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25715">
                <a:tc rowSpan="3">
                  <a:txBody>
                    <a:bodyPr/>
                    <a:lstStyle/>
                    <a:p>
                      <a:pPr algn="ctr" fontAlgn="ctr"/>
                      <a:r>
                        <a:rPr lang="pt-BR" sz="1500" b="1" kern="1200" dirty="0">
                          <a:solidFill>
                            <a:srgbClr val="002060"/>
                          </a:solidFill>
                          <a:latin typeface="+mn-lt"/>
                          <a:ea typeface="+mn-ea"/>
                          <a:cs typeface="+mn-cs"/>
                        </a:rPr>
                        <a:t>8.- CONTRATO N° 24 DE 2020</a:t>
                      </a:r>
                    </a:p>
                  </a:txBody>
                  <a:tcPr marL="9525" marR="9525" marT="9525" marB="0" anchor="ctr">
                    <a:solidFill>
                      <a:schemeClr val="accent6">
                        <a:lumMod val="60000"/>
                        <a:lumOff val="40000"/>
                      </a:schemeClr>
                    </a:solidFill>
                  </a:tcPr>
                </a:tc>
                <a:tc>
                  <a:txBody>
                    <a:bodyPr/>
                    <a:lstStyle/>
                    <a:p>
                      <a:pPr algn="ctr" fontAlgn="ctr"/>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1</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17/2/2020.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11/02/2020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 día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14/02/2020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r h="525715">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525715">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3/04/2020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83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bl>
          </a:graphicData>
        </a:graphic>
      </p:graphicFrame>
    </p:spTree>
    <p:extLst>
      <p:ext uri="{BB962C8B-B14F-4D97-AF65-F5344CB8AC3E}">
        <p14:creationId xmlns:p14="http://schemas.microsoft.com/office/powerpoint/2010/main" val="24371666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4" name="Tabla 3">
            <a:extLst>
              <a:ext uri="{FF2B5EF4-FFF2-40B4-BE49-F238E27FC236}">
                <a16:creationId xmlns:a16="http://schemas.microsoft.com/office/drawing/2014/main" id="{6D110E03-0950-4279-B7F5-5C8F2F246907}"/>
              </a:ext>
            </a:extLst>
          </p:cNvPr>
          <p:cNvGraphicFramePr>
            <a:graphicFrameLocks noGrp="1"/>
          </p:cNvGraphicFramePr>
          <p:nvPr>
            <p:extLst>
              <p:ext uri="{D42A27DB-BD31-4B8C-83A1-F6EECF244321}">
                <p14:modId xmlns:p14="http://schemas.microsoft.com/office/powerpoint/2010/main" val="1293801189"/>
              </p:ext>
            </p:extLst>
          </p:nvPr>
        </p:nvGraphicFramePr>
        <p:xfrm>
          <a:off x="437322" y="1676543"/>
          <a:ext cx="8415130" cy="4345376"/>
        </p:xfrm>
        <a:graphic>
          <a:graphicData uri="http://schemas.openxmlformats.org/drawingml/2006/table">
            <a:tbl>
              <a:tblPr firstRow="1" bandRow="1">
                <a:tableStyleId>{5C22544A-7EE6-4342-B048-85BDC9FD1C3A}</a:tableStyleId>
              </a:tblPr>
              <a:tblGrid>
                <a:gridCol w="1577837">
                  <a:extLst>
                    <a:ext uri="{9D8B030D-6E8A-4147-A177-3AD203B41FA5}">
                      <a16:colId xmlns:a16="http://schemas.microsoft.com/office/drawing/2014/main" val="3368821151"/>
                    </a:ext>
                  </a:extLst>
                </a:gridCol>
                <a:gridCol w="2440927">
                  <a:extLst>
                    <a:ext uri="{9D8B030D-6E8A-4147-A177-3AD203B41FA5}">
                      <a16:colId xmlns:a16="http://schemas.microsoft.com/office/drawing/2014/main" val="1548200035"/>
                    </a:ext>
                  </a:extLst>
                </a:gridCol>
                <a:gridCol w="1294633">
                  <a:extLst>
                    <a:ext uri="{9D8B030D-6E8A-4147-A177-3AD203B41FA5}">
                      <a16:colId xmlns:a16="http://schemas.microsoft.com/office/drawing/2014/main" val="3274311290"/>
                    </a:ext>
                  </a:extLst>
                </a:gridCol>
                <a:gridCol w="1418707">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1023638">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553623">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8.- CONTRATO N° 24 DE 2020</a:t>
                      </a:r>
                    </a:p>
                    <a:p>
                      <a:pPr algn="ctr"/>
                      <a:endParaRPr lang="es-CO" sz="1500" b="1" dirty="0">
                        <a:solidFill>
                          <a:srgbClr val="002060"/>
                        </a:solidFill>
                      </a:endParaRPr>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63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11/05/2020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553623">
                <a:tc vMerge="1">
                  <a:txBody>
                    <a:bodyPr/>
                    <a:lstStyle/>
                    <a:p>
                      <a:endParaRPr lang="es-CO" dirty="0"/>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5</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5/06/2020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42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53623">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6</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9/07/2020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21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14/07/2020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53623">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7</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12/08/2020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r h="553623">
                <a:tc rowSpan="2">
                  <a:txBody>
                    <a:bodyPr/>
                    <a:lstStyle/>
                    <a:p>
                      <a:pPr algn="ctr" fontAlgn="ctr"/>
                      <a:r>
                        <a:rPr lang="pt-BR" sz="1500" b="1" kern="1200" dirty="0">
                          <a:solidFill>
                            <a:srgbClr val="002060"/>
                          </a:solidFill>
                          <a:latin typeface="+mn-lt"/>
                          <a:ea typeface="+mn-ea"/>
                          <a:cs typeface="+mn-cs"/>
                        </a:rPr>
                        <a:t>9.- CONTRATO N° 34 DE 2020</a:t>
                      </a:r>
                    </a:p>
                  </a:txBody>
                  <a:tcPr marL="9525" marR="9525" marT="9525" marB="0" anchor="ctr">
                    <a:solidFill>
                      <a:schemeClr val="accent6">
                        <a:lumMod val="60000"/>
                        <a:lumOff val="40000"/>
                      </a:schemeClr>
                    </a:solidFill>
                  </a:tcPr>
                </a:tc>
                <a:tc>
                  <a:txBody>
                    <a:bodyPr/>
                    <a:lstStyle/>
                    <a:p>
                      <a:pPr algn="ctr" fontAlgn="ctr"/>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1</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17/2/2020.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10/02/2020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13/02/2020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553623">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bl>
          </a:graphicData>
        </a:graphic>
      </p:graphicFrame>
    </p:spTree>
    <p:extLst>
      <p:ext uri="{BB962C8B-B14F-4D97-AF65-F5344CB8AC3E}">
        <p14:creationId xmlns:p14="http://schemas.microsoft.com/office/powerpoint/2010/main" val="2028006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5" name="Tabla 3">
            <a:extLst>
              <a:ext uri="{FF2B5EF4-FFF2-40B4-BE49-F238E27FC236}">
                <a16:creationId xmlns:a16="http://schemas.microsoft.com/office/drawing/2014/main" id="{D05AEBE5-72AB-453D-97D6-E302A504A1F0}"/>
              </a:ext>
            </a:extLst>
          </p:cNvPr>
          <p:cNvGraphicFramePr>
            <a:graphicFrameLocks noGrp="1"/>
          </p:cNvGraphicFramePr>
          <p:nvPr>
            <p:extLst>
              <p:ext uri="{D42A27DB-BD31-4B8C-83A1-F6EECF244321}">
                <p14:modId xmlns:p14="http://schemas.microsoft.com/office/powerpoint/2010/main" val="2128493966"/>
              </p:ext>
            </p:extLst>
          </p:nvPr>
        </p:nvGraphicFramePr>
        <p:xfrm>
          <a:off x="437322" y="1723069"/>
          <a:ext cx="8415130" cy="4297251"/>
        </p:xfrm>
        <a:graphic>
          <a:graphicData uri="http://schemas.openxmlformats.org/drawingml/2006/table">
            <a:tbl>
              <a:tblPr firstRow="1" bandRow="1">
                <a:tableStyleId>{5C22544A-7EE6-4342-B048-85BDC9FD1C3A}</a:tableStyleId>
              </a:tblPr>
              <a:tblGrid>
                <a:gridCol w="1577835">
                  <a:extLst>
                    <a:ext uri="{9D8B030D-6E8A-4147-A177-3AD203B41FA5}">
                      <a16:colId xmlns:a16="http://schemas.microsoft.com/office/drawing/2014/main" val="3368821151"/>
                    </a:ext>
                  </a:extLst>
                </a:gridCol>
                <a:gridCol w="2440926">
                  <a:extLst>
                    <a:ext uri="{9D8B030D-6E8A-4147-A177-3AD203B41FA5}">
                      <a16:colId xmlns:a16="http://schemas.microsoft.com/office/drawing/2014/main" val="1548200035"/>
                    </a:ext>
                  </a:extLst>
                </a:gridCol>
                <a:gridCol w="1294635">
                  <a:extLst>
                    <a:ext uri="{9D8B030D-6E8A-4147-A177-3AD203B41FA5}">
                      <a16:colId xmlns:a16="http://schemas.microsoft.com/office/drawing/2014/main" val="3274311290"/>
                    </a:ext>
                  </a:extLst>
                </a:gridCol>
                <a:gridCol w="1418708">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1002630">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546834">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b="1" kern="1200" dirty="0">
                        <a:solidFill>
                          <a:srgbClr val="00206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9.- CONTRATO N° 34 DE 2020</a:t>
                      </a:r>
                    </a:p>
                    <a:p>
                      <a:pPr algn="ctr"/>
                      <a:endParaRPr lang="es-CO" sz="1500" b="1" dirty="0">
                        <a:solidFill>
                          <a:srgbClr val="002060"/>
                        </a:solidFill>
                      </a:endParaRPr>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30/4/2020.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3/04/2020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14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530921">
                <a:tc vMerge="1">
                  <a:txBody>
                    <a:bodyPr/>
                    <a:lstStyle/>
                    <a:p>
                      <a:endParaRPr lang="es-CO" dirty="0"/>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61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13/05/2020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30921">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5</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5/06/2020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42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30921">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6</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8/07/2020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22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13/07/2020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r h="530921">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7</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12/08/2020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624103">
                <a:tc>
                  <a:txBody>
                    <a:bodyPr/>
                    <a:lstStyle/>
                    <a:p>
                      <a:pPr algn="ctr" fontAlgn="ctr"/>
                      <a:r>
                        <a:rPr lang="pt-BR" sz="1500" b="1" kern="1200" dirty="0">
                          <a:solidFill>
                            <a:srgbClr val="002060"/>
                          </a:solidFill>
                          <a:latin typeface="+mn-lt"/>
                          <a:ea typeface="+mn-ea"/>
                          <a:cs typeface="+mn-cs"/>
                        </a:rPr>
                        <a:t>10.-CONTRATO N° 47 DE 2020</a:t>
                      </a:r>
                    </a:p>
                  </a:txBody>
                  <a:tcPr>
                    <a:solidFill>
                      <a:schemeClr val="accent6">
                        <a:lumMod val="60000"/>
                        <a:lumOff val="40000"/>
                      </a:schemeClr>
                    </a:solidFill>
                  </a:tcPr>
                </a:tc>
                <a:tc>
                  <a:txBody>
                    <a:bodyPr/>
                    <a:lstStyle/>
                    <a:p>
                      <a:pPr algn="ctr" fontAlgn="ctr"/>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2</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12/3/2020.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4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bl>
          </a:graphicData>
        </a:graphic>
      </p:graphicFrame>
    </p:spTree>
    <p:extLst>
      <p:ext uri="{BB962C8B-B14F-4D97-AF65-F5344CB8AC3E}">
        <p14:creationId xmlns:p14="http://schemas.microsoft.com/office/powerpoint/2010/main" val="978011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4" name="Tabla 3">
            <a:extLst>
              <a:ext uri="{FF2B5EF4-FFF2-40B4-BE49-F238E27FC236}">
                <a16:creationId xmlns:a16="http://schemas.microsoft.com/office/drawing/2014/main" id="{06855B13-A31A-438B-9A18-F00E993B3DA0}"/>
              </a:ext>
            </a:extLst>
          </p:cNvPr>
          <p:cNvGraphicFramePr>
            <a:graphicFrameLocks noGrp="1"/>
          </p:cNvGraphicFramePr>
          <p:nvPr>
            <p:extLst>
              <p:ext uri="{D42A27DB-BD31-4B8C-83A1-F6EECF244321}">
                <p14:modId xmlns:p14="http://schemas.microsoft.com/office/powerpoint/2010/main" val="471810657"/>
              </p:ext>
            </p:extLst>
          </p:nvPr>
        </p:nvGraphicFramePr>
        <p:xfrm>
          <a:off x="437320" y="1676543"/>
          <a:ext cx="8415132" cy="4392456"/>
        </p:xfrm>
        <a:graphic>
          <a:graphicData uri="http://schemas.openxmlformats.org/drawingml/2006/table">
            <a:tbl>
              <a:tblPr firstRow="1" bandRow="1">
                <a:tableStyleId>{5C22544A-7EE6-4342-B048-85BDC9FD1C3A}</a:tableStyleId>
              </a:tblPr>
              <a:tblGrid>
                <a:gridCol w="1577837">
                  <a:extLst>
                    <a:ext uri="{9D8B030D-6E8A-4147-A177-3AD203B41FA5}">
                      <a16:colId xmlns:a16="http://schemas.microsoft.com/office/drawing/2014/main" val="3368821151"/>
                    </a:ext>
                  </a:extLst>
                </a:gridCol>
                <a:gridCol w="2440928">
                  <a:extLst>
                    <a:ext uri="{9D8B030D-6E8A-4147-A177-3AD203B41FA5}">
                      <a16:colId xmlns:a16="http://schemas.microsoft.com/office/drawing/2014/main" val="1548200035"/>
                    </a:ext>
                  </a:extLst>
                </a:gridCol>
                <a:gridCol w="1294634">
                  <a:extLst>
                    <a:ext uri="{9D8B030D-6E8A-4147-A177-3AD203B41FA5}">
                      <a16:colId xmlns:a16="http://schemas.microsoft.com/office/drawing/2014/main" val="3274311290"/>
                    </a:ext>
                  </a:extLst>
                </a:gridCol>
                <a:gridCol w="1418707">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1125129">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6219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10.-CONTRATO N° 47 DE 2020</a:t>
                      </a:r>
                    </a:p>
                  </a:txBody>
                  <a:tcPr>
                    <a:solidFill>
                      <a:schemeClr val="accent6">
                        <a:lumMod val="60000"/>
                        <a:lumOff val="40000"/>
                      </a:schemeClr>
                    </a:solidFill>
                  </a:tcPr>
                </a:tc>
                <a:tc>
                  <a:txBody>
                    <a:bodyPr/>
                    <a:lstStyle/>
                    <a:p>
                      <a:pPr algn="ctr" fontAlgn="ctr"/>
                      <a:r>
                        <a:rPr lang="es-MX" sz="1500" kern="1200" dirty="0">
                          <a:solidFill>
                            <a:srgbClr val="002060"/>
                          </a:solidFill>
                          <a:latin typeface="+mn-lt"/>
                          <a:ea typeface="+mn-ea"/>
                          <a:cs typeface="+mn-cs"/>
                        </a:rPr>
                        <a:t>El informe de actividades </a:t>
                      </a:r>
                      <a:r>
                        <a:rPr lang="es-MX" sz="1500" kern="1200" dirty="0" err="1">
                          <a:solidFill>
                            <a:srgbClr val="002060"/>
                          </a:solidFill>
                          <a:latin typeface="+mn-lt"/>
                          <a:ea typeface="+mn-ea"/>
                          <a:cs typeface="+mn-cs"/>
                        </a:rPr>
                        <a:t>N°</a:t>
                      </a:r>
                      <a:r>
                        <a:rPr lang="es-MX" sz="1500" kern="1200" dirty="0">
                          <a:solidFill>
                            <a:srgbClr val="002060"/>
                          </a:solidFill>
                          <a:latin typeface="+mn-lt"/>
                          <a:ea typeface="+mn-ea"/>
                          <a:cs typeface="+mn-cs"/>
                        </a:rPr>
                        <a:t> 3</a:t>
                      </a:r>
                      <a:br>
                        <a:rPr lang="es-MX" sz="1500" kern="1200" dirty="0">
                          <a:solidFill>
                            <a:srgbClr val="002060"/>
                          </a:solidFill>
                          <a:latin typeface="+mn-lt"/>
                          <a:ea typeface="+mn-ea"/>
                          <a:cs typeface="+mn-cs"/>
                        </a:rPr>
                      </a:br>
                      <a:r>
                        <a:rPr lang="es-MX" sz="1500" kern="1200" dirty="0">
                          <a:solidFill>
                            <a:srgbClr val="002060"/>
                          </a:solidFill>
                          <a:latin typeface="+mn-lt"/>
                          <a:ea typeface="+mn-ea"/>
                          <a:cs typeface="+mn-cs"/>
                        </a:rPr>
                        <a:t>publicado el 17/32020.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4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11/03/2020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655299051"/>
                  </a:ext>
                </a:extLst>
              </a:tr>
              <a:tr h="529078">
                <a:tc rowSpan="5">
                  <a:txBody>
                    <a:bodyPr/>
                    <a:lstStyle/>
                    <a:p>
                      <a:pPr algn="ctr" fontAlgn="ctr"/>
                      <a:r>
                        <a:rPr lang="pt-BR" sz="1500" b="1" kern="1200" dirty="0">
                          <a:solidFill>
                            <a:srgbClr val="002060"/>
                          </a:solidFill>
                          <a:latin typeface="+mn-lt"/>
                          <a:ea typeface="+mn-ea"/>
                          <a:cs typeface="+mn-cs"/>
                        </a:rPr>
                        <a:t>11.- CONTRATO N° 60 DE 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1</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102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826670379"/>
                  </a:ext>
                </a:extLst>
              </a:tr>
              <a:tr h="529078">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2</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3/04/2020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7/04/2020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4152296991"/>
                  </a:ext>
                </a:extLst>
              </a:tr>
              <a:tr h="529078">
                <a:tc vMerge="1">
                  <a:txBody>
                    <a:bodyPr/>
                    <a:lstStyle/>
                    <a:p>
                      <a:pPr algn="ctr" fontAlgn="ctr"/>
                      <a:endParaRPr lang="pt-BR" sz="1500" b="1"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62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11/05/2020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222948065"/>
                  </a:ext>
                </a:extLst>
              </a:tr>
              <a:tr h="529078">
                <a:tc vMerge="1">
                  <a:txBody>
                    <a:bodyPr/>
                    <a:lstStyle/>
                    <a:p>
                      <a:pPr algn="ctr"/>
                      <a:endParaRPr lang="es-CO" sz="1500" b="1" dirty="0">
                        <a:solidFill>
                          <a:srgbClr val="002060"/>
                        </a:solidFill>
                      </a:endParaRPr>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5/06/2020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41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880733372"/>
                  </a:ext>
                </a:extLst>
              </a:tr>
              <a:tr h="529078">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5</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6/07/2020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23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9/07/2020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677056360"/>
                  </a:ext>
                </a:extLst>
              </a:tr>
            </a:tbl>
          </a:graphicData>
        </a:graphic>
      </p:graphicFrame>
    </p:spTree>
    <p:extLst>
      <p:ext uri="{BB962C8B-B14F-4D97-AF65-F5344CB8AC3E}">
        <p14:creationId xmlns:p14="http://schemas.microsoft.com/office/powerpoint/2010/main" val="2930437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5" name="Tabla 3">
            <a:extLst>
              <a:ext uri="{FF2B5EF4-FFF2-40B4-BE49-F238E27FC236}">
                <a16:creationId xmlns:a16="http://schemas.microsoft.com/office/drawing/2014/main" id="{E4D367EF-54B4-4BF3-87CE-4F8AAF5790A7}"/>
              </a:ext>
            </a:extLst>
          </p:cNvPr>
          <p:cNvGraphicFramePr>
            <a:graphicFrameLocks noGrp="1"/>
          </p:cNvGraphicFramePr>
          <p:nvPr>
            <p:extLst>
              <p:ext uri="{D42A27DB-BD31-4B8C-83A1-F6EECF244321}">
                <p14:modId xmlns:p14="http://schemas.microsoft.com/office/powerpoint/2010/main" val="64968597"/>
              </p:ext>
            </p:extLst>
          </p:nvPr>
        </p:nvGraphicFramePr>
        <p:xfrm>
          <a:off x="437320" y="1582529"/>
          <a:ext cx="8415132" cy="4488708"/>
        </p:xfrm>
        <a:graphic>
          <a:graphicData uri="http://schemas.openxmlformats.org/drawingml/2006/table">
            <a:tbl>
              <a:tblPr firstRow="1" bandRow="1">
                <a:tableStyleId>{5C22544A-7EE6-4342-B048-85BDC9FD1C3A}</a:tableStyleId>
              </a:tblPr>
              <a:tblGrid>
                <a:gridCol w="1577837">
                  <a:extLst>
                    <a:ext uri="{9D8B030D-6E8A-4147-A177-3AD203B41FA5}">
                      <a16:colId xmlns:a16="http://schemas.microsoft.com/office/drawing/2014/main" val="3368821151"/>
                    </a:ext>
                  </a:extLst>
                </a:gridCol>
                <a:gridCol w="2440927">
                  <a:extLst>
                    <a:ext uri="{9D8B030D-6E8A-4147-A177-3AD203B41FA5}">
                      <a16:colId xmlns:a16="http://schemas.microsoft.com/office/drawing/2014/main" val="1548200035"/>
                    </a:ext>
                  </a:extLst>
                </a:gridCol>
                <a:gridCol w="1294634">
                  <a:extLst>
                    <a:ext uri="{9D8B030D-6E8A-4147-A177-3AD203B41FA5}">
                      <a16:colId xmlns:a16="http://schemas.microsoft.com/office/drawing/2014/main" val="3274311290"/>
                    </a:ext>
                  </a:extLst>
                </a:gridCol>
                <a:gridCol w="1418708">
                  <a:extLst>
                    <a:ext uri="{9D8B030D-6E8A-4147-A177-3AD203B41FA5}">
                      <a16:colId xmlns:a16="http://schemas.microsoft.com/office/drawing/2014/main" val="601495929"/>
                    </a:ext>
                  </a:extLst>
                </a:gridCol>
                <a:gridCol w="1683026">
                  <a:extLst>
                    <a:ext uri="{9D8B030D-6E8A-4147-A177-3AD203B41FA5}">
                      <a16:colId xmlns:a16="http://schemas.microsoft.com/office/drawing/2014/main" val="24785949"/>
                    </a:ext>
                  </a:extLst>
                </a:gridCol>
              </a:tblGrid>
              <a:tr h="937909">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507257">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11.- CONTRATO N° 60 DE 2020</a:t>
                      </a:r>
                    </a:p>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1</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5/03/2020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10/03/2020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507257">
                <a:tc vMerge="1">
                  <a:txBody>
                    <a:bodyPr/>
                    <a:lstStyle/>
                    <a:p>
                      <a:pPr algn="ctr" fontAlgn="ctr"/>
                      <a:endParaRPr lang="pt-BR" sz="1500" b="1"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2</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13/8/2020.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3/04/2020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82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7/04/2020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r h="507257">
                <a:tc rowSpan="5">
                  <a:txBody>
                    <a:bodyPr/>
                    <a:lstStyle/>
                    <a:p>
                      <a:pPr algn="ctr" fontAlgn="ctr"/>
                      <a:r>
                        <a:rPr lang="pt-BR" sz="1500" b="1" kern="1200" dirty="0">
                          <a:solidFill>
                            <a:srgbClr val="002060"/>
                          </a:solidFill>
                          <a:latin typeface="+mn-lt"/>
                          <a:ea typeface="+mn-ea"/>
                          <a:cs typeface="+mn-cs"/>
                        </a:rPr>
                        <a:t>12.- CONTRATO N° 72 DE 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1</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8/04/2020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80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15/04/2020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81849500"/>
                  </a:ext>
                </a:extLst>
              </a:tr>
              <a:tr h="507257">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2</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8/05/2020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61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13/05/2020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7169617"/>
                  </a:ext>
                </a:extLst>
              </a:tr>
              <a:tr h="507257">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5/06/2020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42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035213022"/>
                  </a:ext>
                </a:extLst>
              </a:tr>
              <a:tr h="507257">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7/07/2020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23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10/07/2020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968639593"/>
                  </a:ext>
                </a:extLst>
              </a:tr>
              <a:tr h="507257">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5</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 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5/08/2020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3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11/08/2020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572000451"/>
                  </a:ext>
                </a:extLst>
              </a:tr>
            </a:tbl>
          </a:graphicData>
        </a:graphic>
      </p:graphicFrame>
    </p:spTree>
    <p:extLst>
      <p:ext uri="{BB962C8B-B14F-4D97-AF65-F5344CB8AC3E}">
        <p14:creationId xmlns:p14="http://schemas.microsoft.com/office/powerpoint/2010/main" val="357776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2395457" y="286894"/>
            <a:ext cx="6414172"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800" b="1" dirty="0">
                <a:solidFill>
                  <a:srgbClr val="002060"/>
                </a:solidFill>
              </a:rPr>
              <a:t>FORTALEZAS</a:t>
            </a:r>
            <a:r>
              <a:rPr lang="es-CO" sz="3600" b="1" dirty="0">
                <a:solidFill>
                  <a:srgbClr val="002060"/>
                </a:solidFill>
              </a:rPr>
              <a:t> </a:t>
            </a:r>
            <a:endParaRPr lang="en-US" sz="3600" b="1" dirty="0">
              <a:solidFill>
                <a:srgbClr val="002060"/>
              </a:solidFill>
            </a:endParaRPr>
          </a:p>
        </p:txBody>
      </p:sp>
      <p:sp>
        <p:nvSpPr>
          <p:cNvPr id="2" name="CuadroTexto 1">
            <a:extLst>
              <a:ext uri="{FF2B5EF4-FFF2-40B4-BE49-F238E27FC236}">
                <a16:creationId xmlns:a16="http://schemas.microsoft.com/office/drawing/2014/main" id="{A9A9885C-C6E1-41E8-B59B-3B4605DD0427}"/>
              </a:ext>
            </a:extLst>
          </p:cNvPr>
          <p:cNvSpPr txBox="1"/>
          <p:nvPr/>
        </p:nvSpPr>
        <p:spPr>
          <a:xfrm>
            <a:off x="437322" y="1284597"/>
            <a:ext cx="8372307" cy="464742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0" fontAlgn="base"/>
            <a:r>
              <a:rPr lang="pt-BR" sz="1900" b="0" i="0" u="none" strike="noStrike" dirty="0">
                <a:solidFill>
                  <a:srgbClr val="002060"/>
                </a:solidFill>
                <a:effectLst/>
                <a:latin typeface="Calibri" panose="020F0502020204030204" pitchFamily="34" charset="0"/>
              </a:rPr>
              <a:t>1.- </a:t>
            </a:r>
            <a:r>
              <a:rPr lang="pt-BR" sz="1900" dirty="0">
                <a:solidFill>
                  <a:srgbClr val="002060"/>
                </a:solidFill>
                <a:latin typeface="Calibri" panose="020F0502020204030204" pitchFamily="34" charset="0"/>
              </a:rPr>
              <a:t>L</a:t>
            </a:r>
            <a:r>
              <a:rPr lang="pt-BR" sz="1900" b="0" i="0" u="none" strike="noStrike" dirty="0">
                <a:solidFill>
                  <a:srgbClr val="002060"/>
                </a:solidFill>
                <a:effectLst/>
                <a:latin typeface="Calibri" panose="020F0502020204030204" pitchFamily="34" charset="0"/>
              </a:rPr>
              <a:t>os procesos de contratación auditados se </a:t>
            </a:r>
            <a:r>
              <a:rPr lang="es-CO" sz="1900" b="0" i="0" u="none" strike="noStrike" dirty="0">
                <a:solidFill>
                  <a:srgbClr val="002060"/>
                </a:solidFill>
                <a:effectLst/>
                <a:latin typeface="Calibri" panose="020F0502020204030204" pitchFamily="34" charset="0"/>
              </a:rPr>
              <a:t>encuentran</a:t>
            </a:r>
            <a:r>
              <a:rPr lang="pt-BR" sz="1900" b="0" i="0" u="none" strike="noStrike" dirty="0">
                <a:solidFill>
                  <a:srgbClr val="002060"/>
                </a:solidFill>
                <a:effectLst/>
                <a:latin typeface="Calibri" panose="020F0502020204030204" pitchFamily="34" charset="0"/>
              </a:rPr>
              <a:t> incluidos en </a:t>
            </a:r>
            <a:r>
              <a:rPr lang="es-CO" sz="1900" b="0" i="0" u="none" strike="noStrike" noProof="1">
                <a:solidFill>
                  <a:srgbClr val="002060"/>
                </a:solidFill>
                <a:effectLst/>
                <a:latin typeface="Calibri" panose="020F0502020204030204" pitchFamily="34" charset="0"/>
              </a:rPr>
              <a:t>Plan</a:t>
            </a:r>
            <a:r>
              <a:rPr lang="pt-BR" sz="1900" b="0" i="0" u="none" strike="noStrike" dirty="0">
                <a:solidFill>
                  <a:srgbClr val="002060"/>
                </a:solidFill>
                <a:effectLst/>
                <a:latin typeface="Calibri" panose="020F0502020204030204" pitchFamily="34" charset="0"/>
              </a:rPr>
              <a:t> </a:t>
            </a:r>
            <a:r>
              <a:rPr lang="es-CO" sz="1900" b="0" i="0" u="none" strike="noStrike" dirty="0">
                <a:solidFill>
                  <a:srgbClr val="002060"/>
                </a:solidFill>
                <a:effectLst/>
                <a:latin typeface="Calibri" panose="020F0502020204030204" pitchFamily="34" charset="0"/>
              </a:rPr>
              <a:t>Anual</a:t>
            </a:r>
            <a:r>
              <a:rPr lang="pt-BR" sz="1900" b="0" i="0" u="none" strike="noStrike" dirty="0">
                <a:solidFill>
                  <a:srgbClr val="002060"/>
                </a:solidFill>
                <a:effectLst/>
                <a:latin typeface="Calibri" panose="020F0502020204030204" pitchFamily="34" charset="0"/>
              </a:rPr>
              <a:t> de Adquisiciones de </a:t>
            </a:r>
            <a:r>
              <a:rPr lang="es-CO" sz="1900" b="0" i="0" u="none" strike="noStrike" noProof="1">
                <a:solidFill>
                  <a:srgbClr val="002060"/>
                </a:solidFill>
                <a:effectLst/>
                <a:latin typeface="Calibri" panose="020F0502020204030204" pitchFamily="34" charset="0"/>
              </a:rPr>
              <a:t>las</a:t>
            </a:r>
            <a:r>
              <a:rPr lang="pt-BR" sz="1900" dirty="0">
                <a:solidFill>
                  <a:srgbClr val="002060"/>
                </a:solidFill>
                <a:latin typeface="Calibri" panose="020F0502020204030204" pitchFamily="34" charset="0"/>
              </a:rPr>
              <a:t> vigencias 2019 y 2020.</a:t>
            </a:r>
            <a:r>
              <a:rPr lang="pt-BR" sz="1900" b="0" i="0" u="none" strike="noStrike" dirty="0">
                <a:solidFill>
                  <a:srgbClr val="002060"/>
                </a:solidFill>
                <a:effectLst/>
                <a:latin typeface="Calibri" panose="020F0502020204030204" pitchFamily="34" charset="0"/>
              </a:rPr>
              <a:t>  </a:t>
            </a:r>
          </a:p>
          <a:p>
            <a:pPr algn="just" rtl="0" fontAlgn="base"/>
            <a:endParaRPr lang="pt-BR" sz="1000" dirty="0">
              <a:solidFill>
                <a:srgbClr val="002060"/>
              </a:solidFill>
              <a:latin typeface="Calibri" panose="020F0502020204030204" pitchFamily="34" charset="0"/>
            </a:endParaRPr>
          </a:p>
          <a:p>
            <a:pPr algn="just" rtl="0" fontAlgn="base"/>
            <a:r>
              <a:rPr lang="pt-BR" sz="1900" b="0" i="0" u="none" strike="noStrike" dirty="0">
                <a:solidFill>
                  <a:srgbClr val="002060"/>
                </a:solidFill>
                <a:effectLst/>
                <a:latin typeface="Calibri" panose="020F0502020204030204" pitchFamily="34" charset="0"/>
              </a:rPr>
              <a:t>2.- En la </a:t>
            </a:r>
            <a:r>
              <a:rPr lang="es-CO" sz="1900" b="0" i="0" u="none" strike="noStrike" dirty="0">
                <a:solidFill>
                  <a:srgbClr val="002060"/>
                </a:solidFill>
                <a:effectLst/>
                <a:latin typeface="Calibri" panose="020F0502020204030204" pitchFamily="34" charset="0"/>
              </a:rPr>
              <a:t>modalidad</a:t>
            </a:r>
            <a:r>
              <a:rPr lang="pt-BR" sz="1900" b="0" i="0" u="none" strike="noStrike" dirty="0">
                <a:solidFill>
                  <a:srgbClr val="002060"/>
                </a:solidFill>
                <a:effectLst/>
                <a:latin typeface="Calibri" panose="020F0502020204030204" pitchFamily="34" charset="0"/>
              </a:rPr>
              <a:t> de contratación </a:t>
            </a:r>
            <a:r>
              <a:rPr lang="pt-BR" sz="1900" b="0" i="1" u="none" strike="noStrike" dirty="0">
                <a:solidFill>
                  <a:srgbClr val="002060"/>
                </a:solidFill>
                <a:effectLst/>
                <a:latin typeface="Calibri" panose="020F0502020204030204" pitchFamily="34" charset="0"/>
              </a:rPr>
              <a:t>“Contrato de </a:t>
            </a:r>
            <a:r>
              <a:rPr lang="es-CO" sz="1900" b="0" i="1" u="none" strike="noStrike" dirty="0">
                <a:solidFill>
                  <a:srgbClr val="002060"/>
                </a:solidFill>
                <a:effectLst/>
                <a:latin typeface="Calibri" panose="020F0502020204030204" pitchFamily="34" charset="0"/>
              </a:rPr>
              <a:t>prestación</a:t>
            </a:r>
            <a:r>
              <a:rPr lang="pt-BR" sz="1900" b="0" i="1" u="none" strike="noStrike" dirty="0">
                <a:solidFill>
                  <a:srgbClr val="002060"/>
                </a:solidFill>
                <a:effectLst/>
                <a:latin typeface="Calibri" panose="020F0502020204030204" pitchFamily="34" charset="0"/>
              </a:rPr>
              <a:t> de servicios </a:t>
            </a:r>
            <a:r>
              <a:rPr lang="es-CO" sz="1900" b="0" i="1" u="none" strike="noStrike" dirty="0">
                <a:solidFill>
                  <a:srgbClr val="002060"/>
                </a:solidFill>
                <a:effectLst/>
                <a:latin typeface="Calibri" panose="020F0502020204030204" pitchFamily="34" charset="0"/>
              </a:rPr>
              <a:t>profesionales</a:t>
            </a:r>
            <a:r>
              <a:rPr lang="pt-BR" sz="1900" b="0" i="1" u="none" strike="noStrike" dirty="0">
                <a:solidFill>
                  <a:srgbClr val="002060"/>
                </a:solidFill>
                <a:effectLst/>
                <a:latin typeface="Calibri" panose="020F0502020204030204" pitchFamily="34" charset="0"/>
              </a:rPr>
              <a:t> y de apoyo a la gestión”, </a:t>
            </a:r>
            <a:r>
              <a:rPr lang="pt-BR" sz="1900" dirty="0">
                <a:solidFill>
                  <a:srgbClr val="002060"/>
                </a:solidFill>
                <a:latin typeface="Calibri" panose="020F0502020204030204" pitchFamily="34" charset="0"/>
              </a:rPr>
              <a:t>se evidenció la idoneidad y experiencia para la </a:t>
            </a:r>
            <a:r>
              <a:rPr lang="es-CO" sz="1900" dirty="0">
                <a:solidFill>
                  <a:srgbClr val="002060"/>
                </a:solidFill>
                <a:latin typeface="Calibri" panose="020F0502020204030204" pitchFamily="34" charset="0"/>
              </a:rPr>
              <a:t>ejecución</a:t>
            </a:r>
            <a:r>
              <a:rPr lang="pt-BR" sz="1900" dirty="0">
                <a:solidFill>
                  <a:srgbClr val="002060"/>
                </a:solidFill>
                <a:latin typeface="Calibri" panose="020F0502020204030204" pitchFamily="34" charset="0"/>
              </a:rPr>
              <a:t> de </a:t>
            </a:r>
            <a:r>
              <a:rPr lang="es-CO" sz="1900" dirty="0">
                <a:solidFill>
                  <a:srgbClr val="002060"/>
                </a:solidFill>
                <a:latin typeface="Calibri" panose="020F0502020204030204" pitchFamily="34" charset="0"/>
              </a:rPr>
              <a:t>actividades</a:t>
            </a:r>
            <a:r>
              <a:rPr lang="pt-BR" sz="1900" dirty="0">
                <a:solidFill>
                  <a:srgbClr val="002060"/>
                </a:solidFill>
                <a:latin typeface="Calibri" panose="020F0502020204030204" pitchFamily="34" charset="0"/>
              </a:rPr>
              <a:t> a contratar, </a:t>
            </a:r>
            <a:r>
              <a:rPr lang="es-CO" sz="1900" dirty="0">
                <a:solidFill>
                  <a:srgbClr val="002060"/>
                </a:solidFill>
                <a:latin typeface="Calibri" panose="020F0502020204030204" pitchFamily="34" charset="0"/>
              </a:rPr>
              <a:t>así</a:t>
            </a:r>
            <a:r>
              <a:rPr lang="pt-BR" sz="1900" dirty="0">
                <a:solidFill>
                  <a:srgbClr val="002060"/>
                </a:solidFill>
                <a:latin typeface="Calibri" panose="020F0502020204030204" pitchFamily="34" charset="0"/>
              </a:rPr>
              <a:t> como la </a:t>
            </a:r>
            <a:r>
              <a:rPr lang="es-CO" sz="1900" noProof="1">
                <a:solidFill>
                  <a:srgbClr val="002060"/>
                </a:solidFill>
                <a:latin typeface="Calibri" panose="020F0502020204030204" pitchFamily="34" charset="0"/>
              </a:rPr>
              <a:t>verificación</a:t>
            </a:r>
            <a:r>
              <a:rPr lang="pt-BR" sz="1900" dirty="0">
                <a:solidFill>
                  <a:srgbClr val="002060"/>
                </a:solidFill>
                <a:latin typeface="Calibri" panose="020F0502020204030204" pitchFamily="34" charset="0"/>
              </a:rPr>
              <a:t> por </a:t>
            </a:r>
            <a:r>
              <a:rPr lang="es-CO" sz="1900" dirty="0">
                <a:solidFill>
                  <a:srgbClr val="002060"/>
                </a:solidFill>
                <a:latin typeface="Calibri" panose="020F0502020204030204" pitchFamily="34" charset="0"/>
              </a:rPr>
              <a:t>el</a:t>
            </a:r>
            <a:r>
              <a:rPr lang="pt-BR" sz="1900" dirty="0">
                <a:solidFill>
                  <a:srgbClr val="002060"/>
                </a:solidFill>
                <a:latin typeface="Calibri" panose="020F0502020204030204" pitchFamily="34" charset="0"/>
              </a:rPr>
              <a:t> área de talento humano de la </a:t>
            </a:r>
            <a:r>
              <a:rPr lang="es-CO" sz="1900" noProof="1">
                <a:solidFill>
                  <a:srgbClr val="002060"/>
                </a:solidFill>
                <a:latin typeface="Calibri" panose="020F0502020204030204" pitchFamily="34" charset="0"/>
              </a:rPr>
              <a:t>expedición</a:t>
            </a:r>
            <a:r>
              <a:rPr lang="pt-BR" sz="1900" dirty="0">
                <a:solidFill>
                  <a:srgbClr val="002060"/>
                </a:solidFill>
                <a:latin typeface="Calibri" panose="020F0502020204030204" pitchFamily="34" charset="0"/>
              </a:rPr>
              <a:t> del certificado de no </a:t>
            </a:r>
            <a:r>
              <a:rPr lang="es-CO" sz="1900" noProof="1">
                <a:solidFill>
                  <a:srgbClr val="002060"/>
                </a:solidFill>
                <a:latin typeface="Calibri" panose="020F0502020204030204" pitchFamily="34" charset="0"/>
              </a:rPr>
              <a:t>existencia</a:t>
            </a:r>
            <a:r>
              <a:rPr lang="pt-BR" sz="1900" dirty="0">
                <a:solidFill>
                  <a:srgbClr val="002060"/>
                </a:solidFill>
                <a:latin typeface="Calibri" panose="020F0502020204030204" pitchFamily="34" charset="0"/>
              </a:rPr>
              <a:t> en la planta de personal, de  acuerdo al </a:t>
            </a:r>
            <a:r>
              <a:rPr lang="es-CO" sz="1900" dirty="0">
                <a:solidFill>
                  <a:srgbClr val="002060"/>
                </a:solidFill>
                <a:latin typeface="Calibri" panose="020F0502020204030204" pitchFamily="34" charset="0"/>
              </a:rPr>
              <a:t>artículo 2.2.1.2.1.4.9. del Decreto 1082 de 2015.</a:t>
            </a:r>
          </a:p>
          <a:p>
            <a:pPr algn="just" rtl="0" fontAlgn="base"/>
            <a:endParaRPr lang="es-CO" sz="1000" dirty="0">
              <a:solidFill>
                <a:srgbClr val="002060"/>
              </a:solidFill>
              <a:latin typeface="Calibri" panose="020F0502020204030204" pitchFamily="34" charset="0"/>
            </a:endParaRPr>
          </a:p>
          <a:p>
            <a:pPr algn="just" rtl="0" fontAlgn="base"/>
            <a:r>
              <a:rPr lang="es-CO" sz="1900" dirty="0">
                <a:solidFill>
                  <a:srgbClr val="002060"/>
                </a:solidFill>
                <a:latin typeface="Calibri" panose="020F0502020204030204" pitchFamily="34" charset="0"/>
              </a:rPr>
              <a:t>3.- Dentro de los procesos de selección abreviada se cumplió a cabalidad el procedimiento de aprobación de pólizas, de conformidad con el procedimiento aprobación de pólizas GBS-PRC06 V02 de fecha 31 de octubre de 2016.</a:t>
            </a:r>
          </a:p>
          <a:p>
            <a:pPr algn="just" rtl="0" fontAlgn="base"/>
            <a:endParaRPr lang="es-CO" sz="1000" dirty="0">
              <a:solidFill>
                <a:srgbClr val="002060"/>
              </a:solidFill>
              <a:latin typeface="Calibri" panose="020F0502020204030204" pitchFamily="34" charset="0"/>
            </a:endParaRPr>
          </a:p>
          <a:p>
            <a:pPr algn="just" fontAlgn="base"/>
            <a:r>
              <a:rPr lang="es-CO" sz="1900" dirty="0">
                <a:solidFill>
                  <a:srgbClr val="002060"/>
                </a:solidFill>
                <a:latin typeface="Calibri" panose="020F0502020204030204" pitchFamily="34" charset="0"/>
              </a:rPr>
              <a:t>4.-</a:t>
            </a:r>
            <a:r>
              <a:rPr lang="es-MX" sz="1900" dirty="0">
                <a:solidFill>
                  <a:srgbClr val="002060"/>
                </a:solidFill>
                <a:latin typeface="Calibri" panose="020F0502020204030204" pitchFamily="34" charset="0"/>
              </a:rPr>
              <a:t>Los pliegos de condiciones de las licitaciones públicas auditadas, contienen los elementos mínimos necesarios de conformidad a lo estipulado en el Decreto 1082 de 2015 artículo 2.2.1.1.2.1.3</a:t>
            </a:r>
          </a:p>
          <a:p>
            <a:pPr algn="just" fontAlgn="base"/>
            <a:endParaRPr lang="es-MX" sz="19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9456369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1</a:t>
            </a:r>
          </a:p>
          <a:p>
            <a:pPr algn="ctr"/>
            <a:r>
              <a:rPr lang="es-CO" sz="2100" b="1" dirty="0">
                <a:solidFill>
                  <a:srgbClr val="002060"/>
                </a:solidFill>
              </a:rPr>
              <a:t>PUBLICACIÓN EXTEMPORÁNEA DE LOS DOCUMENTOS DE LOS PROCESOS CONTRACTUALES EN LA PÁGINA DEL SECOP I Y II</a:t>
            </a:r>
            <a:endParaRPr lang="en-US" sz="2100" b="1" dirty="0">
              <a:solidFill>
                <a:srgbClr val="002060"/>
              </a:solidFill>
            </a:endParaRPr>
          </a:p>
        </p:txBody>
      </p:sp>
      <p:graphicFrame>
        <p:nvGraphicFramePr>
          <p:cNvPr id="4" name="Tabla 3">
            <a:extLst>
              <a:ext uri="{FF2B5EF4-FFF2-40B4-BE49-F238E27FC236}">
                <a16:creationId xmlns:a16="http://schemas.microsoft.com/office/drawing/2014/main" id="{17012DC9-D904-43F8-BC36-4DC8CDF0F51C}"/>
              </a:ext>
            </a:extLst>
          </p:cNvPr>
          <p:cNvGraphicFramePr>
            <a:graphicFrameLocks noGrp="1"/>
          </p:cNvGraphicFramePr>
          <p:nvPr>
            <p:extLst>
              <p:ext uri="{D42A27DB-BD31-4B8C-83A1-F6EECF244321}">
                <p14:modId xmlns:p14="http://schemas.microsoft.com/office/powerpoint/2010/main" val="315442467"/>
              </p:ext>
            </p:extLst>
          </p:nvPr>
        </p:nvGraphicFramePr>
        <p:xfrm>
          <a:off x="437319" y="1781312"/>
          <a:ext cx="8415133" cy="4248078"/>
        </p:xfrm>
        <a:graphic>
          <a:graphicData uri="http://schemas.openxmlformats.org/drawingml/2006/table">
            <a:tbl>
              <a:tblPr firstRow="1" bandRow="1">
                <a:tableStyleId>{5C22544A-7EE6-4342-B048-85BDC9FD1C3A}</a:tableStyleId>
              </a:tblPr>
              <a:tblGrid>
                <a:gridCol w="1577837">
                  <a:extLst>
                    <a:ext uri="{9D8B030D-6E8A-4147-A177-3AD203B41FA5}">
                      <a16:colId xmlns:a16="http://schemas.microsoft.com/office/drawing/2014/main" val="3368821151"/>
                    </a:ext>
                  </a:extLst>
                </a:gridCol>
                <a:gridCol w="2440928">
                  <a:extLst>
                    <a:ext uri="{9D8B030D-6E8A-4147-A177-3AD203B41FA5}">
                      <a16:colId xmlns:a16="http://schemas.microsoft.com/office/drawing/2014/main" val="1548200035"/>
                    </a:ext>
                  </a:extLst>
                </a:gridCol>
                <a:gridCol w="1294634">
                  <a:extLst>
                    <a:ext uri="{9D8B030D-6E8A-4147-A177-3AD203B41FA5}">
                      <a16:colId xmlns:a16="http://schemas.microsoft.com/office/drawing/2014/main" val="3274311290"/>
                    </a:ext>
                  </a:extLst>
                </a:gridCol>
                <a:gridCol w="1418707">
                  <a:extLst>
                    <a:ext uri="{9D8B030D-6E8A-4147-A177-3AD203B41FA5}">
                      <a16:colId xmlns:a16="http://schemas.microsoft.com/office/drawing/2014/main" val="601495929"/>
                    </a:ext>
                  </a:extLst>
                </a:gridCol>
                <a:gridCol w="1683027">
                  <a:extLst>
                    <a:ext uri="{9D8B030D-6E8A-4147-A177-3AD203B41FA5}">
                      <a16:colId xmlns:a16="http://schemas.microsoft.com/office/drawing/2014/main" val="24785949"/>
                    </a:ext>
                  </a:extLst>
                </a:gridCol>
              </a:tblGrid>
              <a:tr h="1503878">
                <a:tc>
                  <a:txBody>
                    <a:bodyPr/>
                    <a:lstStyle/>
                    <a:p>
                      <a:pPr algn="ctr" fontAlgn="ctr"/>
                      <a:r>
                        <a:rPr lang="es-CO" sz="1400" b="1" i="0" u="none" strike="noStrike" dirty="0">
                          <a:solidFill>
                            <a:srgbClr val="002060"/>
                          </a:solidFill>
                          <a:effectLst/>
                          <a:latin typeface="Calibri" panose="020F0502020204030204" pitchFamily="34" charset="0"/>
                        </a:rPr>
                        <a:t>CONTRATO </a:t>
                      </a:r>
                      <a:r>
                        <a:rPr lang="es-CO" sz="1400" b="1" i="0" u="none" strike="noStrike" dirty="0" err="1">
                          <a:solidFill>
                            <a:srgbClr val="002060"/>
                          </a:solidFill>
                          <a:effectLst/>
                          <a:latin typeface="Calibri" panose="020F0502020204030204" pitchFamily="34" charset="0"/>
                        </a:rPr>
                        <a:t>N°</a:t>
                      </a:r>
                      <a:r>
                        <a:rPr lang="es-CO" sz="14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FECHA DE PUBLICACIÓN EN EL SECOP I Y II</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FECHA DEL </a:t>
                      </a:r>
                    </a:p>
                    <a:p>
                      <a:pPr algn="ctr" fontAlgn="ctr"/>
                      <a:r>
                        <a:rPr lang="es-CO" sz="1400" b="1" i="0" u="none" strike="noStrike" dirty="0">
                          <a:solidFill>
                            <a:srgbClr val="002060"/>
                          </a:solidFill>
                          <a:effectLst/>
                          <a:latin typeface="Calibri" panose="020F0502020204030204" pitchFamily="34" charset="0"/>
                        </a:rPr>
                        <a:t>DOCUMENTO</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2060"/>
                          </a:solidFill>
                          <a:effectLst/>
                          <a:latin typeface="Calibri" panose="020F0502020204030204" pitchFamily="34" charset="0"/>
                        </a:rPr>
                        <a:t>DÍAS EXTEMPORÁNEOS</a:t>
                      </a:r>
                    </a:p>
                  </a:txBody>
                  <a:tcPr marL="9525" marR="9525" marT="9525" marB="0" anchor="ctr">
                    <a:solidFill>
                      <a:schemeClr val="accent6">
                        <a:lumMod val="75000"/>
                      </a:schemeClr>
                    </a:solidFill>
                  </a:tcPr>
                </a:tc>
                <a:tc>
                  <a:txBody>
                    <a:bodyPr/>
                    <a:lstStyle/>
                    <a:p>
                      <a:pPr algn="ctr" fontAlgn="ctr"/>
                      <a:r>
                        <a:rPr lang="es-MX" sz="1400" b="1" i="0" u="none" strike="noStrike" dirty="0">
                          <a:solidFill>
                            <a:srgbClr val="002060"/>
                          </a:solidFill>
                          <a:effectLst/>
                          <a:latin typeface="Calibri" panose="020F0502020204030204" pitchFamily="34" charset="0"/>
                        </a:rPr>
                        <a:t>PLAZO OPORTUNO DE 3 DÍAS DECRETO 1082/15 ARTÍCULO 2.2.1.1.1.7.1.</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686050">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500" b="1" kern="1200" dirty="0">
                          <a:solidFill>
                            <a:srgbClr val="002060"/>
                          </a:solidFill>
                          <a:latin typeface="+mn-lt"/>
                          <a:ea typeface="+mn-ea"/>
                          <a:cs typeface="+mn-cs"/>
                        </a:rPr>
                        <a:t>13.- CONTRATO N° 80 DE 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1</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1/04/2020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85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6/04/2020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686050">
                <a:tc vMerge="1">
                  <a:txBody>
                    <a:bodyPr/>
                    <a:lstStyle/>
                    <a:p>
                      <a:pPr algn="ctr" fontAlgn="ctr"/>
                      <a:endParaRPr lang="pt-BR" sz="1500" b="1"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2</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4/05/2020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65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7/05/2020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r h="686050">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3</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2/06/2020</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45 días </a:t>
                      </a:r>
                    </a:p>
                  </a:txBody>
                  <a:tcPr marL="9525" marR="9525" marT="9525" marB="0" anchor="ctr">
                    <a:solidFill>
                      <a:schemeClr val="accent6">
                        <a:lumMod val="60000"/>
                        <a:lumOff val="40000"/>
                      </a:schemeClr>
                    </a:solidFill>
                  </a:tcPr>
                </a:tc>
                <a:tc>
                  <a:txBody>
                    <a:bodyPr/>
                    <a:lstStyle/>
                    <a:p>
                      <a:pPr algn="ctr" fontAlgn="ctr"/>
                      <a:r>
                        <a:rPr lang="es-CO" sz="1500" kern="1200">
                          <a:solidFill>
                            <a:srgbClr val="002060"/>
                          </a:solidFill>
                          <a:latin typeface="+mn-lt"/>
                          <a:ea typeface="+mn-ea"/>
                          <a:cs typeface="+mn-cs"/>
                        </a:rPr>
                        <a:t>5/06/2020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81849500"/>
                  </a:ext>
                </a:extLst>
              </a:tr>
              <a:tr h="686050">
                <a:tc vMerge="1">
                  <a:txBody>
                    <a:bodyPr/>
                    <a:lstStyle/>
                    <a:p>
                      <a:pPr algn="ctr" fontAlgn="ctr"/>
                      <a:endParaRPr lang="pt-BR" sz="15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El informe de actividades </a:t>
                      </a:r>
                      <a:r>
                        <a:rPr lang="es-CO" sz="1500" kern="1200" dirty="0" err="1">
                          <a:solidFill>
                            <a:srgbClr val="002060"/>
                          </a:solidFill>
                          <a:latin typeface="+mn-lt"/>
                          <a:ea typeface="+mn-ea"/>
                          <a:cs typeface="+mn-cs"/>
                        </a:rPr>
                        <a:t>N°</a:t>
                      </a:r>
                      <a:r>
                        <a:rPr lang="es-CO" sz="1500" kern="1200" dirty="0">
                          <a:solidFill>
                            <a:srgbClr val="002060"/>
                          </a:solidFill>
                          <a:latin typeface="+mn-lt"/>
                          <a:ea typeface="+mn-ea"/>
                          <a:cs typeface="+mn-cs"/>
                        </a:rPr>
                        <a:t> 4</a:t>
                      </a:r>
                      <a:br>
                        <a:rPr lang="es-CO" sz="1500" kern="1200" dirty="0">
                          <a:solidFill>
                            <a:srgbClr val="002060"/>
                          </a:solidFill>
                          <a:latin typeface="+mn-lt"/>
                          <a:ea typeface="+mn-ea"/>
                          <a:cs typeface="+mn-cs"/>
                        </a:rPr>
                      </a:br>
                      <a:r>
                        <a:rPr lang="es-CO" sz="1500" kern="1200" dirty="0">
                          <a:solidFill>
                            <a:srgbClr val="002060"/>
                          </a:solidFill>
                          <a:latin typeface="+mn-lt"/>
                          <a:ea typeface="+mn-ea"/>
                          <a:cs typeface="+mn-cs"/>
                        </a:rPr>
                        <a:t>publicado el 14/8/2020.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7/07/2020</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23 días </a:t>
                      </a:r>
                    </a:p>
                  </a:txBody>
                  <a:tcPr marL="9525" marR="9525" marT="9525" marB="0" anchor="ctr">
                    <a:solidFill>
                      <a:schemeClr val="accent6">
                        <a:lumMod val="60000"/>
                        <a:lumOff val="40000"/>
                      </a:schemeClr>
                    </a:solidFill>
                  </a:tcPr>
                </a:tc>
                <a:tc>
                  <a:txBody>
                    <a:bodyPr/>
                    <a:lstStyle/>
                    <a:p>
                      <a:pPr algn="ctr" fontAlgn="ctr"/>
                      <a:r>
                        <a:rPr lang="es-CO" sz="1500" kern="1200" dirty="0">
                          <a:solidFill>
                            <a:srgbClr val="002060"/>
                          </a:solidFill>
                          <a:latin typeface="+mn-lt"/>
                          <a:ea typeface="+mn-ea"/>
                          <a:cs typeface="+mn-cs"/>
                        </a:rPr>
                        <a:t>10/07/2020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7169617"/>
                  </a:ext>
                </a:extLst>
              </a:tr>
            </a:tbl>
          </a:graphicData>
        </a:graphic>
      </p:graphicFrame>
    </p:spTree>
    <p:extLst>
      <p:ext uri="{BB962C8B-B14F-4D97-AF65-F5344CB8AC3E}">
        <p14:creationId xmlns:p14="http://schemas.microsoft.com/office/powerpoint/2010/main" val="731682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0618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2</a:t>
            </a:r>
          </a:p>
          <a:p>
            <a:pPr algn="ctr"/>
            <a:r>
              <a:rPr lang="es-CO" sz="2100" b="1" dirty="0">
                <a:solidFill>
                  <a:srgbClr val="002060"/>
                </a:solidFill>
              </a:rPr>
              <a:t>DOCUMENTOS DE LOS PROCESOS CONTRACTUALES QUE NO FUERON PUBLICADOS EN LA PÁGINA DEL SECOP I Y II </a:t>
            </a:r>
            <a:endParaRPr lang="en-US" sz="2100" b="1" dirty="0">
              <a:solidFill>
                <a:srgbClr val="002060"/>
              </a:solidFill>
            </a:endParaRPr>
          </a:p>
        </p:txBody>
      </p:sp>
      <p:graphicFrame>
        <p:nvGraphicFramePr>
          <p:cNvPr id="5" name="Tabla 3">
            <a:extLst>
              <a:ext uri="{FF2B5EF4-FFF2-40B4-BE49-F238E27FC236}">
                <a16:creationId xmlns:a16="http://schemas.microsoft.com/office/drawing/2014/main" id="{117EF443-3E66-43E1-B6FE-AB5E4C238FA6}"/>
              </a:ext>
            </a:extLst>
          </p:cNvPr>
          <p:cNvGraphicFramePr>
            <a:graphicFrameLocks noGrp="1"/>
          </p:cNvGraphicFramePr>
          <p:nvPr>
            <p:extLst>
              <p:ext uri="{D42A27DB-BD31-4B8C-83A1-F6EECF244321}">
                <p14:modId xmlns:p14="http://schemas.microsoft.com/office/powerpoint/2010/main" val="521071482"/>
              </p:ext>
            </p:extLst>
          </p:nvPr>
        </p:nvGraphicFramePr>
        <p:xfrm>
          <a:off x="437320" y="1503018"/>
          <a:ext cx="8415132" cy="4560901"/>
        </p:xfrm>
        <a:graphic>
          <a:graphicData uri="http://schemas.openxmlformats.org/drawingml/2006/table">
            <a:tbl>
              <a:tblPr firstRow="1" bandRow="1">
                <a:tableStyleId>{5C22544A-7EE6-4342-B048-85BDC9FD1C3A}</a:tableStyleId>
              </a:tblPr>
              <a:tblGrid>
                <a:gridCol w="1583985">
                  <a:extLst>
                    <a:ext uri="{9D8B030D-6E8A-4147-A177-3AD203B41FA5}">
                      <a16:colId xmlns:a16="http://schemas.microsoft.com/office/drawing/2014/main" val="3368821151"/>
                    </a:ext>
                  </a:extLst>
                </a:gridCol>
                <a:gridCol w="6831147">
                  <a:extLst>
                    <a:ext uri="{9D8B030D-6E8A-4147-A177-3AD203B41FA5}">
                      <a16:colId xmlns:a16="http://schemas.microsoft.com/office/drawing/2014/main" val="1548200035"/>
                    </a:ext>
                  </a:extLst>
                </a:gridCol>
              </a:tblGrid>
              <a:tr h="313146">
                <a:tc>
                  <a:txBody>
                    <a:bodyPr/>
                    <a:lstStyle/>
                    <a:p>
                      <a:pPr algn="ctr" fontAlgn="ctr"/>
                      <a:r>
                        <a:rPr lang="es-CO" sz="1400" b="1" i="0" u="none" strike="noStrike" dirty="0">
                          <a:solidFill>
                            <a:srgbClr val="000000"/>
                          </a:solidFill>
                          <a:effectLst/>
                          <a:latin typeface="Calibri" panose="020F0502020204030204" pitchFamily="34" charset="0"/>
                        </a:rPr>
                        <a:t>CONTRATO </a:t>
                      </a:r>
                      <a:r>
                        <a:rPr lang="es-CO" sz="1400" b="1" i="0" u="none" strike="noStrike" dirty="0" err="1">
                          <a:solidFill>
                            <a:srgbClr val="000000"/>
                          </a:solidFill>
                          <a:effectLst/>
                          <a:latin typeface="Calibri" panose="020F0502020204030204" pitchFamily="34" charset="0"/>
                        </a:rPr>
                        <a:t>N°</a:t>
                      </a:r>
                      <a:r>
                        <a:rPr lang="es-CO" sz="1400" b="1" i="0" u="none" strike="noStrike" dirty="0">
                          <a:solidFill>
                            <a:srgbClr val="00000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0000"/>
                          </a:solidFill>
                          <a:effectLst/>
                          <a:latin typeface="Calibri" panose="020F0502020204030204" pitchFamily="34" charset="0"/>
                        </a:rPr>
                        <a:t>DOCUMENTOS DEL PROCESO</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250453">
                <a:tc>
                  <a:txBody>
                    <a:bodyPr/>
                    <a:lstStyle/>
                    <a:p>
                      <a:pPr algn="l" fontAlgn="ctr"/>
                      <a:r>
                        <a:rPr lang="pt-BR" sz="1400" b="1" i="0" u="none" strike="noStrike" dirty="0">
                          <a:solidFill>
                            <a:srgbClr val="002060"/>
                          </a:solidFill>
                          <a:effectLst/>
                          <a:latin typeface="Calibri" panose="020F0502020204030204" pitchFamily="34" charset="0"/>
                        </a:rPr>
                        <a:t>1.- 088/2019</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dirty="0" err="1">
                          <a:solidFill>
                            <a:srgbClr val="002060"/>
                          </a:solidFill>
                          <a:effectLst/>
                          <a:latin typeface="Calibri" panose="020F0502020204030204" pitchFamily="34" charset="0"/>
                        </a:rPr>
                        <a:t>N°</a:t>
                      </a:r>
                      <a:r>
                        <a:rPr lang="es-MX" sz="1400" b="0" i="0" u="none" strike="noStrike" dirty="0">
                          <a:solidFill>
                            <a:srgbClr val="002060"/>
                          </a:solidFill>
                          <a:effectLst/>
                          <a:latin typeface="Calibri" panose="020F0502020204030204" pitchFamily="34" charset="0"/>
                        </a:rPr>
                        <a:t> 1,2,3,4 y 5</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084971920"/>
                  </a:ext>
                </a:extLst>
              </a:tr>
              <a:tr h="253786">
                <a:tc>
                  <a:txBody>
                    <a:bodyPr/>
                    <a:lstStyle/>
                    <a:p>
                      <a:pPr algn="l" fontAlgn="ctr"/>
                      <a:r>
                        <a:rPr lang="pt-BR" sz="1400" b="1" i="0" u="none" strike="noStrike" dirty="0">
                          <a:solidFill>
                            <a:srgbClr val="002060"/>
                          </a:solidFill>
                          <a:effectLst/>
                          <a:latin typeface="Calibri" panose="020F0502020204030204" pitchFamily="34" charset="0"/>
                        </a:rPr>
                        <a:t>2.- 100/2019</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El informe de actividades y seguimiento técnico </a:t>
                      </a:r>
                      <a:r>
                        <a:rPr lang="es-MX" sz="1400" b="0" i="0" u="none" strike="noStrike" dirty="0" err="1">
                          <a:solidFill>
                            <a:srgbClr val="002060"/>
                          </a:solidFill>
                          <a:effectLst/>
                          <a:latin typeface="Calibri" panose="020F0502020204030204" pitchFamily="34" charset="0"/>
                        </a:rPr>
                        <a:t>N°</a:t>
                      </a:r>
                      <a:r>
                        <a:rPr lang="es-MX" sz="1400" b="0" i="0" u="none" strike="noStrike" dirty="0">
                          <a:solidFill>
                            <a:srgbClr val="002060"/>
                          </a:solidFill>
                          <a:effectLst/>
                          <a:latin typeface="Calibri" panose="020F0502020204030204" pitchFamily="34" charset="0"/>
                        </a:rPr>
                        <a:t> 4</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r h="296382">
                <a:tc>
                  <a:txBody>
                    <a:bodyPr/>
                    <a:lstStyle/>
                    <a:p>
                      <a:pPr algn="l" fontAlgn="ctr"/>
                      <a:r>
                        <a:rPr lang="pt-BR" sz="1400" b="1" i="0" u="none" strike="noStrike" dirty="0">
                          <a:solidFill>
                            <a:srgbClr val="002060"/>
                          </a:solidFill>
                          <a:effectLst/>
                          <a:latin typeface="Calibri" panose="020F0502020204030204" pitchFamily="34" charset="0"/>
                        </a:rPr>
                        <a:t>3.- 132/2019</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1 y 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81849500"/>
                  </a:ext>
                </a:extLst>
              </a:tr>
              <a:tr h="310497">
                <a:tc>
                  <a:txBody>
                    <a:bodyPr/>
                    <a:lstStyle/>
                    <a:p>
                      <a:pPr algn="l" fontAlgn="ctr"/>
                      <a:r>
                        <a:rPr lang="pt-BR" sz="1400" b="1" i="0" u="none" strike="noStrike" dirty="0">
                          <a:solidFill>
                            <a:srgbClr val="002060"/>
                          </a:solidFill>
                          <a:effectLst/>
                          <a:latin typeface="Calibri" panose="020F0502020204030204" pitchFamily="34" charset="0"/>
                        </a:rPr>
                        <a:t>4.- 2/2020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del 3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7169617"/>
                  </a:ext>
                </a:extLst>
              </a:tr>
              <a:tr h="286889">
                <a:tc>
                  <a:txBody>
                    <a:bodyPr/>
                    <a:lstStyle/>
                    <a:p>
                      <a:pPr algn="l" fontAlgn="ctr"/>
                      <a:r>
                        <a:rPr lang="pt-BR" sz="1400" b="1" i="0" u="none" strike="noStrike" dirty="0">
                          <a:solidFill>
                            <a:srgbClr val="002060"/>
                          </a:solidFill>
                          <a:effectLst/>
                          <a:latin typeface="Calibri" panose="020F0502020204030204" pitchFamily="34" charset="0"/>
                        </a:rPr>
                        <a:t>5.- 3/2020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8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351687821"/>
                  </a:ext>
                </a:extLst>
              </a:tr>
              <a:tr h="275855">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6.- 12/2020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7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36135796"/>
                  </a:ext>
                </a:extLst>
              </a:tr>
              <a:tr h="342060">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7.- 13/2020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dirty="0" err="1">
                          <a:solidFill>
                            <a:srgbClr val="002060"/>
                          </a:solidFill>
                          <a:effectLst/>
                          <a:latin typeface="Calibri" panose="020F0502020204030204" pitchFamily="34" charset="0"/>
                        </a:rPr>
                        <a:t>N°</a:t>
                      </a:r>
                      <a:r>
                        <a:rPr lang="es-MX" sz="1400" b="0" i="0" u="none" strike="noStrike" kern="1200" dirty="0">
                          <a:solidFill>
                            <a:srgbClr val="002060"/>
                          </a:solidFill>
                          <a:effectLst/>
                          <a:latin typeface="Calibri" panose="020F0502020204030204" pitchFamily="34" charset="0"/>
                          <a:ea typeface="+mn-ea"/>
                          <a:cs typeface="+mn-cs"/>
                        </a:rPr>
                        <a:t> 6, 8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996706760"/>
                  </a:ext>
                </a:extLst>
              </a:tr>
              <a:tr h="287446">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8.- 14/2020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3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452855628"/>
                  </a:ext>
                </a:extLst>
              </a:tr>
              <a:tr h="272211">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9.- 15/2020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7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959003699"/>
                  </a:ext>
                </a:extLst>
              </a:tr>
              <a:tr h="301503">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10.- 24/2020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8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132273794"/>
                  </a:ext>
                </a:extLst>
              </a:tr>
              <a:tr h="242919">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11.- 25/2020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2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850172895"/>
                  </a:ext>
                </a:extLst>
              </a:tr>
              <a:tr h="331389">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12.- 26/2020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2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113101921"/>
                  </a:ext>
                </a:extLst>
              </a:tr>
              <a:tr h="331389">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13.- 34/2020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8 al 12</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591327417"/>
                  </a:ext>
                </a:extLst>
              </a:tr>
              <a:tr h="464976">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14.- 35/2020</a:t>
                      </a:r>
                    </a:p>
                  </a:txBody>
                  <a:tcPr marL="9525" marR="9525" marT="9525" marB="0" anchor="ctr">
                    <a:solidFill>
                      <a:schemeClr val="accent6">
                        <a:lumMod val="60000"/>
                        <a:lumOff val="40000"/>
                      </a:schemeClr>
                    </a:solidFill>
                  </a:tcPr>
                </a:tc>
                <a:tc>
                  <a:txBody>
                    <a:bodyPr/>
                    <a:lstStyle/>
                    <a:p>
                      <a:pPr algn="ctr" fontAlgn="ctr"/>
                      <a:r>
                        <a:rPr lang="es-MX" sz="1400" b="0" i="0" u="none" strike="noStrike" dirty="0">
                          <a:solidFill>
                            <a:srgbClr val="002060"/>
                          </a:solidFill>
                          <a:effectLst/>
                          <a:latin typeface="Calibri" panose="020F0502020204030204" pitchFamily="34" charset="0"/>
                        </a:rPr>
                        <a:t>El informe de actividad y seguimiento técnico </a:t>
                      </a:r>
                      <a:r>
                        <a:rPr lang="es-MX" sz="1400" b="0" i="0" u="none" strike="noStrike" dirty="0" err="1">
                          <a:solidFill>
                            <a:srgbClr val="002060"/>
                          </a:solidFill>
                          <a:effectLst/>
                          <a:latin typeface="Calibri" panose="020F0502020204030204" pitchFamily="34" charset="0"/>
                        </a:rPr>
                        <a:t>N°</a:t>
                      </a:r>
                      <a:r>
                        <a:rPr lang="es-MX" sz="1400" b="0" i="0" u="none" strike="noStrike" dirty="0">
                          <a:solidFill>
                            <a:srgbClr val="002060"/>
                          </a:solidFill>
                          <a:effectLst/>
                          <a:latin typeface="Calibri" panose="020F0502020204030204" pitchFamily="34" charset="0"/>
                        </a:rPr>
                        <a:t> 2</a:t>
                      </a:r>
                      <a:endParaRPr lang="es-MX" sz="1400" b="0" i="0" u="none" strike="noStrike" kern="1200" dirty="0">
                        <a:solidFill>
                          <a:srgbClr val="002060"/>
                        </a:solidFill>
                        <a:effectLst/>
                        <a:latin typeface="Calibri" panose="020F0502020204030204" pitchFamily="34" charset="0"/>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996981927"/>
                  </a:ext>
                </a:extLst>
              </a:tr>
            </a:tbl>
          </a:graphicData>
        </a:graphic>
      </p:graphicFrame>
    </p:spTree>
    <p:extLst>
      <p:ext uri="{BB962C8B-B14F-4D97-AF65-F5344CB8AC3E}">
        <p14:creationId xmlns:p14="http://schemas.microsoft.com/office/powerpoint/2010/main" val="172495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0618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100" b="1" dirty="0">
                <a:solidFill>
                  <a:srgbClr val="002060"/>
                </a:solidFill>
              </a:rPr>
              <a:t>ANEXO 2</a:t>
            </a:r>
          </a:p>
          <a:p>
            <a:pPr algn="ctr"/>
            <a:r>
              <a:rPr lang="es-CO" sz="2100" b="1" dirty="0">
                <a:solidFill>
                  <a:srgbClr val="002060"/>
                </a:solidFill>
              </a:rPr>
              <a:t>DOCUMENTOS DE LOS PROCESOS CONTRACTUALES QUE NO FUERON PUBLICADOS EN LA PÁGINA DEL SECOP I Y II </a:t>
            </a:r>
            <a:endParaRPr lang="en-US" sz="2100" b="1" dirty="0">
              <a:solidFill>
                <a:srgbClr val="002060"/>
              </a:solidFill>
            </a:endParaRPr>
          </a:p>
        </p:txBody>
      </p:sp>
      <p:graphicFrame>
        <p:nvGraphicFramePr>
          <p:cNvPr id="5" name="Tabla 3">
            <a:extLst>
              <a:ext uri="{FF2B5EF4-FFF2-40B4-BE49-F238E27FC236}">
                <a16:creationId xmlns:a16="http://schemas.microsoft.com/office/drawing/2014/main" id="{117EF443-3E66-43E1-B6FE-AB5E4C238FA6}"/>
              </a:ext>
            </a:extLst>
          </p:cNvPr>
          <p:cNvGraphicFramePr>
            <a:graphicFrameLocks noGrp="1"/>
          </p:cNvGraphicFramePr>
          <p:nvPr>
            <p:extLst>
              <p:ext uri="{D42A27DB-BD31-4B8C-83A1-F6EECF244321}">
                <p14:modId xmlns:p14="http://schemas.microsoft.com/office/powerpoint/2010/main" val="3845630343"/>
              </p:ext>
            </p:extLst>
          </p:nvPr>
        </p:nvGraphicFramePr>
        <p:xfrm>
          <a:off x="437320" y="1503018"/>
          <a:ext cx="8415132" cy="4150726"/>
        </p:xfrm>
        <a:graphic>
          <a:graphicData uri="http://schemas.openxmlformats.org/drawingml/2006/table">
            <a:tbl>
              <a:tblPr firstRow="1" bandRow="1">
                <a:tableStyleId>{5C22544A-7EE6-4342-B048-85BDC9FD1C3A}</a:tableStyleId>
              </a:tblPr>
              <a:tblGrid>
                <a:gridCol w="1583985">
                  <a:extLst>
                    <a:ext uri="{9D8B030D-6E8A-4147-A177-3AD203B41FA5}">
                      <a16:colId xmlns:a16="http://schemas.microsoft.com/office/drawing/2014/main" val="3368821151"/>
                    </a:ext>
                  </a:extLst>
                </a:gridCol>
                <a:gridCol w="6831147">
                  <a:extLst>
                    <a:ext uri="{9D8B030D-6E8A-4147-A177-3AD203B41FA5}">
                      <a16:colId xmlns:a16="http://schemas.microsoft.com/office/drawing/2014/main" val="1548200035"/>
                    </a:ext>
                  </a:extLst>
                </a:gridCol>
              </a:tblGrid>
              <a:tr h="308551">
                <a:tc>
                  <a:txBody>
                    <a:bodyPr/>
                    <a:lstStyle/>
                    <a:p>
                      <a:pPr algn="ctr" fontAlgn="ctr"/>
                      <a:r>
                        <a:rPr lang="es-CO" sz="1400" b="1" i="0" u="none" strike="noStrike" dirty="0">
                          <a:solidFill>
                            <a:srgbClr val="000000"/>
                          </a:solidFill>
                          <a:effectLst/>
                          <a:latin typeface="Calibri" panose="020F0502020204030204" pitchFamily="34" charset="0"/>
                        </a:rPr>
                        <a:t>CONTRATO </a:t>
                      </a:r>
                      <a:r>
                        <a:rPr lang="es-CO" sz="1400" b="1" i="0" u="none" strike="noStrike" dirty="0" err="1">
                          <a:solidFill>
                            <a:srgbClr val="000000"/>
                          </a:solidFill>
                          <a:effectLst/>
                          <a:latin typeface="Calibri" panose="020F0502020204030204" pitchFamily="34" charset="0"/>
                        </a:rPr>
                        <a:t>N°</a:t>
                      </a:r>
                      <a:r>
                        <a:rPr lang="es-CO" sz="1400" b="1" i="0" u="none" strike="noStrike" dirty="0">
                          <a:solidFill>
                            <a:srgbClr val="000000"/>
                          </a:solidFill>
                          <a:effectLst/>
                          <a:latin typeface="Calibri" panose="020F0502020204030204" pitchFamily="34" charset="0"/>
                        </a:rPr>
                        <a:t> </a:t>
                      </a:r>
                    </a:p>
                  </a:txBody>
                  <a:tcPr marL="9525" marR="9525" marT="9525" marB="0" anchor="ctr">
                    <a:solidFill>
                      <a:schemeClr val="accent6">
                        <a:lumMod val="75000"/>
                      </a:schemeClr>
                    </a:solidFill>
                  </a:tcPr>
                </a:tc>
                <a:tc>
                  <a:txBody>
                    <a:bodyPr/>
                    <a:lstStyle/>
                    <a:p>
                      <a:pPr algn="ctr" fontAlgn="ctr"/>
                      <a:r>
                        <a:rPr lang="es-CO" sz="1400" b="1" i="0" u="none" strike="noStrike" dirty="0">
                          <a:solidFill>
                            <a:srgbClr val="000000"/>
                          </a:solidFill>
                          <a:effectLst/>
                          <a:latin typeface="Calibri" panose="020F0502020204030204" pitchFamily="34" charset="0"/>
                        </a:rPr>
                        <a:t>DOCUMENTOS DEL PROCESO</a:t>
                      </a:r>
                    </a:p>
                  </a:txBody>
                  <a:tcPr marL="9525" marR="9525" marT="9525" marB="0" anchor="ctr">
                    <a:solidFill>
                      <a:schemeClr val="accent6">
                        <a:lumMod val="75000"/>
                      </a:schemeClr>
                    </a:solidFill>
                  </a:tcPr>
                </a:tc>
                <a:extLst>
                  <a:ext uri="{0D108BD9-81ED-4DB2-BD59-A6C34878D82A}">
                    <a16:rowId xmlns:a16="http://schemas.microsoft.com/office/drawing/2014/main" val="2549424537"/>
                  </a:ext>
                </a:extLst>
              </a:tr>
              <a:tr h="250063">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15.- 48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1 al 11</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51960870"/>
                  </a:ext>
                </a:extLst>
              </a:tr>
              <a:tr h="292034">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16.-53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1 al 11</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81849500"/>
                  </a:ext>
                </a:extLst>
              </a:tr>
              <a:tr h="305942">
                <a:tc>
                  <a:txBody>
                    <a:bodyPr/>
                    <a:lstStyle/>
                    <a:p>
                      <a:pPr algn="l" fontAlgn="ctr"/>
                      <a:r>
                        <a:rPr lang="es-CO" sz="1400" b="1" i="0" u="none" strike="noStrike" kern="1200" dirty="0">
                          <a:solidFill>
                            <a:srgbClr val="002060"/>
                          </a:solidFill>
                          <a:effectLst/>
                          <a:latin typeface="Calibri" panose="020F0502020204030204" pitchFamily="34" charset="0"/>
                          <a:ea typeface="+mn-ea"/>
                          <a:cs typeface="+mn-cs"/>
                        </a:rPr>
                        <a:t>17.- 58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1 al 11</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37169617"/>
                  </a:ext>
                </a:extLst>
              </a:tr>
              <a:tr h="282680">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18.- 60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6 al 11</a:t>
                      </a:r>
                    </a:p>
                  </a:txBody>
                  <a:tcPr marL="9525" marR="9525" marT="9525" marB="0" anchor="ctr">
                    <a:solidFill>
                      <a:schemeClr val="accent6">
                        <a:lumMod val="60000"/>
                        <a:lumOff val="40000"/>
                      </a:schemeClr>
                    </a:solidFill>
                  </a:tcPr>
                </a:tc>
                <a:extLst>
                  <a:ext uri="{0D108BD9-81ED-4DB2-BD59-A6C34878D82A}">
                    <a16:rowId xmlns:a16="http://schemas.microsoft.com/office/drawing/2014/main" val="3351687821"/>
                  </a:ext>
                </a:extLst>
              </a:tr>
              <a:tr h="271808">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19.- 72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del 6 al 7</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36135796"/>
                  </a:ext>
                </a:extLst>
              </a:tr>
              <a:tr h="337042">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20.- 80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a:solidFill>
                            <a:srgbClr val="002060"/>
                          </a:solidFill>
                          <a:effectLst/>
                          <a:latin typeface="Calibri" panose="020F0502020204030204" pitchFamily="34" charset="0"/>
                          <a:ea typeface="+mn-ea"/>
                          <a:cs typeface="+mn-cs"/>
                        </a:rPr>
                        <a:t>5 al 10</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996706760"/>
                  </a:ext>
                </a:extLst>
              </a:tr>
              <a:tr h="454961">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21.- 132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kern="1200" dirty="0">
                          <a:solidFill>
                            <a:srgbClr val="002060"/>
                          </a:solidFill>
                          <a:effectLst/>
                          <a:latin typeface="Calibri" panose="020F0502020204030204" pitchFamily="34" charset="0"/>
                          <a:ea typeface="+mn-ea"/>
                          <a:cs typeface="+mn-cs"/>
                        </a:rPr>
                        <a:t>las manifestaciones de interés en participar en el proceso- </a:t>
                      </a:r>
                      <a:r>
                        <a:rPr lang="es-MX" sz="1400" b="0" i="0" u="none" strike="noStrike" dirty="0">
                          <a:solidFill>
                            <a:srgbClr val="002060"/>
                          </a:solidFill>
                          <a:effectLst/>
                          <a:latin typeface="Calibri" panose="020F0502020204030204" pitchFamily="34" charset="0"/>
                        </a:rPr>
                        <a:t>Los informes de actividades y seguimiento técnico </a:t>
                      </a:r>
                      <a:r>
                        <a:rPr lang="es-MX" sz="1400" b="0" i="0" u="none" strike="noStrike" kern="1200" dirty="0" err="1">
                          <a:solidFill>
                            <a:srgbClr val="002060"/>
                          </a:solidFill>
                          <a:effectLst/>
                          <a:latin typeface="Calibri" panose="020F0502020204030204" pitchFamily="34" charset="0"/>
                          <a:ea typeface="+mn-ea"/>
                          <a:cs typeface="+mn-cs"/>
                        </a:rPr>
                        <a:t>N°</a:t>
                      </a:r>
                      <a:r>
                        <a:rPr lang="es-MX" sz="1400" b="0" i="0" u="none" strike="noStrike" kern="1200" dirty="0">
                          <a:solidFill>
                            <a:srgbClr val="002060"/>
                          </a:solidFill>
                          <a:effectLst/>
                          <a:latin typeface="Calibri" panose="020F0502020204030204" pitchFamily="34" charset="0"/>
                          <a:ea typeface="+mn-ea"/>
                          <a:cs typeface="+mn-cs"/>
                        </a:rPr>
                        <a:t> 1</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959003699"/>
                  </a:ext>
                </a:extLst>
              </a:tr>
              <a:tr h="297079">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22.-159 de 2020</a:t>
                      </a:r>
                    </a:p>
                  </a:txBody>
                  <a:tcPr marL="9525" marR="9525" marT="9525" marB="0" anchor="ctr">
                    <a:solidFill>
                      <a:schemeClr val="accent6">
                        <a:lumMod val="60000"/>
                        <a:lumOff val="40000"/>
                      </a:schemeClr>
                    </a:solidFill>
                  </a:tcPr>
                </a:tc>
                <a:tc>
                  <a:txBody>
                    <a:bodyPr/>
                    <a:lstStyle/>
                    <a:p>
                      <a:pPr marL="0" algn="ctr" defTabSz="914400" rtl="0" eaLnBrk="1" fontAlgn="ctr" latinLnBrk="0" hangingPunct="1"/>
                      <a:r>
                        <a:rPr lang="es-MX" sz="1400" b="0" i="0" u="none" strike="noStrike" kern="1200" dirty="0">
                          <a:solidFill>
                            <a:srgbClr val="002060"/>
                          </a:solidFill>
                          <a:effectLst/>
                          <a:latin typeface="Calibri" panose="020F0502020204030204" pitchFamily="34" charset="0"/>
                          <a:ea typeface="+mn-ea"/>
                          <a:cs typeface="+mn-cs"/>
                        </a:rPr>
                        <a:t>las manifestaciones de interés en participar en el proceso</a:t>
                      </a:r>
                    </a:p>
                  </a:txBody>
                  <a:tcPr marL="9525" marR="9525" marT="9525" marB="0" anchor="ctr">
                    <a:solidFill>
                      <a:schemeClr val="accent6">
                        <a:lumMod val="60000"/>
                        <a:lumOff val="40000"/>
                      </a:schemeClr>
                    </a:solidFill>
                  </a:tcPr>
                </a:tc>
                <a:extLst>
                  <a:ext uri="{0D108BD9-81ED-4DB2-BD59-A6C34878D82A}">
                    <a16:rowId xmlns:a16="http://schemas.microsoft.com/office/drawing/2014/main" val="2132273794"/>
                  </a:ext>
                </a:extLst>
              </a:tr>
              <a:tr h="239356">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23.-174 DE 2020</a:t>
                      </a:r>
                    </a:p>
                  </a:txBody>
                  <a:tcPr marL="9525" marR="9525" marT="9525" marB="0" anchor="ctr">
                    <a:solidFill>
                      <a:schemeClr val="accent6">
                        <a:lumMod val="60000"/>
                        <a:lumOff val="40000"/>
                      </a:schemeClr>
                    </a:solidFill>
                  </a:tcPr>
                </a:tc>
                <a:tc rowSpan="4">
                  <a:txBody>
                    <a:bodyPr/>
                    <a:lstStyle/>
                    <a:p>
                      <a:pPr marL="0" algn="ctr" defTabSz="914400" rtl="0" eaLnBrk="1" fontAlgn="ctr" latinLnBrk="0" hangingPunct="1"/>
                      <a:r>
                        <a:rPr lang="es-MX" sz="1400" b="0" i="0" u="none" strike="noStrike" kern="1200" dirty="0">
                          <a:solidFill>
                            <a:srgbClr val="002060"/>
                          </a:solidFill>
                          <a:effectLst/>
                          <a:latin typeface="Calibri" panose="020F0502020204030204" pitchFamily="34" charset="0"/>
                          <a:ea typeface="+mn-ea"/>
                          <a:cs typeface="+mn-cs"/>
                        </a:rPr>
                        <a:t>Los informes de actividades </a:t>
                      </a:r>
                      <a:r>
                        <a:rPr lang="es-MX" sz="1400" b="0" i="0" u="none" strike="noStrike" kern="1200" dirty="0" err="1">
                          <a:solidFill>
                            <a:srgbClr val="002060"/>
                          </a:solidFill>
                          <a:effectLst/>
                          <a:latin typeface="Calibri" panose="020F0502020204030204" pitchFamily="34" charset="0"/>
                          <a:ea typeface="+mn-ea"/>
                          <a:cs typeface="+mn-cs"/>
                        </a:rPr>
                        <a:t>N°</a:t>
                      </a:r>
                      <a:r>
                        <a:rPr lang="es-MX" sz="1400" b="0" i="0" u="none" strike="noStrike" kern="1200" dirty="0">
                          <a:solidFill>
                            <a:srgbClr val="002060"/>
                          </a:solidFill>
                          <a:effectLst/>
                          <a:latin typeface="Calibri" panose="020F0502020204030204" pitchFamily="34" charset="0"/>
                          <a:ea typeface="+mn-ea"/>
                          <a:cs typeface="+mn-cs"/>
                        </a:rPr>
                        <a:t> 1,2,3 y 4 </a:t>
                      </a:r>
                    </a:p>
                    <a:p>
                      <a:pPr marL="0" algn="ctr" defTabSz="914400" rtl="0" eaLnBrk="1" fontAlgn="ctr" latinLnBrk="0" hangingPunct="1"/>
                      <a:r>
                        <a:rPr lang="es-MX" sz="1400" b="0" i="0" u="none" strike="noStrike" kern="1200" dirty="0">
                          <a:solidFill>
                            <a:srgbClr val="002060"/>
                          </a:solidFill>
                          <a:effectLst/>
                          <a:latin typeface="Calibri" panose="020F0502020204030204" pitchFamily="34" charset="0"/>
                          <a:ea typeface="+mn-ea"/>
                          <a:cs typeface="+mn-cs"/>
                        </a:rPr>
                        <a:t>así como los informes de seguimiento técnico </a:t>
                      </a:r>
                      <a:r>
                        <a:rPr lang="es-MX" sz="1400" b="0" i="0" u="none" strike="noStrike" kern="1200" dirty="0" err="1">
                          <a:solidFill>
                            <a:srgbClr val="002060"/>
                          </a:solidFill>
                          <a:effectLst/>
                          <a:latin typeface="Calibri" panose="020F0502020204030204" pitchFamily="34" charset="0"/>
                          <a:ea typeface="+mn-ea"/>
                          <a:cs typeface="+mn-cs"/>
                        </a:rPr>
                        <a:t>N°</a:t>
                      </a:r>
                      <a:r>
                        <a:rPr lang="es-MX" sz="1400" b="0" i="0" u="none" strike="noStrike" kern="1200" dirty="0">
                          <a:solidFill>
                            <a:srgbClr val="002060"/>
                          </a:solidFill>
                          <a:effectLst/>
                          <a:latin typeface="Calibri" panose="020F0502020204030204" pitchFamily="34" charset="0"/>
                          <a:ea typeface="+mn-ea"/>
                          <a:cs typeface="+mn-cs"/>
                        </a:rPr>
                        <a:t> 1,2,3 y 4</a:t>
                      </a:r>
                    </a:p>
                  </a:txBody>
                  <a:tcPr marL="9525" marR="9525" marT="9525" marB="0" anchor="ctr">
                    <a:solidFill>
                      <a:schemeClr val="accent6">
                        <a:lumMod val="60000"/>
                        <a:lumOff val="40000"/>
                      </a:schemeClr>
                    </a:solidFill>
                  </a:tcPr>
                </a:tc>
                <a:extLst>
                  <a:ext uri="{0D108BD9-81ED-4DB2-BD59-A6C34878D82A}">
                    <a16:rowId xmlns:a16="http://schemas.microsoft.com/office/drawing/2014/main" val="850172895"/>
                  </a:ext>
                </a:extLst>
              </a:tr>
              <a:tr h="326528">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24.-139 DE 2020</a:t>
                      </a:r>
                    </a:p>
                  </a:txBody>
                  <a:tcPr marL="9525" marR="9525" marT="9525" marB="0" anchor="ctr">
                    <a:solidFill>
                      <a:schemeClr val="accent6">
                        <a:lumMod val="60000"/>
                        <a:lumOff val="40000"/>
                      </a:schemeClr>
                    </a:solidFill>
                  </a:tcPr>
                </a:tc>
                <a:tc vMerge="1">
                  <a:txBody>
                    <a:bodyPr/>
                    <a:lstStyle/>
                    <a:p>
                      <a:pPr marL="0" algn="ctr" defTabSz="914400" rtl="0" eaLnBrk="1" fontAlgn="ctr" latinLnBrk="0" hangingPunct="1"/>
                      <a:endParaRPr lang="es-MX" sz="1400" b="0" i="0" u="none" strike="noStrike" kern="1200" dirty="0">
                        <a:solidFill>
                          <a:srgbClr val="002060"/>
                        </a:solidFill>
                        <a:effectLst/>
                        <a:latin typeface="Calibri" panose="020F0502020204030204" pitchFamily="34" charset="0"/>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113101921"/>
                  </a:ext>
                </a:extLst>
              </a:tr>
              <a:tr h="326528">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25.-142 DE 2020</a:t>
                      </a:r>
                    </a:p>
                  </a:txBody>
                  <a:tcPr marL="9525" marR="9525" marT="9525" marB="0" anchor="ctr">
                    <a:solidFill>
                      <a:schemeClr val="accent6">
                        <a:lumMod val="60000"/>
                        <a:lumOff val="40000"/>
                      </a:schemeClr>
                    </a:solidFill>
                  </a:tcPr>
                </a:tc>
                <a:tc vMerge="1">
                  <a:txBody>
                    <a:bodyPr/>
                    <a:lstStyle/>
                    <a:p>
                      <a:pPr marL="0" algn="ctr" defTabSz="914400" rtl="0" eaLnBrk="1" fontAlgn="ctr" latinLnBrk="0" hangingPunct="1"/>
                      <a:endParaRPr lang="es-MX" sz="1400" b="0" i="0" u="none" strike="noStrike" kern="1200" dirty="0">
                        <a:solidFill>
                          <a:srgbClr val="002060"/>
                        </a:solidFill>
                        <a:effectLst/>
                        <a:latin typeface="Calibri" panose="020F0502020204030204" pitchFamily="34" charset="0"/>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591327417"/>
                  </a:ext>
                </a:extLst>
              </a:tr>
              <a:tr h="458154">
                <a:tc>
                  <a:txBody>
                    <a:bodyPr/>
                    <a:lstStyle/>
                    <a:p>
                      <a:pPr algn="l" fontAlgn="ctr"/>
                      <a:r>
                        <a:rPr lang="pt-BR" sz="1400" b="1" i="0" u="none" strike="noStrike" kern="1200" dirty="0">
                          <a:solidFill>
                            <a:srgbClr val="002060"/>
                          </a:solidFill>
                          <a:effectLst/>
                          <a:latin typeface="Calibri" panose="020F0502020204030204" pitchFamily="34" charset="0"/>
                          <a:ea typeface="+mn-ea"/>
                          <a:cs typeface="+mn-cs"/>
                        </a:rPr>
                        <a:t>26.- 126 DE 2019</a:t>
                      </a:r>
                    </a:p>
                  </a:txBody>
                  <a:tcPr marL="9525" marR="9525" marT="9525" marB="0" anchor="ctr">
                    <a:solidFill>
                      <a:schemeClr val="accent6">
                        <a:lumMod val="60000"/>
                        <a:lumOff val="40000"/>
                      </a:schemeClr>
                    </a:solidFill>
                  </a:tcPr>
                </a:tc>
                <a:tc vMerge="1">
                  <a:txBody>
                    <a:bodyPr/>
                    <a:lstStyle/>
                    <a:p>
                      <a:pPr marL="0" algn="ctr" defTabSz="914400" rtl="0" eaLnBrk="1" fontAlgn="ctr" latinLnBrk="0" hangingPunct="1"/>
                      <a:endParaRPr lang="es-MX" sz="1400" b="0" i="0" u="none" strike="noStrike" kern="1200" dirty="0">
                        <a:solidFill>
                          <a:srgbClr val="002060"/>
                        </a:solidFill>
                        <a:effectLst/>
                        <a:latin typeface="Calibri" panose="020F0502020204030204" pitchFamily="34" charset="0"/>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996981927"/>
                  </a:ext>
                </a:extLst>
              </a:tr>
            </a:tbl>
          </a:graphicData>
        </a:graphic>
      </p:graphicFrame>
    </p:spTree>
    <p:extLst>
      <p:ext uri="{BB962C8B-B14F-4D97-AF65-F5344CB8AC3E}">
        <p14:creationId xmlns:p14="http://schemas.microsoft.com/office/powerpoint/2010/main" val="15362417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3</a:t>
            </a:r>
          </a:p>
          <a:p>
            <a:pPr algn="ctr"/>
            <a:r>
              <a:rPr lang="es-CO" sz="1900" b="1" dirty="0">
                <a:solidFill>
                  <a:srgbClr val="002060"/>
                </a:solidFill>
              </a:rPr>
              <a:t>NO SE EVIDENCIARON LOS REGISTROS PREVISTOS PARA ALGUNAS DE LAS ACTIVIDADES DEL PROCEDIMIENTO DE ELABORACIÓN DE ESTUDIOS PREVIOS</a:t>
            </a:r>
            <a:r>
              <a:rPr lang="es-CO" sz="1900" dirty="0">
                <a:solidFill>
                  <a:srgbClr val="002060"/>
                </a:solidFill>
                <a:latin typeface="Calibri" panose="020F0502020204030204" pitchFamily="34" charset="0"/>
              </a:rPr>
              <a:t> </a:t>
            </a:r>
            <a:r>
              <a:rPr lang="es-CO" sz="1900" b="1" dirty="0">
                <a:solidFill>
                  <a:srgbClr val="002060"/>
                </a:solidFill>
              </a:rPr>
              <a:t>GBS-PRC05</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3273139110"/>
              </p:ext>
            </p:extLst>
          </p:nvPr>
        </p:nvGraphicFramePr>
        <p:xfrm>
          <a:off x="553453" y="1673727"/>
          <a:ext cx="8299000" cy="4065336"/>
        </p:xfrm>
        <a:graphic>
          <a:graphicData uri="http://schemas.openxmlformats.org/drawingml/2006/table">
            <a:tbl>
              <a:tblPr firstRow="1" bandRow="1">
                <a:tableStyleId>{5C22544A-7EE6-4342-B048-85BDC9FD1C3A}</a:tableStyleId>
              </a:tblPr>
              <a:tblGrid>
                <a:gridCol w="517358">
                  <a:extLst>
                    <a:ext uri="{9D8B030D-6E8A-4147-A177-3AD203B41FA5}">
                      <a16:colId xmlns:a16="http://schemas.microsoft.com/office/drawing/2014/main" val="1887105132"/>
                    </a:ext>
                  </a:extLst>
                </a:gridCol>
                <a:gridCol w="1491915">
                  <a:extLst>
                    <a:ext uri="{9D8B030D-6E8A-4147-A177-3AD203B41FA5}">
                      <a16:colId xmlns:a16="http://schemas.microsoft.com/office/drawing/2014/main" val="2453520771"/>
                    </a:ext>
                  </a:extLst>
                </a:gridCol>
                <a:gridCol w="1407695">
                  <a:extLst>
                    <a:ext uri="{9D8B030D-6E8A-4147-A177-3AD203B41FA5}">
                      <a16:colId xmlns:a16="http://schemas.microsoft.com/office/drawing/2014/main" val="3551891307"/>
                    </a:ext>
                  </a:extLst>
                </a:gridCol>
                <a:gridCol w="1600200">
                  <a:extLst>
                    <a:ext uri="{9D8B030D-6E8A-4147-A177-3AD203B41FA5}">
                      <a16:colId xmlns:a16="http://schemas.microsoft.com/office/drawing/2014/main" val="2003183724"/>
                    </a:ext>
                  </a:extLst>
                </a:gridCol>
                <a:gridCol w="1640916">
                  <a:extLst>
                    <a:ext uri="{9D8B030D-6E8A-4147-A177-3AD203B41FA5}">
                      <a16:colId xmlns:a16="http://schemas.microsoft.com/office/drawing/2014/main" val="3923287672"/>
                    </a:ext>
                  </a:extLst>
                </a:gridCol>
                <a:gridCol w="1640916">
                  <a:extLst>
                    <a:ext uri="{9D8B030D-6E8A-4147-A177-3AD203B41FA5}">
                      <a16:colId xmlns:a16="http://schemas.microsoft.com/office/drawing/2014/main" val="2040126083"/>
                    </a:ext>
                  </a:extLst>
                </a:gridCol>
              </a:tblGrid>
              <a:tr h="427622">
                <a:tc>
                  <a:txBody>
                    <a:bodyPr/>
                    <a:lstStyle/>
                    <a:p>
                      <a:pPr algn="ctr"/>
                      <a:r>
                        <a:rPr lang="es-CO" dirty="0" err="1">
                          <a:solidFill>
                            <a:srgbClr val="002060"/>
                          </a:solidFill>
                        </a:rPr>
                        <a:t>N°</a:t>
                      </a:r>
                      <a:endParaRPr lang="es-CO" dirty="0">
                        <a:solidFill>
                          <a:srgbClr val="002060"/>
                        </a:solidFill>
                      </a:endParaRPr>
                    </a:p>
                  </a:txBody>
                  <a:tcPr>
                    <a:solidFill>
                      <a:schemeClr val="accent6">
                        <a:lumMod val="75000"/>
                      </a:schemeClr>
                    </a:solidFill>
                  </a:tcPr>
                </a:tc>
                <a:tc>
                  <a:txBody>
                    <a:bodyPr/>
                    <a:lstStyle/>
                    <a:p>
                      <a:pPr algn="ctr"/>
                      <a:r>
                        <a:rPr lang="es-CO" dirty="0">
                          <a:solidFill>
                            <a:srgbClr val="002060"/>
                          </a:solidFill>
                        </a:rPr>
                        <a:t>ACTIVIDAD </a:t>
                      </a:r>
                      <a:endParaRPr lang="es-CO" dirty="0"/>
                    </a:p>
                  </a:txBody>
                  <a:tcPr>
                    <a:solidFill>
                      <a:schemeClr val="accent6">
                        <a:lumMod val="75000"/>
                      </a:schemeClr>
                    </a:solidFill>
                  </a:tcPr>
                </a:tc>
                <a:tc>
                  <a:txBody>
                    <a:bodyPr/>
                    <a:lstStyle/>
                    <a:p>
                      <a:pPr marL="0" algn="ctr" defTabSz="914400" rtl="0" eaLnBrk="1" latinLnBrk="0" hangingPunct="1"/>
                      <a:r>
                        <a:rPr lang="es-CO" sz="1800" b="1" kern="1200" dirty="0">
                          <a:solidFill>
                            <a:srgbClr val="002060"/>
                          </a:solidFill>
                          <a:latin typeface="+mn-lt"/>
                          <a:ea typeface="+mn-ea"/>
                          <a:cs typeface="+mn-cs"/>
                        </a:rPr>
                        <a:t>REGISTRO </a:t>
                      </a:r>
                    </a:p>
                  </a:txBody>
                  <a:tcPr>
                    <a:solidFill>
                      <a:schemeClr val="accent6">
                        <a:lumMod val="75000"/>
                      </a:schemeClr>
                    </a:solidFill>
                  </a:tcPr>
                </a:tc>
                <a:tc gridSpan="3">
                  <a:txBody>
                    <a:bodyPr/>
                    <a:lstStyle/>
                    <a:p>
                      <a:pPr marL="0" algn="ctr" defTabSz="914400" rtl="0" eaLnBrk="1" latinLnBrk="0" hangingPunct="1"/>
                      <a:r>
                        <a:rPr lang="es-CO" sz="1800" b="1" kern="1200" dirty="0">
                          <a:solidFill>
                            <a:srgbClr val="002060"/>
                          </a:solidFill>
                          <a:latin typeface="+mn-lt"/>
                          <a:ea typeface="+mn-ea"/>
                          <a:cs typeface="+mn-cs"/>
                        </a:rPr>
                        <a:t>CONTRATO </a:t>
                      </a:r>
                      <a:r>
                        <a:rPr lang="es-CO" sz="1800" b="1" kern="1200" dirty="0" err="1">
                          <a:solidFill>
                            <a:srgbClr val="002060"/>
                          </a:solidFill>
                          <a:latin typeface="+mn-lt"/>
                          <a:ea typeface="+mn-ea"/>
                          <a:cs typeface="+mn-cs"/>
                        </a:rPr>
                        <a:t>N°</a:t>
                      </a:r>
                      <a:endParaRPr lang="es-CO" sz="1800" b="1" kern="1200" dirty="0">
                        <a:solidFill>
                          <a:srgbClr val="002060"/>
                        </a:solidFill>
                        <a:latin typeface="+mn-lt"/>
                        <a:ea typeface="+mn-ea"/>
                        <a:cs typeface="+mn-cs"/>
                      </a:endParaRPr>
                    </a:p>
                  </a:txBody>
                  <a:tcPr>
                    <a:solidFill>
                      <a:schemeClr val="accent6">
                        <a:lumMod val="75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5827424"/>
                  </a:ext>
                </a:extLst>
              </a:tr>
              <a:tr h="1950658">
                <a:tc>
                  <a:txBody>
                    <a:bodyPr/>
                    <a:lstStyle/>
                    <a:p>
                      <a:pPr algn="ctr"/>
                      <a:r>
                        <a:rPr lang="es-CO" sz="1500" dirty="0">
                          <a:solidFill>
                            <a:srgbClr val="002060"/>
                          </a:solidFill>
                        </a:rPr>
                        <a:t>8</a:t>
                      </a:r>
                    </a:p>
                  </a:txBody>
                  <a:tcPr>
                    <a:solidFill>
                      <a:schemeClr val="accent6">
                        <a:lumMod val="60000"/>
                        <a:lumOff val="40000"/>
                      </a:schemeClr>
                    </a:solidFill>
                  </a:tcPr>
                </a:tc>
                <a:tc>
                  <a:txBody>
                    <a:bodyPr/>
                    <a:lstStyle/>
                    <a:p>
                      <a:pPr algn="l"/>
                      <a:r>
                        <a:rPr lang="es-CO" sz="1500" dirty="0">
                          <a:solidFill>
                            <a:srgbClr val="002060"/>
                          </a:solidFill>
                        </a:rPr>
                        <a:t>Verificación </a:t>
                      </a:r>
                    </a:p>
                    <a:p>
                      <a:pPr algn="l"/>
                      <a:r>
                        <a:rPr lang="es-CO" sz="1500" dirty="0">
                          <a:solidFill>
                            <a:srgbClr val="002060"/>
                          </a:solidFill>
                        </a:rPr>
                        <a:t>del rubro </a:t>
                      </a:r>
                    </a:p>
                  </a:txBody>
                  <a:tcPr>
                    <a:solidFill>
                      <a:schemeClr val="accent6">
                        <a:lumMod val="60000"/>
                        <a:lumOff val="40000"/>
                      </a:schemeClr>
                    </a:solidFill>
                  </a:tcPr>
                </a:tc>
                <a:tc>
                  <a:txBody>
                    <a:bodyPr/>
                    <a:lstStyle/>
                    <a:p>
                      <a:pPr algn="l"/>
                      <a:r>
                        <a:rPr lang="es-CO" sz="1500" dirty="0">
                          <a:solidFill>
                            <a:srgbClr val="002060"/>
                          </a:solidFill>
                        </a:rPr>
                        <a:t>Correo </a:t>
                      </a:r>
                    </a:p>
                    <a:p>
                      <a:pPr algn="l"/>
                      <a:r>
                        <a:rPr lang="es-CO" sz="1500" dirty="0">
                          <a:solidFill>
                            <a:srgbClr val="002060"/>
                          </a:solidFill>
                        </a:rPr>
                        <a:t>electrónico </a:t>
                      </a:r>
                    </a:p>
                  </a:txBody>
                  <a:tcPr>
                    <a:solidFill>
                      <a:schemeClr val="accent6">
                        <a:lumMod val="60000"/>
                        <a:lumOff val="40000"/>
                      </a:schemeClr>
                    </a:solidFill>
                  </a:tcPr>
                </a:tc>
                <a:tc>
                  <a:txBody>
                    <a:bodyPr/>
                    <a:lstStyle/>
                    <a:p>
                      <a:pPr algn="l"/>
                      <a:r>
                        <a:rPr lang="pt-BR" sz="1500" dirty="0">
                          <a:solidFill>
                            <a:srgbClr val="002060"/>
                          </a:solidFill>
                        </a:rPr>
                        <a:t>1.- N° 88/2019</a:t>
                      </a:r>
                    </a:p>
                    <a:p>
                      <a:pPr algn="l"/>
                      <a:r>
                        <a:rPr lang="pt-BR" sz="1500" dirty="0">
                          <a:solidFill>
                            <a:srgbClr val="002060"/>
                          </a:solidFill>
                        </a:rPr>
                        <a:t>2.- N° 91/2019</a:t>
                      </a:r>
                    </a:p>
                    <a:p>
                      <a:pPr algn="l"/>
                      <a:r>
                        <a:rPr lang="pt-BR" sz="1500" dirty="0">
                          <a:solidFill>
                            <a:srgbClr val="002060"/>
                          </a:solidFill>
                        </a:rPr>
                        <a:t>3.- N° 100/2019</a:t>
                      </a:r>
                    </a:p>
                    <a:p>
                      <a:pPr algn="l"/>
                      <a:r>
                        <a:rPr lang="pt-BR" sz="1500" dirty="0">
                          <a:solidFill>
                            <a:srgbClr val="002060"/>
                          </a:solidFill>
                        </a:rPr>
                        <a:t>4.- N° 132/2019</a:t>
                      </a:r>
                    </a:p>
                    <a:p>
                      <a:pPr algn="l"/>
                      <a:r>
                        <a:rPr lang="pt-BR" sz="1500" dirty="0">
                          <a:solidFill>
                            <a:srgbClr val="002060"/>
                          </a:solidFill>
                        </a:rPr>
                        <a:t>5.- N° 2/2020</a:t>
                      </a:r>
                    </a:p>
                    <a:p>
                      <a:pPr algn="l"/>
                      <a:r>
                        <a:rPr lang="pt-BR" sz="1500" dirty="0">
                          <a:solidFill>
                            <a:srgbClr val="002060"/>
                          </a:solidFill>
                        </a:rPr>
                        <a:t>6.- N° 3/2020</a:t>
                      </a:r>
                    </a:p>
                    <a:p>
                      <a:pPr algn="l"/>
                      <a:endParaRPr lang="pt-BR" sz="1500" dirty="0">
                        <a:solidFill>
                          <a:srgbClr val="002060"/>
                        </a:solidFill>
                      </a:endParaRPr>
                    </a:p>
                  </a:txBody>
                  <a:tcPr>
                    <a:solidFill>
                      <a:schemeClr val="accent6">
                        <a:lumMod val="60000"/>
                        <a:lumOff val="40000"/>
                      </a:schemeClr>
                    </a:solidFill>
                  </a:tcPr>
                </a:tc>
                <a:tc>
                  <a:txBody>
                    <a:bodyPr/>
                    <a:lstStyle/>
                    <a:p>
                      <a:pPr algn="l"/>
                      <a:r>
                        <a:rPr lang="pt-BR" sz="1500" dirty="0">
                          <a:solidFill>
                            <a:srgbClr val="002060"/>
                          </a:solidFill>
                        </a:rPr>
                        <a:t>7.- N° 12/2020</a:t>
                      </a:r>
                    </a:p>
                    <a:p>
                      <a:pPr algn="l"/>
                      <a:r>
                        <a:rPr lang="pt-BR" sz="1500" dirty="0">
                          <a:solidFill>
                            <a:srgbClr val="002060"/>
                          </a:solidFill>
                        </a:rPr>
                        <a:t>8.- N° 13/2020</a:t>
                      </a:r>
                    </a:p>
                    <a:p>
                      <a:pPr algn="l"/>
                      <a:r>
                        <a:rPr lang="pt-BR" sz="1500" dirty="0">
                          <a:solidFill>
                            <a:srgbClr val="002060"/>
                          </a:solidFill>
                        </a:rPr>
                        <a:t>9.- N° 25/2020</a:t>
                      </a:r>
                    </a:p>
                    <a:p>
                      <a:pPr algn="l"/>
                      <a:r>
                        <a:rPr lang="pt-BR" sz="1500" dirty="0">
                          <a:solidFill>
                            <a:srgbClr val="002060"/>
                          </a:solidFill>
                        </a:rPr>
                        <a:t>10.-N° 26/2020</a:t>
                      </a:r>
                    </a:p>
                    <a:p>
                      <a:pPr algn="l"/>
                      <a:r>
                        <a:rPr lang="pt-BR" sz="1500" dirty="0">
                          <a:solidFill>
                            <a:srgbClr val="002060"/>
                          </a:solidFill>
                        </a:rPr>
                        <a:t>11.-N° 34/2020</a:t>
                      </a:r>
                    </a:p>
                    <a:p>
                      <a:pPr algn="l"/>
                      <a:r>
                        <a:rPr lang="pt-BR" sz="1500" dirty="0">
                          <a:solidFill>
                            <a:srgbClr val="002060"/>
                          </a:solidFill>
                        </a:rPr>
                        <a:t>12.-N° 47/2020</a:t>
                      </a:r>
                    </a:p>
                  </a:txBody>
                  <a:tcPr>
                    <a:solidFill>
                      <a:schemeClr val="accent6">
                        <a:lumMod val="60000"/>
                        <a:lumOff val="40000"/>
                      </a:schemeClr>
                    </a:solidFill>
                  </a:tcPr>
                </a:tc>
                <a:tc>
                  <a:txBody>
                    <a:bodyPr/>
                    <a:lstStyle/>
                    <a:p>
                      <a:pPr algn="l"/>
                      <a:r>
                        <a:rPr lang="pt-BR" sz="1500" dirty="0">
                          <a:solidFill>
                            <a:srgbClr val="002060"/>
                          </a:solidFill>
                        </a:rPr>
                        <a:t>13.- N° 48/2020</a:t>
                      </a:r>
                    </a:p>
                    <a:p>
                      <a:pPr algn="l"/>
                      <a:r>
                        <a:rPr lang="pt-BR" sz="1500" dirty="0">
                          <a:solidFill>
                            <a:srgbClr val="002060"/>
                          </a:solidFill>
                        </a:rPr>
                        <a:t>14.- N° 53/2020</a:t>
                      </a:r>
                    </a:p>
                    <a:p>
                      <a:pPr algn="l"/>
                      <a:r>
                        <a:rPr lang="pt-BR" sz="1500" dirty="0">
                          <a:solidFill>
                            <a:srgbClr val="002060"/>
                          </a:solidFill>
                        </a:rPr>
                        <a:t>15.- N° 58/2020</a:t>
                      </a:r>
                    </a:p>
                    <a:p>
                      <a:pPr algn="l"/>
                      <a:r>
                        <a:rPr lang="pt-BR" sz="1500" dirty="0">
                          <a:solidFill>
                            <a:srgbClr val="002060"/>
                          </a:solidFill>
                        </a:rPr>
                        <a:t>16.- N° 60/2020</a:t>
                      </a:r>
                    </a:p>
                    <a:p>
                      <a:pPr algn="l"/>
                      <a:r>
                        <a:rPr lang="pt-BR" sz="1500" dirty="0">
                          <a:solidFill>
                            <a:srgbClr val="002060"/>
                          </a:solidFill>
                        </a:rPr>
                        <a:t>17.- N° 72/2020</a:t>
                      </a:r>
                    </a:p>
                    <a:p>
                      <a:pPr algn="l"/>
                      <a:r>
                        <a:rPr lang="pt-BR" sz="1500" dirty="0">
                          <a:solidFill>
                            <a:srgbClr val="002060"/>
                          </a:solidFill>
                        </a:rPr>
                        <a:t>18.- N° 132/2020</a:t>
                      </a:r>
                      <a:endParaRPr lang="es-CO" sz="1500" dirty="0">
                        <a:solidFill>
                          <a:srgbClr val="002060"/>
                        </a:solidFill>
                      </a:endParaRPr>
                    </a:p>
                    <a:p>
                      <a:pPr algn="l"/>
                      <a:endParaRPr lang="es-CO" sz="150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452085099"/>
                  </a:ext>
                </a:extLst>
              </a:tr>
              <a:tr h="1687056">
                <a:tc>
                  <a:txBody>
                    <a:bodyPr/>
                    <a:lstStyle/>
                    <a:p>
                      <a:r>
                        <a:rPr lang="es-CO" sz="1500" kern="1200" dirty="0">
                          <a:solidFill>
                            <a:srgbClr val="002060"/>
                          </a:solidFill>
                          <a:latin typeface="+mn-lt"/>
                          <a:ea typeface="+mn-ea"/>
                          <a:cs typeface="+mn-cs"/>
                        </a:rPr>
                        <a:t>10</a:t>
                      </a:r>
                    </a:p>
                  </a:txBody>
                  <a:tcPr>
                    <a:solidFill>
                      <a:schemeClr val="accent6">
                        <a:lumMod val="60000"/>
                        <a:lumOff val="40000"/>
                      </a:schemeClr>
                    </a:solidFill>
                  </a:tcPr>
                </a:tc>
                <a:tc>
                  <a:txBody>
                    <a:bodyPr/>
                    <a:lstStyle/>
                    <a:p>
                      <a:r>
                        <a:rPr lang="es-MX" sz="1500" kern="1200" dirty="0">
                          <a:solidFill>
                            <a:srgbClr val="002060"/>
                          </a:solidFill>
                          <a:latin typeface="+mn-lt"/>
                          <a:ea typeface="+mn-ea"/>
                          <a:cs typeface="+mn-cs"/>
                        </a:rPr>
                        <a:t>Envío del proyecto de estudio previo</a:t>
                      </a:r>
                      <a:endParaRPr lang="es-CO" sz="15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l"/>
                      <a:r>
                        <a:rPr lang="es-CO" sz="1500" dirty="0">
                          <a:solidFill>
                            <a:srgbClr val="002060"/>
                          </a:solidFill>
                        </a:rPr>
                        <a:t>Correo </a:t>
                      </a:r>
                    </a:p>
                    <a:p>
                      <a:pPr algn="l"/>
                      <a:r>
                        <a:rPr lang="es-CO" sz="1500" dirty="0">
                          <a:solidFill>
                            <a:srgbClr val="002060"/>
                          </a:solidFill>
                        </a:rPr>
                        <a:t>electrónico </a:t>
                      </a:r>
                    </a:p>
                    <a:p>
                      <a:endParaRPr lang="es-CO" sz="1500" kern="1200" dirty="0">
                        <a:solidFill>
                          <a:srgbClr val="002060"/>
                        </a:solidFill>
                        <a:latin typeface="+mn-lt"/>
                        <a:ea typeface="+mn-ea"/>
                        <a:cs typeface="+mn-cs"/>
                      </a:endParaRPr>
                    </a:p>
                  </a:txBody>
                  <a:tcPr>
                    <a:solidFill>
                      <a:schemeClr val="accent6">
                        <a:lumMod val="60000"/>
                        <a:lumOff val="40000"/>
                      </a:schemeClr>
                    </a:solidFill>
                  </a:tcPr>
                </a:tc>
                <a:tc>
                  <a:txBody>
                    <a:bodyPr/>
                    <a:lstStyle/>
                    <a:p>
                      <a:r>
                        <a:rPr lang="pt-BR" sz="1500" kern="1200" dirty="0">
                          <a:solidFill>
                            <a:srgbClr val="002060"/>
                          </a:solidFill>
                          <a:latin typeface="+mn-lt"/>
                          <a:ea typeface="+mn-ea"/>
                          <a:cs typeface="+mn-cs"/>
                        </a:rPr>
                        <a:t>1.-N° 91/2019</a:t>
                      </a:r>
                    </a:p>
                    <a:p>
                      <a:r>
                        <a:rPr lang="pt-BR" sz="1500" kern="1200" dirty="0">
                          <a:solidFill>
                            <a:srgbClr val="002060"/>
                          </a:solidFill>
                          <a:latin typeface="+mn-lt"/>
                          <a:ea typeface="+mn-ea"/>
                          <a:cs typeface="+mn-cs"/>
                        </a:rPr>
                        <a:t>2.- N° 100/2019</a:t>
                      </a:r>
                    </a:p>
                    <a:p>
                      <a:r>
                        <a:rPr lang="pt-BR" sz="1500" kern="1200" dirty="0">
                          <a:solidFill>
                            <a:srgbClr val="002060"/>
                          </a:solidFill>
                          <a:latin typeface="+mn-lt"/>
                          <a:ea typeface="+mn-ea"/>
                          <a:cs typeface="+mn-cs"/>
                        </a:rPr>
                        <a:t>3.- N° 126/2019</a:t>
                      </a:r>
                    </a:p>
                    <a:p>
                      <a:r>
                        <a:rPr lang="pt-BR" sz="1500" kern="1200" dirty="0">
                          <a:solidFill>
                            <a:srgbClr val="002060"/>
                          </a:solidFill>
                          <a:latin typeface="+mn-lt"/>
                          <a:ea typeface="+mn-ea"/>
                          <a:cs typeface="+mn-cs"/>
                        </a:rPr>
                        <a:t> 4.-N° 2/2020</a:t>
                      </a:r>
                    </a:p>
                    <a:p>
                      <a:r>
                        <a:rPr lang="pt-BR" sz="1500" kern="1200" dirty="0">
                          <a:solidFill>
                            <a:srgbClr val="002060"/>
                          </a:solidFill>
                          <a:latin typeface="+mn-lt"/>
                          <a:ea typeface="+mn-ea"/>
                          <a:cs typeface="+mn-cs"/>
                        </a:rPr>
                        <a:t> 5.-N° 3/2020</a:t>
                      </a:r>
                    </a:p>
                    <a:p>
                      <a:endParaRPr lang="es-CO" sz="1500" kern="1200" dirty="0">
                        <a:solidFill>
                          <a:srgbClr val="002060"/>
                        </a:solidFill>
                        <a:latin typeface="+mn-lt"/>
                        <a:ea typeface="+mn-ea"/>
                        <a:cs typeface="+mn-cs"/>
                      </a:endParaRPr>
                    </a:p>
                  </a:txBody>
                  <a:tcPr>
                    <a:solidFill>
                      <a:schemeClr val="accent6">
                        <a:lumMod val="60000"/>
                        <a:lumOff val="40000"/>
                      </a:schemeClr>
                    </a:solidFill>
                  </a:tcPr>
                </a:tc>
                <a:tc>
                  <a:txBody>
                    <a:bodyPr/>
                    <a:lstStyle/>
                    <a:p>
                      <a:r>
                        <a:rPr lang="pt-BR" sz="1500" kern="1200" dirty="0">
                          <a:solidFill>
                            <a:srgbClr val="002060"/>
                          </a:solidFill>
                          <a:latin typeface="+mn-lt"/>
                          <a:ea typeface="+mn-ea"/>
                          <a:cs typeface="+mn-cs"/>
                        </a:rPr>
                        <a:t>6.- N° 12/2020</a:t>
                      </a:r>
                    </a:p>
                    <a:p>
                      <a:r>
                        <a:rPr lang="pt-BR" sz="1500" kern="1200" dirty="0">
                          <a:solidFill>
                            <a:srgbClr val="002060"/>
                          </a:solidFill>
                          <a:latin typeface="+mn-lt"/>
                          <a:ea typeface="+mn-ea"/>
                          <a:cs typeface="+mn-cs"/>
                        </a:rPr>
                        <a:t>7.- N° 25/2020</a:t>
                      </a:r>
                    </a:p>
                    <a:p>
                      <a:r>
                        <a:rPr lang="pt-BR" sz="1500" kern="1200" dirty="0">
                          <a:solidFill>
                            <a:srgbClr val="002060"/>
                          </a:solidFill>
                          <a:latin typeface="+mn-lt"/>
                          <a:ea typeface="+mn-ea"/>
                          <a:cs typeface="+mn-cs"/>
                        </a:rPr>
                        <a:t>8.- N° 35/2020</a:t>
                      </a:r>
                    </a:p>
                    <a:p>
                      <a:r>
                        <a:rPr lang="pt-BR" sz="1500" kern="1200" dirty="0">
                          <a:solidFill>
                            <a:srgbClr val="002060"/>
                          </a:solidFill>
                          <a:latin typeface="+mn-lt"/>
                          <a:ea typeface="+mn-ea"/>
                          <a:cs typeface="+mn-cs"/>
                        </a:rPr>
                        <a:t>9.- N° 53/2020</a:t>
                      </a:r>
                    </a:p>
                    <a:p>
                      <a:r>
                        <a:rPr lang="pt-BR" sz="1500" kern="1200" dirty="0">
                          <a:solidFill>
                            <a:srgbClr val="002060"/>
                          </a:solidFill>
                          <a:latin typeface="+mn-lt"/>
                          <a:ea typeface="+mn-ea"/>
                          <a:cs typeface="+mn-cs"/>
                        </a:rPr>
                        <a:t>10.- N° 58/2020</a:t>
                      </a:r>
                    </a:p>
                  </a:txBody>
                  <a:tcPr>
                    <a:solidFill>
                      <a:schemeClr val="accent6">
                        <a:lumMod val="60000"/>
                        <a:lumOff val="40000"/>
                      </a:schemeClr>
                    </a:solidFill>
                  </a:tcPr>
                </a:tc>
                <a:tc>
                  <a:txBody>
                    <a:bodyPr/>
                    <a:lstStyle/>
                    <a:p>
                      <a:r>
                        <a:rPr lang="pt-BR" sz="1500" kern="1200" dirty="0">
                          <a:solidFill>
                            <a:srgbClr val="002060"/>
                          </a:solidFill>
                          <a:latin typeface="+mn-lt"/>
                          <a:ea typeface="+mn-ea"/>
                          <a:cs typeface="+mn-cs"/>
                        </a:rPr>
                        <a:t>11.- N° 72/2020</a:t>
                      </a:r>
                    </a:p>
                    <a:p>
                      <a:r>
                        <a:rPr lang="pt-BR" sz="1500" kern="1200" dirty="0">
                          <a:solidFill>
                            <a:srgbClr val="002060"/>
                          </a:solidFill>
                          <a:latin typeface="+mn-lt"/>
                          <a:ea typeface="+mn-ea"/>
                          <a:cs typeface="+mn-cs"/>
                        </a:rPr>
                        <a:t>12.- N° 159/2020</a:t>
                      </a:r>
                    </a:p>
                    <a:p>
                      <a:r>
                        <a:rPr lang="pt-BR" sz="1500" kern="1200" dirty="0">
                          <a:solidFill>
                            <a:srgbClr val="002060"/>
                          </a:solidFill>
                          <a:latin typeface="+mn-lt"/>
                          <a:ea typeface="+mn-ea"/>
                          <a:cs typeface="+mn-cs"/>
                        </a:rPr>
                        <a:t>13.- N° 139 /2020</a:t>
                      </a:r>
                    </a:p>
                    <a:p>
                      <a:r>
                        <a:rPr lang="pt-BR" sz="1500" kern="1200" dirty="0">
                          <a:solidFill>
                            <a:srgbClr val="002060"/>
                          </a:solidFill>
                          <a:latin typeface="+mn-lt"/>
                          <a:ea typeface="+mn-ea"/>
                          <a:cs typeface="+mn-cs"/>
                        </a:rPr>
                        <a:t>14.- N° 165/2020</a:t>
                      </a:r>
                      <a:endParaRPr lang="es-CO" sz="1500" kern="1200" dirty="0">
                        <a:solidFill>
                          <a:srgbClr val="002060"/>
                        </a:solidFill>
                        <a:latin typeface="+mn-lt"/>
                        <a:ea typeface="+mn-ea"/>
                        <a:cs typeface="+mn-cs"/>
                      </a:endParaRPr>
                    </a:p>
                    <a:p>
                      <a:endParaRPr lang="es-CO" sz="1500" kern="1200" dirty="0">
                        <a:solidFill>
                          <a:srgbClr val="002060"/>
                        </a:solidFill>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3802199513"/>
                  </a:ext>
                </a:extLst>
              </a:tr>
            </a:tbl>
          </a:graphicData>
        </a:graphic>
      </p:graphicFrame>
    </p:spTree>
    <p:extLst>
      <p:ext uri="{BB962C8B-B14F-4D97-AF65-F5344CB8AC3E}">
        <p14:creationId xmlns:p14="http://schemas.microsoft.com/office/powerpoint/2010/main" val="13900109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3</a:t>
            </a:r>
          </a:p>
          <a:p>
            <a:pPr algn="ctr"/>
            <a:r>
              <a:rPr lang="es-CO" sz="1900" b="1" dirty="0">
                <a:solidFill>
                  <a:srgbClr val="002060"/>
                </a:solidFill>
              </a:rPr>
              <a:t>NO SE EVIDENCIARON LOS REGISTROS PREVISTOS PARA ALGUNAS DE LAS ACTIVIDADES DEL PROCEDIMIENTO DE ELABORACIÓN DE ESTUDIOS PREVIOS</a:t>
            </a:r>
            <a:r>
              <a:rPr lang="es-CO" sz="1900" dirty="0">
                <a:solidFill>
                  <a:srgbClr val="002060"/>
                </a:solidFill>
                <a:latin typeface="Calibri" panose="020F0502020204030204" pitchFamily="34" charset="0"/>
              </a:rPr>
              <a:t> </a:t>
            </a:r>
            <a:r>
              <a:rPr lang="es-CO" sz="1900" b="1" dirty="0">
                <a:solidFill>
                  <a:srgbClr val="002060"/>
                </a:solidFill>
              </a:rPr>
              <a:t>GBS-PRC05</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2692188250"/>
              </p:ext>
            </p:extLst>
          </p:nvPr>
        </p:nvGraphicFramePr>
        <p:xfrm>
          <a:off x="553452" y="1661695"/>
          <a:ext cx="8299000" cy="4496702"/>
        </p:xfrm>
        <a:graphic>
          <a:graphicData uri="http://schemas.openxmlformats.org/drawingml/2006/table">
            <a:tbl>
              <a:tblPr firstRow="1" bandRow="1">
                <a:tableStyleId>{5C22544A-7EE6-4342-B048-85BDC9FD1C3A}</a:tableStyleId>
              </a:tblPr>
              <a:tblGrid>
                <a:gridCol w="517358">
                  <a:extLst>
                    <a:ext uri="{9D8B030D-6E8A-4147-A177-3AD203B41FA5}">
                      <a16:colId xmlns:a16="http://schemas.microsoft.com/office/drawing/2014/main" val="1887105132"/>
                    </a:ext>
                  </a:extLst>
                </a:gridCol>
                <a:gridCol w="1371601">
                  <a:extLst>
                    <a:ext uri="{9D8B030D-6E8A-4147-A177-3AD203B41FA5}">
                      <a16:colId xmlns:a16="http://schemas.microsoft.com/office/drawing/2014/main" val="2453520771"/>
                    </a:ext>
                  </a:extLst>
                </a:gridCol>
                <a:gridCol w="1155031">
                  <a:extLst>
                    <a:ext uri="{9D8B030D-6E8A-4147-A177-3AD203B41FA5}">
                      <a16:colId xmlns:a16="http://schemas.microsoft.com/office/drawing/2014/main" val="3551891307"/>
                    </a:ext>
                  </a:extLst>
                </a:gridCol>
                <a:gridCol w="1528011">
                  <a:extLst>
                    <a:ext uri="{9D8B030D-6E8A-4147-A177-3AD203B41FA5}">
                      <a16:colId xmlns:a16="http://schemas.microsoft.com/office/drawing/2014/main" val="2003183724"/>
                    </a:ext>
                  </a:extLst>
                </a:gridCol>
                <a:gridCol w="1792705">
                  <a:extLst>
                    <a:ext uri="{9D8B030D-6E8A-4147-A177-3AD203B41FA5}">
                      <a16:colId xmlns:a16="http://schemas.microsoft.com/office/drawing/2014/main" val="3923287672"/>
                    </a:ext>
                  </a:extLst>
                </a:gridCol>
                <a:gridCol w="1934294">
                  <a:extLst>
                    <a:ext uri="{9D8B030D-6E8A-4147-A177-3AD203B41FA5}">
                      <a16:colId xmlns:a16="http://schemas.microsoft.com/office/drawing/2014/main" val="2040126083"/>
                    </a:ext>
                  </a:extLst>
                </a:gridCol>
              </a:tblGrid>
              <a:tr h="427622">
                <a:tc>
                  <a:txBody>
                    <a:bodyPr/>
                    <a:lstStyle/>
                    <a:p>
                      <a:pPr algn="ctr"/>
                      <a:r>
                        <a:rPr lang="es-CO" dirty="0" err="1">
                          <a:solidFill>
                            <a:srgbClr val="002060"/>
                          </a:solidFill>
                        </a:rPr>
                        <a:t>N°</a:t>
                      </a:r>
                      <a:endParaRPr lang="es-CO" dirty="0">
                        <a:solidFill>
                          <a:srgbClr val="002060"/>
                        </a:solidFill>
                      </a:endParaRPr>
                    </a:p>
                  </a:txBody>
                  <a:tcPr>
                    <a:solidFill>
                      <a:schemeClr val="accent6">
                        <a:lumMod val="75000"/>
                      </a:schemeClr>
                    </a:solidFill>
                  </a:tcPr>
                </a:tc>
                <a:tc>
                  <a:txBody>
                    <a:bodyPr/>
                    <a:lstStyle/>
                    <a:p>
                      <a:pPr algn="ctr"/>
                      <a:r>
                        <a:rPr lang="es-CO" dirty="0">
                          <a:solidFill>
                            <a:srgbClr val="002060"/>
                          </a:solidFill>
                        </a:rPr>
                        <a:t>ACTIVIDAD </a:t>
                      </a:r>
                      <a:endParaRPr lang="es-CO" dirty="0"/>
                    </a:p>
                  </a:txBody>
                  <a:tcPr>
                    <a:solidFill>
                      <a:schemeClr val="accent6">
                        <a:lumMod val="75000"/>
                      </a:schemeClr>
                    </a:solidFill>
                  </a:tcPr>
                </a:tc>
                <a:tc>
                  <a:txBody>
                    <a:bodyPr/>
                    <a:lstStyle/>
                    <a:p>
                      <a:pPr marL="0" algn="ctr" defTabSz="914400" rtl="0" eaLnBrk="1" latinLnBrk="0" hangingPunct="1"/>
                      <a:r>
                        <a:rPr lang="es-CO" sz="1800" b="1" kern="1200" dirty="0">
                          <a:solidFill>
                            <a:srgbClr val="002060"/>
                          </a:solidFill>
                          <a:latin typeface="+mn-lt"/>
                          <a:ea typeface="+mn-ea"/>
                          <a:cs typeface="+mn-cs"/>
                        </a:rPr>
                        <a:t>REGISTRO </a:t>
                      </a:r>
                    </a:p>
                  </a:txBody>
                  <a:tcPr>
                    <a:solidFill>
                      <a:schemeClr val="accent6">
                        <a:lumMod val="75000"/>
                      </a:schemeClr>
                    </a:solidFill>
                  </a:tcPr>
                </a:tc>
                <a:tc gridSpan="3">
                  <a:txBody>
                    <a:bodyPr/>
                    <a:lstStyle/>
                    <a:p>
                      <a:pPr marL="0" algn="ctr" defTabSz="914400" rtl="0" eaLnBrk="1" latinLnBrk="0" hangingPunct="1"/>
                      <a:r>
                        <a:rPr lang="es-CO" sz="1800" b="1" kern="1200" dirty="0">
                          <a:solidFill>
                            <a:srgbClr val="002060"/>
                          </a:solidFill>
                          <a:latin typeface="+mn-lt"/>
                          <a:ea typeface="+mn-ea"/>
                          <a:cs typeface="+mn-cs"/>
                        </a:rPr>
                        <a:t>CONTRATO </a:t>
                      </a:r>
                      <a:r>
                        <a:rPr lang="es-CO" sz="1800" b="1" kern="1200" dirty="0" err="1">
                          <a:solidFill>
                            <a:srgbClr val="002060"/>
                          </a:solidFill>
                          <a:latin typeface="+mn-lt"/>
                          <a:ea typeface="+mn-ea"/>
                          <a:cs typeface="+mn-cs"/>
                        </a:rPr>
                        <a:t>N°</a:t>
                      </a:r>
                      <a:endParaRPr lang="es-CO" sz="1800" b="1" kern="1200" dirty="0">
                        <a:solidFill>
                          <a:srgbClr val="002060"/>
                        </a:solidFill>
                        <a:latin typeface="+mn-lt"/>
                        <a:ea typeface="+mn-ea"/>
                        <a:cs typeface="+mn-cs"/>
                      </a:endParaRPr>
                    </a:p>
                  </a:txBody>
                  <a:tcPr>
                    <a:solidFill>
                      <a:schemeClr val="accent6">
                        <a:lumMod val="75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5827424"/>
                  </a:ext>
                </a:extLst>
              </a:tr>
              <a:tr h="810293">
                <a:tc>
                  <a:txBody>
                    <a:bodyPr/>
                    <a:lstStyle/>
                    <a:p>
                      <a:pPr algn="ctr"/>
                      <a:r>
                        <a:rPr lang="es-CO" sz="1500" dirty="0">
                          <a:solidFill>
                            <a:srgbClr val="002060"/>
                          </a:solidFill>
                        </a:rPr>
                        <a:t>12</a:t>
                      </a:r>
                    </a:p>
                  </a:txBody>
                  <a:tcPr>
                    <a:solidFill>
                      <a:schemeClr val="accent6">
                        <a:lumMod val="60000"/>
                        <a:lumOff val="40000"/>
                      </a:schemeClr>
                    </a:solidFill>
                  </a:tcPr>
                </a:tc>
                <a:tc>
                  <a:txBody>
                    <a:bodyPr/>
                    <a:lstStyle/>
                    <a:p>
                      <a:pPr algn="l"/>
                      <a:r>
                        <a:rPr lang="es-MX" sz="1500" dirty="0">
                          <a:solidFill>
                            <a:srgbClr val="002060"/>
                          </a:solidFill>
                        </a:rPr>
                        <a:t>Devolución del proyecto de estudio previo</a:t>
                      </a:r>
                      <a:endParaRPr lang="es-CO" sz="1500" dirty="0">
                        <a:solidFill>
                          <a:srgbClr val="002060"/>
                        </a:solidFill>
                      </a:endParaRPr>
                    </a:p>
                  </a:txBody>
                  <a:tcPr>
                    <a:solidFill>
                      <a:schemeClr val="accent6">
                        <a:lumMod val="60000"/>
                        <a:lumOff val="40000"/>
                      </a:schemeClr>
                    </a:solidFill>
                  </a:tcPr>
                </a:tc>
                <a:tc rowSpan="3">
                  <a:txBody>
                    <a:bodyPr/>
                    <a:lstStyle/>
                    <a:p>
                      <a:pPr algn="l"/>
                      <a:endParaRPr lang="es-CO" sz="1500" dirty="0">
                        <a:solidFill>
                          <a:srgbClr val="002060"/>
                        </a:solidFill>
                      </a:endParaRPr>
                    </a:p>
                    <a:p>
                      <a:pPr algn="l"/>
                      <a:endParaRPr lang="es-CO" sz="1500" dirty="0">
                        <a:solidFill>
                          <a:srgbClr val="002060"/>
                        </a:solidFill>
                      </a:endParaRPr>
                    </a:p>
                    <a:p>
                      <a:pPr algn="l"/>
                      <a:endParaRPr lang="es-CO" sz="1500" dirty="0">
                        <a:solidFill>
                          <a:srgbClr val="002060"/>
                        </a:solidFill>
                      </a:endParaRPr>
                    </a:p>
                    <a:p>
                      <a:pPr algn="l"/>
                      <a:endParaRPr lang="es-CO" sz="1500" dirty="0">
                        <a:solidFill>
                          <a:srgbClr val="002060"/>
                        </a:solidFill>
                      </a:endParaRPr>
                    </a:p>
                    <a:p>
                      <a:pPr algn="l"/>
                      <a:endParaRPr lang="es-CO" sz="1500" dirty="0">
                        <a:solidFill>
                          <a:srgbClr val="002060"/>
                        </a:solidFill>
                      </a:endParaRPr>
                    </a:p>
                    <a:p>
                      <a:pPr algn="l"/>
                      <a:endParaRPr lang="es-CO" sz="1500" dirty="0">
                        <a:solidFill>
                          <a:srgbClr val="002060"/>
                        </a:solidFill>
                      </a:endParaRPr>
                    </a:p>
                    <a:p>
                      <a:pPr algn="ctr"/>
                      <a:endParaRPr lang="es-CO" sz="1500" dirty="0">
                        <a:solidFill>
                          <a:srgbClr val="002060"/>
                        </a:solidFill>
                      </a:endParaRPr>
                    </a:p>
                    <a:p>
                      <a:pPr algn="ctr"/>
                      <a:r>
                        <a:rPr lang="es-CO" sz="1500" dirty="0">
                          <a:solidFill>
                            <a:srgbClr val="002060"/>
                          </a:solidFill>
                        </a:rPr>
                        <a:t>Correo </a:t>
                      </a:r>
                    </a:p>
                    <a:p>
                      <a:pPr algn="ctr"/>
                      <a:r>
                        <a:rPr lang="es-CO" sz="1500" dirty="0">
                          <a:solidFill>
                            <a:srgbClr val="002060"/>
                          </a:solidFill>
                        </a:rPr>
                        <a:t>electrónico </a:t>
                      </a:r>
                    </a:p>
                    <a:p>
                      <a:pPr algn="l"/>
                      <a:endParaRPr lang="es-CO" sz="1500" dirty="0">
                        <a:solidFill>
                          <a:srgbClr val="002060"/>
                        </a:solidFill>
                      </a:endParaRPr>
                    </a:p>
                  </a:txBody>
                  <a:tcPr>
                    <a:solidFill>
                      <a:schemeClr val="accent6">
                        <a:lumMod val="60000"/>
                        <a:lumOff val="40000"/>
                      </a:schemeClr>
                    </a:solidFill>
                  </a:tcPr>
                </a:tc>
                <a:tc rowSpan="2">
                  <a:txBody>
                    <a:bodyPr/>
                    <a:lstStyle/>
                    <a:p>
                      <a:pPr algn="l"/>
                      <a:r>
                        <a:rPr lang="pt-BR" sz="1500" dirty="0">
                          <a:solidFill>
                            <a:srgbClr val="002060"/>
                          </a:solidFill>
                        </a:rPr>
                        <a:t>1.-N° 91/2019</a:t>
                      </a:r>
                    </a:p>
                    <a:p>
                      <a:pPr algn="l"/>
                      <a:r>
                        <a:rPr lang="pt-BR" sz="1500" dirty="0">
                          <a:solidFill>
                            <a:srgbClr val="002060"/>
                          </a:solidFill>
                        </a:rPr>
                        <a:t>2.- N° 100/2019</a:t>
                      </a:r>
                    </a:p>
                    <a:p>
                      <a:pPr algn="l"/>
                      <a:r>
                        <a:rPr lang="pt-BR" sz="1500" dirty="0">
                          <a:solidFill>
                            <a:srgbClr val="002060"/>
                          </a:solidFill>
                        </a:rPr>
                        <a:t>3.- N° 126/2019</a:t>
                      </a:r>
                    </a:p>
                    <a:p>
                      <a:pPr algn="l"/>
                      <a:r>
                        <a:rPr lang="pt-BR" sz="1500" dirty="0">
                          <a:solidFill>
                            <a:srgbClr val="002060"/>
                          </a:solidFill>
                        </a:rPr>
                        <a:t>4.- N° 132/2019</a:t>
                      </a:r>
                    </a:p>
                    <a:p>
                      <a:pPr algn="l"/>
                      <a:r>
                        <a:rPr lang="pt-BR" sz="1500" dirty="0">
                          <a:solidFill>
                            <a:srgbClr val="002060"/>
                          </a:solidFill>
                        </a:rPr>
                        <a:t>5.- N° 139/2019</a:t>
                      </a:r>
                    </a:p>
                    <a:p>
                      <a:pPr algn="l"/>
                      <a:r>
                        <a:rPr lang="pt-BR" sz="1500" dirty="0">
                          <a:solidFill>
                            <a:srgbClr val="002060"/>
                          </a:solidFill>
                        </a:rPr>
                        <a:t>6.- N° 13/2020</a:t>
                      </a:r>
                    </a:p>
                    <a:p>
                      <a:pPr algn="l"/>
                      <a:r>
                        <a:rPr lang="pt-BR" sz="1500" dirty="0">
                          <a:solidFill>
                            <a:srgbClr val="002060"/>
                          </a:solidFill>
                        </a:rPr>
                        <a:t>7.- N° 14/2020</a:t>
                      </a:r>
                    </a:p>
                    <a:p>
                      <a:pPr algn="l"/>
                      <a:r>
                        <a:rPr lang="pt-BR" sz="1500" dirty="0">
                          <a:solidFill>
                            <a:srgbClr val="002060"/>
                          </a:solidFill>
                        </a:rPr>
                        <a:t>8.- N° 15/2020</a:t>
                      </a:r>
                    </a:p>
                  </a:txBody>
                  <a:tcPr>
                    <a:solidFill>
                      <a:schemeClr val="accent6">
                        <a:lumMod val="60000"/>
                        <a:lumOff val="40000"/>
                      </a:schemeClr>
                    </a:solidFill>
                  </a:tcPr>
                </a:tc>
                <a:tc rowSpan="2">
                  <a:txBody>
                    <a:bodyPr/>
                    <a:lstStyle/>
                    <a:p>
                      <a:pPr algn="l"/>
                      <a:r>
                        <a:rPr lang="pt-BR" sz="1500" dirty="0">
                          <a:solidFill>
                            <a:srgbClr val="002060"/>
                          </a:solidFill>
                        </a:rPr>
                        <a:t>9.- N° 24/2020</a:t>
                      </a:r>
                    </a:p>
                    <a:p>
                      <a:pPr algn="l"/>
                      <a:r>
                        <a:rPr lang="pt-BR" sz="1500" dirty="0">
                          <a:solidFill>
                            <a:srgbClr val="002060"/>
                          </a:solidFill>
                        </a:rPr>
                        <a:t>10.-N° 25/2020</a:t>
                      </a:r>
                    </a:p>
                    <a:p>
                      <a:pPr algn="l"/>
                      <a:r>
                        <a:rPr lang="pt-BR" sz="1500" dirty="0">
                          <a:solidFill>
                            <a:srgbClr val="002060"/>
                          </a:solidFill>
                        </a:rPr>
                        <a:t>11.-N° 26/2020</a:t>
                      </a:r>
                    </a:p>
                    <a:p>
                      <a:pPr algn="l"/>
                      <a:r>
                        <a:rPr lang="pt-BR" sz="1500" dirty="0">
                          <a:solidFill>
                            <a:srgbClr val="002060"/>
                          </a:solidFill>
                        </a:rPr>
                        <a:t>12.-N° 34/2020</a:t>
                      </a:r>
                    </a:p>
                    <a:p>
                      <a:pPr algn="l"/>
                      <a:r>
                        <a:rPr lang="pt-BR" sz="1500" dirty="0">
                          <a:solidFill>
                            <a:srgbClr val="002060"/>
                          </a:solidFill>
                        </a:rPr>
                        <a:t>13.-N° 35/2020</a:t>
                      </a:r>
                    </a:p>
                    <a:p>
                      <a:pPr algn="l"/>
                      <a:r>
                        <a:rPr lang="pt-BR" sz="1500" dirty="0">
                          <a:solidFill>
                            <a:srgbClr val="002060"/>
                          </a:solidFill>
                        </a:rPr>
                        <a:t>14.-N° 48/2020</a:t>
                      </a:r>
                    </a:p>
                    <a:p>
                      <a:pPr algn="l"/>
                      <a:r>
                        <a:rPr lang="pt-BR" sz="1500" dirty="0">
                          <a:solidFill>
                            <a:srgbClr val="002060"/>
                          </a:solidFill>
                        </a:rPr>
                        <a:t>15.- N° 53/2020</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500" dirty="0">
                          <a:solidFill>
                            <a:srgbClr val="002060"/>
                          </a:solidFill>
                        </a:rPr>
                        <a:t>16.- N° 58/2020</a:t>
                      </a:r>
                    </a:p>
                  </a:txBody>
                  <a:tcPr>
                    <a:solidFill>
                      <a:schemeClr val="accent6">
                        <a:lumMod val="60000"/>
                        <a:lumOff val="40000"/>
                      </a:schemeClr>
                    </a:solidFill>
                  </a:tcPr>
                </a:tc>
                <a:tc rowSpan="2">
                  <a:txBody>
                    <a:bodyPr/>
                    <a:lstStyle/>
                    <a:p>
                      <a:pPr algn="l"/>
                      <a:r>
                        <a:rPr lang="pt-BR" sz="1500" dirty="0">
                          <a:solidFill>
                            <a:srgbClr val="002060"/>
                          </a:solidFill>
                        </a:rPr>
                        <a:t>17.- N° 60/2020</a:t>
                      </a:r>
                    </a:p>
                    <a:p>
                      <a:pPr algn="l"/>
                      <a:r>
                        <a:rPr lang="pt-BR" sz="1500" dirty="0">
                          <a:solidFill>
                            <a:srgbClr val="002060"/>
                          </a:solidFill>
                        </a:rPr>
                        <a:t>18.- N° 80/2020</a:t>
                      </a:r>
                    </a:p>
                    <a:p>
                      <a:pPr algn="l"/>
                      <a:r>
                        <a:rPr lang="pt-BR" sz="1500" dirty="0">
                          <a:solidFill>
                            <a:srgbClr val="002060"/>
                          </a:solidFill>
                        </a:rPr>
                        <a:t>19.- N° 132/2020</a:t>
                      </a:r>
                    </a:p>
                    <a:p>
                      <a:pPr algn="l"/>
                      <a:r>
                        <a:rPr lang="pt-BR" sz="1500" dirty="0">
                          <a:solidFill>
                            <a:srgbClr val="002060"/>
                          </a:solidFill>
                        </a:rPr>
                        <a:t>20.- N° 139/2020</a:t>
                      </a:r>
                    </a:p>
                    <a:p>
                      <a:pPr algn="l"/>
                      <a:r>
                        <a:rPr lang="pt-BR" sz="1500" dirty="0">
                          <a:solidFill>
                            <a:srgbClr val="002060"/>
                          </a:solidFill>
                        </a:rPr>
                        <a:t>21.- N° 159/2020</a:t>
                      </a:r>
                    </a:p>
                    <a:p>
                      <a:pPr algn="l"/>
                      <a:r>
                        <a:rPr lang="pt-BR" sz="1500" dirty="0">
                          <a:solidFill>
                            <a:srgbClr val="002060"/>
                          </a:solidFill>
                        </a:rPr>
                        <a:t>22.- N° 165/2020</a:t>
                      </a:r>
                    </a:p>
                    <a:p>
                      <a:pPr algn="l"/>
                      <a:r>
                        <a:rPr lang="pt-BR" sz="1500" dirty="0">
                          <a:solidFill>
                            <a:srgbClr val="002060"/>
                          </a:solidFill>
                        </a:rPr>
                        <a:t>23.- N° 174/2020</a:t>
                      </a:r>
                    </a:p>
                    <a:p>
                      <a:pPr algn="l"/>
                      <a:endParaRPr lang="es-CO" sz="150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452085099"/>
                  </a:ext>
                </a:extLst>
              </a:tr>
              <a:tr h="971516">
                <a:tc>
                  <a:txBody>
                    <a:bodyPr/>
                    <a:lstStyle/>
                    <a:p>
                      <a:pPr algn="ctr"/>
                      <a:r>
                        <a:rPr lang="es-CO" sz="1500" kern="1200" dirty="0">
                          <a:solidFill>
                            <a:srgbClr val="002060"/>
                          </a:solidFill>
                          <a:latin typeface="+mn-lt"/>
                          <a:ea typeface="+mn-ea"/>
                          <a:cs typeface="+mn-cs"/>
                        </a:rPr>
                        <a:t>13</a:t>
                      </a:r>
                    </a:p>
                  </a:txBody>
                  <a:tcPr>
                    <a:solidFill>
                      <a:schemeClr val="accent6">
                        <a:lumMod val="60000"/>
                        <a:lumOff val="40000"/>
                      </a:schemeClr>
                    </a:solidFill>
                  </a:tcPr>
                </a:tc>
                <a:tc>
                  <a:txBody>
                    <a:bodyPr/>
                    <a:lstStyle/>
                    <a:p>
                      <a:r>
                        <a:rPr lang="es-MX" sz="1500" kern="1200" dirty="0" err="1">
                          <a:solidFill>
                            <a:srgbClr val="002060"/>
                          </a:solidFill>
                          <a:latin typeface="+mn-lt"/>
                          <a:ea typeface="+mn-ea"/>
                          <a:cs typeface="+mn-cs"/>
                        </a:rPr>
                        <a:t>V°B°</a:t>
                      </a:r>
                      <a:r>
                        <a:rPr lang="es-MX" sz="1500" kern="1200" dirty="0">
                          <a:solidFill>
                            <a:srgbClr val="002060"/>
                          </a:solidFill>
                          <a:latin typeface="+mn-lt"/>
                          <a:ea typeface="+mn-ea"/>
                          <a:cs typeface="+mn-cs"/>
                        </a:rPr>
                        <a:t> del proyecto de Estudio Previo</a:t>
                      </a:r>
                      <a:endParaRPr lang="es-CO" sz="1500" kern="1200" dirty="0">
                        <a:solidFill>
                          <a:srgbClr val="002060"/>
                        </a:solidFill>
                        <a:latin typeface="+mn-lt"/>
                        <a:ea typeface="+mn-ea"/>
                        <a:cs typeface="+mn-cs"/>
                      </a:endParaRPr>
                    </a:p>
                  </a:txBody>
                  <a:tcPr>
                    <a:solidFill>
                      <a:schemeClr val="accent6">
                        <a:lumMod val="60000"/>
                        <a:lumOff val="40000"/>
                      </a:schemeClr>
                    </a:solidFill>
                  </a:tcPr>
                </a:tc>
                <a:tc vMerge="1">
                  <a:txBody>
                    <a:bodyPr/>
                    <a:lstStyle/>
                    <a:p>
                      <a:endParaRPr lang="es-CO" sz="1500" kern="1200" dirty="0">
                        <a:solidFill>
                          <a:srgbClr val="002060"/>
                        </a:solidFill>
                        <a:latin typeface="+mn-lt"/>
                        <a:ea typeface="+mn-ea"/>
                        <a:cs typeface="+mn-cs"/>
                      </a:endParaRPr>
                    </a:p>
                  </a:txBody>
                  <a:tcPr>
                    <a:solidFill>
                      <a:schemeClr val="accent6">
                        <a:lumMod val="60000"/>
                        <a:lumOff val="40000"/>
                      </a:schemeClr>
                    </a:solidFill>
                  </a:tcPr>
                </a:tc>
                <a:tc vMerge="1">
                  <a:txBody>
                    <a:bodyPr/>
                    <a:lstStyle/>
                    <a:p>
                      <a:endParaRPr lang="es-CO" sz="1500" kern="1200" dirty="0">
                        <a:solidFill>
                          <a:srgbClr val="002060"/>
                        </a:solidFill>
                        <a:latin typeface="+mn-lt"/>
                        <a:ea typeface="+mn-ea"/>
                        <a:cs typeface="+mn-cs"/>
                      </a:endParaRPr>
                    </a:p>
                  </a:txBody>
                  <a:tcPr>
                    <a:solidFill>
                      <a:schemeClr val="accent6">
                        <a:lumMod val="60000"/>
                        <a:lumOff val="40000"/>
                      </a:schemeClr>
                    </a:solidFill>
                  </a:tcPr>
                </a:tc>
                <a:tc vMerge="1">
                  <a:txBody>
                    <a:bodyPr/>
                    <a:lstStyle/>
                    <a:p>
                      <a:endParaRPr lang="pt-BR" sz="1500" kern="1200" dirty="0">
                        <a:solidFill>
                          <a:srgbClr val="002060"/>
                        </a:solidFill>
                        <a:latin typeface="+mn-lt"/>
                        <a:ea typeface="+mn-ea"/>
                        <a:cs typeface="+mn-cs"/>
                      </a:endParaRPr>
                    </a:p>
                  </a:txBody>
                  <a:tcPr>
                    <a:solidFill>
                      <a:schemeClr val="accent6">
                        <a:lumMod val="60000"/>
                        <a:lumOff val="40000"/>
                      </a:schemeClr>
                    </a:solidFill>
                  </a:tcPr>
                </a:tc>
                <a:tc vMerge="1">
                  <a:txBody>
                    <a:bodyPr/>
                    <a:lstStyle/>
                    <a:p>
                      <a:endParaRPr lang="es-CO" sz="1500" kern="1200" dirty="0">
                        <a:solidFill>
                          <a:srgbClr val="002060"/>
                        </a:solidFill>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3802199513"/>
                  </a:ext>
                </a:extLst>
              </a:tr>
              <a:tr h="1687056">
                <a:tc>
                  <a:txBody>
                    <a:bodyPr/>
                    <a:lstStyle/>
                    <a:p>
                      <a:pPr marL="0" algn="ctr" defTabSz="914400" rtl="0" eaLnBrk="1" latinLnBrk="0" hangingPunct="1"/>
                      <a:r>
                        <a:rPr lang="es-CO" sz="1500" kern="1200" dirty="0">
                          <a:solidFill>
                            <a:srgbClr val="002060"/>
                          </a:solidFill>
                          <a:latin typeface="+mn-lt"/>
                          <a:ea typeface="+mn-ea"/>
                          <a:cs typeface="+mn-cs"/>
                        </a:rPr>
                        <a:t>19</a:t>
                      </a:r>
                    </a:p>
                  </a:txBody>
                  <a:tcPr>
                    <a:solidFill>
                      <a:schemeClr val="accent6">
                        <a:lumMod val="60000"/>
                        <a:lumOff val="40000"/>
                      </a:schemeClr>
                    </a:solidFill>
                  </a:tcPr>
                </a:tc>
                <a:tc>
                  <a:txBody>
                    <a:bodyPr/>
                    <a:lstStyle/>
                    <a:p>
                      <a:r>
                        <a:rPr lang="es-MX" sz="1500" kern="1200" dirty="0">
                          <a:solidFill>
                            <a:srgbClr val="002060"/>
                          </a:solidFill>
                          <a:latin typeface="+mn-lt"/>
                          <a:ea typeface="+mn-ea"/>
                          <a:cs typeface="+mn-cs"/>
                        </a:rPr>
                        <a:t>Envío del Certificado de Disponibilidad Presupuestal </a:t>
                      </a:r>
                      <a:endParaRPr lang="es-CO" sz="1500" kern="1200" dirty="0">
                        <a:solidFill>
                          <a:srgbClr val="002060"/>
                        </a:solidFill>
                        <a:latin typeface="+mn-lt"/>
                        <a:ea typeface="+mn-ea"/>
                        <a:cs typeface="+mn-cs"/>
                      </a:endParaRPr>
                    </a:p>
                  </a:txBody>
                  <a:tcPr>
                    <a:solidFill>
                      <a:schemeClr val="accent6">
                        <a:lumMod val="60000"/>
                        <a:lumOff val="40000"/>
                      </a:schemeClr>
                    </a:solidFill>
                  </a:tcPr>
                </a:tc>
                <a:tc vMerge="1">
                  <a:txBody>
                    <a:bodyPr/>
                    <a:lstStyle/>
                    <a:p>
                      <a:pPr algn="l"/>
                      <a:endParaRPr lang="es-CO" sz="1500" dirty="0">
                        <a:solidFill>
                          <a:srgbClr val="002060"/>
                        </a:solidFill>
                      </a:endParaRPr>
                    </a:p>
                  </a:txBody>
                  <a:tcPr>
                    <a:solidFill>
                      <a:schemeClr val="accent6">
                        <a:lumMod val="60000"/>
                        <a:lumOff val="40000"/>
                      </a:schemeClr>
                    </a:solidFill>
                  </a:tcPr>
                </a:tc>
                <a:tc>
                  <a:txBody>
                    <a:bodyPr/>
                    <a:lstStyle/>
                    <a:p>
                      <a:pPr algn="l"/>
                      <a:r>
                        <a:rPr lang="pt-BR" sz="1500" dirty="0">
                          <a:solidFill>
                            <a:srgbClr val="002060"/>
                          </a:solidFill>
                        </a:rPr>
                        <a:t>1.-N° 88/2019</a:t>
                      </a:r>
                    </a:p>
                    <a:p>
                      <a:pPr algn="l"/>
                      <a:r>
                        <a:rPr lang="pt-BR" sz="1500" dirty="0">
                          <a:solidFill>
                            <a:srgbClr val="002060"/>
                          </a:solidFill>
                        </a:rPr>
                        <a:t>2.-N° 91/2019</a:t>
                      </a:r>
                    </a:p>
                    <a:p>
                      <a:pPr algn="l"/>
                      <a:r>
                        <a:rPr lang="pt-BR" sz="1500" dirty="0">
                          <a:solidFill>
                            <a:srgbClr val="002060"/>
                          </a:solidFill>
                        </a:rPr>
                        <a:t>3.-N° 100/2019</a:t>
                      </a:r>
                    </a:p>
                    <a:p>
                      <a:pPr algn="l"/>
                      <a:r>
                        <a:rPr lang="pt-BR" sz="1500" dirty="0">
                          <a:solidFill>
                            <a:srgbClr val="002060"/>
                          </a:solidFill>
                        </a:rPr>
                        <a:t>4.-N° 126/2019</a:t>
                      </a:r>
                    </a:p>
                    <a:p>
                      <a:pPr algn="l"/>
                      <a:r>
                        <a:rPr lang="pt-BR" sz="1500" dirty="0">
                          <a:solidFill>
                            <a:srgbClr val="002060"/>
                          </a:solidFill>
                        </a:rPr>
                        <a:t>5.-N° 132/2019</a:t>
                      </a:r>
                    </a:p>
                    <a:p>
                      <a:pPr algn="l"/>
                      <a:r>
                        <a:rPr lang="pt-BR" sz="1500" dirty="0">
                          <a:solidFill>
                            <a:srgbClr val="002060"/>
                          </a:solidFill>
                        </a:rPr>
                        <a:t>6.-N° 139/2019</a:t>
                      </a:r>
                    </a:p>
                    <a:p>
                      <a:pPr algn="l"/>
                      <a:r>
                        <a:rPr lang="pt-BR" sz="1500" dirty="0">
                          <a:solidFill>
                            <a:srgbClr val="002060"/>
                          </a:solidFill>
                        </a:rPr>
                        <a:t>7.-N° 2/2020</a:t>
                      </a:r>
                    </a:p>
                    <a:p>
                      <a:pPr algn="l"/>
                      <a:r>
                        <a:rPr lang="pt-BR" sz="1500" dirty="0">
                          <a:solidFill>
                            <a:srgbClr val="002060"/>
                          </a:solidFill>
                        </a:rPr>
                        <a:t>8.-N° 3/2020</a:t>
                      </a:r>
                    </a:p>
                    <a:p>
                      <a:pPr algn="l"/>
                      <a:r>
                        <a:rPr lang="pt-BR" sz="1500" dirty="0">
                          <a:solidFill>
                            <a:srgbClr val="002060"/>
                          </a:solidFill>
                        </a:rPr>
                        <a:t>9.- N° 12/2020</a:t>
                      </a:r>
                    </a:p>
                  </a:txBody>
                  <a:tcPr>
                    <a:solidFill>
                      <a:schemeClr val="accent6">
                        <a:lumMod val="60000"/>
                        <a:lumOff val="40000"/>
                      </a:schemeClr>
                    </a:solidFill>
                  </a:tcPr>
                </a:tc>
                <a:tc>
                  <a:txBody>
                    <a:bodyPr/>
                    <a:lstStyle/>
                    <a:p>
                      <a:pPr algn="l"/>
                      <a:r>
                        <a:rPr lang="pt-BR" sz="1500" dirty="0">
                          <a:solidFill>
                            <a:srgbClr val="002060"/>
                          </a:solidFill>
                        </a:rPr>
                        <a:t>10.-N° 13/2020</a:t>
                      </a:r>
                    </a:p>
                    <a:p>
                      <a:pPr algn="l"/>
                      <a:r>
                        <a:rPr lang="pt-BR" sz="1500" dirty="0">
                          <a:solidFill>
                            <a:srgbClr val="002060"/>
                          </a:solidFill>
                        </a:rPr>
                        <a:t>11.-N° 14/2020</a:t>
                      </a:r>
                    </a:p>
                    <a:p>
                      <a:pPr algn="l"/>
                      <a:r>
                        <a:rPr lang="pt-BR" sz="1500" dirty="0">
                          <a:solidFill>
                            <a:srgbClr val="002060"/>
                          </a:solidFill>
                        </a:rPr>
                        <a:t>12.-N° 15/2020</a:t>
                      </a:r>
                    </a:p>
                    <a:p>
                      <a:pPr algn="l"/>
                      <a:r>
                        <a:rPr lang="pt-BR" sz="1500" dirty="0">
                          <a:solidFill>
                            <a:srgbClr val="002060"/>
                          </a:solidFill>
                        </a:rPr>
                        <a:t>13.-N° 24/2020</a:t>
                      </a:r>
                    </a:p>
                    <a:p>
                      <a:pPr algn="l"/>
                      <a:r>
                        <a:rPr lang="pt-BR" sz="1500" dirty="0">
                          <a:solidFill>
                            <a:srgbClr val="002060"/>
                          </a:solidFill>
                        </a:rPr>
                        <a:t>14.-N° 25/2020</a:t>
                      </a:r>
                    </a:p>
                    <a:p>
                      <a:pPr algn="l"/>
                      <a:r>
                        <a:rPr lang="pt-BR" sz="1500" dirty="0">
                          <a:solidFill>
                            <a:srgbClr val="002060"/>
                          </a:solidFill>
                        </a:rPr>
                        <a:t>15.-N° 26/2020</a:t>
                      </a:r>
                    </a:p>
                    <a:p>
                      <a:pPr algn="l"/>
                      <a:r>
                        <a:rPr lang="pt-BR" sz="1500" dirty="0">
                          <a:solidFill>
                            <a:srgbClr val="002060"/>
                          </a:solidFill>
                        </a:rPr>
                        <a:t>16.-N° 34/2020</a:t>
                      </a:r>
                    </a:p>
                    <a:p>
                      <a:pPr algn="l"/>
                      <a:r>
                        <a:rPr lang="pt-BR" sz="1500" dirty="0">
                          <a:solidFill>
                            <a:srgbClr val="002060"/>
                          </a:solidFill>
                        </a:rPr>
                        <a:t>17.-N° 35/2020</a:t>
                      </a:r>
                    </a:p>
                    <a:p>
                      <a:pPr algn="l"/>
                      <a:endParaRPr lang="pt-BR" sz="1500" dirty="0">
                        <a:solidFill>
                          <a:srgbClr val="002060"/>
                        </a:solidFill>
                      </a:endParaRPr>
                    </a:p>
                  </a:txBody>
                  <a:tcPr>
                    <a:solidFill>
                      <a:schemeClr val="accent6">
                        <a:lumMod val="60000"/>
                        <a:lumOff val="40000"/>
                      </a:schemeClr>
                    </a:solidFill>
                  </a:tcPr>
                </a:tc>
                <a:tc>
                  <a:txBody>
                    <a:bodyPr/>
                    <a:lstStyle/>
                    <a:p>
                      <a:pPr algn="l"/>
                      <a:r>
                        <a:rPr lang="pt-BR" sz="1500" dirty="0">
                          <a:solidFill>
                            <a:srgbClr val="002060"/>
                          </a:solidFill>
                        </a:rPr>
                        <a:t>18.- N° 47/2020</a:t>
                      </a:r>
                    </a:p>
                    <a:p>
                      <a:pPr algn="l"/>
                      <a:r>
                        <a:rPr lang="pt-BR" sz="1500" dirty="0">
                          <a:solidFill>
                            <a:srgbClr val="002060"/>
                          </a:solidFill>
                        </a:rPr>
                        <a:t>19.- N° 48/2020</a:t>
                      </a:r>
                    </a:p>
                    <a:p>
                      <a:pPr algn="l"/>
                      <a:r>
                        <a:rPr lang="pt-BR" sz="1500" dirty="0">
                          <a:solidFill>
                            <a:srgbClr val="002060"/>
                          </a:solidFill>
                        </a:rPr>
                        <a:t>20.- N° 53/2020</a:t>
                      </a:r>
                    </a:p>
                    <a:p>
                      <a:pPr algn="l"/>
                      <a:r>
                        <a:rPr lang="pt-BR" sz="1500" dirty="0">
                          <a:solidFill>
                            <a:srgbClr val="002060"/>
                          </a:solidFill>
                        </a:rPr>
                        <a:t>21.- N° 58/2020</a:t>
                      </a:r>
                    </a:p>
                    <a:p>
                      <a:pPr algn="l"/>
                      <a:r>
                        <a:rPr lang="pt-BR" sz="1500" dirty="0">
                          <a:solidFill>
                            <a:srgbClr val="002060"/>
                          </a:solidFill>
                        </a:rPr>
                        <a:t>22.- N° 60/2020</a:t>
                      </a:r>
                    </a:p>
                    <a:p>
                      <a:pPr algn="l"/>
                      <a:r>
                        <a:rPr lang="pt-BR" sz="1500" dirty="0">
                          <a:solidFill>
                            <a:srgbClr val="002060"/>
                          </a:solidFill>
                        </a:rPr>
                        <a:t>23.- N° 72/2020</a:t>
                      </a:r>
                    </a:p>
                    <a:p>
                      <a:pPr algn="l"/>
                      <a:r>
                        <a:rPr lang="pt-BR" sz="1500" dirty="0">
                          <a:solidFill>
                            <a:srgbClr val="002060"/>
                          </a:solidFill>
                        </a:rPr>
                        <a:t>24.- N° 80/2020</a:t>
                      </a:r>
                    </a:p>
                    <a:p>
                      <a:pPr algn="l"/>
                      <a:r>
                        <a:rPr lang="pt-BR" sz="1500" dirty="0">
                          <a:solidFill>
                            <a:srgbClr val="002060"/>
                          </a:solidFill>
                        </a:rPr>
                        <a:t>25.- N° 142/2020</a:t>
                      </a:r>
                    </a:p>
                  </a:txBody>
                  <a:tcPr>
                    <a:solidFill>
                      <a:schemeClr val="accent6">
                        <a:lumMod val="60000"/>
                        <a:lumOff val="40000"/>
                      </a:schemeClr>
                    </a:solidFill>
                  </a:tcPr>
                </a:tc>
                <a:extLst>
                  <a:ext uri="{0D108BD9-81ED-4DB2-BD59-A6C34878D82A}">
                    <a16:rowId xmlns:a16="http://schemas.microsoft.com/office/drawing/2014/main" val="3183824398"/>
                  </a:ext>
                </a:extLst>
              </a:tr>
            </a:tbl>
          </a:graphicData>
        </a:graphic>
      </p:graphicFrame>
    </p:spTree>
    <p:extLst>
      <p:ext uri="{BB962C8B-B14F-4D97-AF65-F5344CB8AC3E}">
        <p14:creationId xmlns:p14="http://schemas.microsoft.com/office/powerpoint/2010/main" val="18691783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4</a:t>
            </a:r>
          </a:p>
          <a:p>
            <a:pPr algn="ctr"/>
            <a:r>
              <a:rPr lang="es-CO" sz="1900" b="1" dirty="0">
                <a:solidFill>
                  <a:srgbClr val="002060"/>
                </a:solidFill>
              </a:rPr>
              <a:t>NO SE EVIDENCIARON LOS REGISTROS PREVISTOS PARA ALGUNAS DE LAS ACTIVIDADES DEL PROCEDIMIENTO DE CONTRATACIÓN DIRECTA GBS-PRC09</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2043948979"/>
              </p:ext>
            </p:extLst>
          </p:nvPr>
        </p:nvGraphicFramePr>
        <p:xfrm>
          <a:off x="553452" y="1661695"/>
          <a:ext cx="8299001" cy="4348341"/>
        </p:xfrm>
        <a:graphic>
          <a:graphicData uri="http://schemas.openxmlformats.org/drawingml/2006/table">
            <a:tbl>
              <a:tblPr firstRow="1" bandRow="1">
                <a:tableStyleId>{5C22544A-7EE6-4342-B048-85BDC9FD1C3A}</a:tableStyleId>
              </a:tblPr>
              <a:tblGrid>
                <a:gridCol w="890337">
                  <a:extLst>
                    <a:ext uri="{9D8B030D-6E8A-4147-A177-3AD203B41FA5}">
                      <a16:colId xmlns:a16="http://schemas.microsoft.com/office/drawing/2014/main" val="1887105132"/>
                    </a:ext>
                  </a:extLst>
                </a:gridCol>
                <a:gridCol w="2562727">
                  <a:extLst>
                    <a:ext uri="{9D8B030D-6E8A-4147-A177-3AD203B41FA5}">
                      <a16:colId xmlns:a16="http://schemas.microsoft.com/office/drawing/2014/main" val="2453520771"/>
                    </a:ext>
                  </a:extLst>
                </a:gridCol>
                <a:gridCol w="2009273">
                  <a:extLst>
                    <a:ext uri="{9D8B030D-6E8A-4147-A177-3AD203B41FA5}">
                      <a16:colId xmlns:a16="http://schemas.microsoft.com/office/drawing/2014/main" val="2003183724"/>
                    </a:ext>
                  </a:extLst>
                </a:gridCol>
                <a:gridCol w="1418332">
                  <a:extLst>
                    <a:ext uri="{9D8B030D-6E8A-4147-A177-3AD203B41FA5}">
                      <a16:colId xmlns:a16="http://schemas.microsoft.com/office/drawing/2014/main" val="2040126083"/>
                    </a:ext>
                  </a:extLst>
                </a:gridCol>
                <a:gridCol w="1418332">
                  <a:extLst>
                    <a:ext uri="{9D8B030D-6E8A-4147-A177-3AD203B41FA5}">
                      <a16:colId xmlns:a16="http://schemas.microsoft.com/office/drawing/2014/main" val="3862769042"/>
                    </a:ext>
                  </a:extLst>
                </a:gridCol>
              </a:tblGrid>
              <a:tr h="427622">
                <a:tc>
                  <a:txBody>
                    <a:bodyPr/>
                    <a:lstStyle/>
                    <a:p>
                      <a:pPr algn="ctr" fontAlgn="ctr"/>
                      <a:r>
                        <a:rPr lang="es-CO" sz="1100" b="1" i="0" u="none" strike="noStrike" dirty="0">
                          <a:solidFill>
                            <a:srgbClr val="002060"/>
                          </a:solidFill>
                          <a:effectLst/>
                          <a:latin typeface="Calibri" panose="020F0502020204030204" pitchFamily="34" charset="0"/>
                        </a:rPr>
                        <a:t>NUMERAL </a:t>
                      </a:r>
                    </a:p>
                  </a:txBody>
                  <a:tcPr marL="9525" marR="9525" marT="9525" marB="0" anchor="ctr">
                    <a:solidFill>
                      <a:schemeClr val="accent6">
                        <a:lumMod val="75000"/>
                      </a:schemeClr>
                    </a:solidFill>
                  </a:tcPr>
                </a:tc>
                <a:tc>
                  <a:txBody>
                    <a:bodyPr/>
                    <a:lstStyle/>
                    <a:p>
                      <a:pPr algn="ctr" fontAlgn="ctr"/>
                      <a:r>
                        <a:rPr lang="es-MX" sz="1100" b="1" i="0" u="none" strike="noStrike" dirty="0">
                          <a:solidFill>
                            <a:srgbClr val="002060"/>
                          </a:solidFill>
                          <a:effectLst/>
                          <a:latin typeface="Calibri" panose="020F0502020204030204" pitchFamily="34" charset="0"/>
                        </a:rPr>
                        <a:t>REQUERIMIENTO DEL PROCEDIMIENTO</a:t>
                      </a:r>
                      <a:br>
                        <a:rPr lang="es-MX" sz="1100" b="1" i="0" u="none" strike="noStrike" dirty="0">
                          <a:solidFill>
                            <a:srgbClr val="002060"/>
                          </a:solidFill>
                          <a:effectLst/>
                          <a:latin typeface="Calibri" panose="020F0502020204030204" pitchFamily="34" charset="0"/>
                        </a:rPr>
                      </a:br>
                      <a:r>
                        <a:rPr lang="es-MX" sz="1100" b="1" i="0" u="none" strike="noStrike" dirty="0">
                          <a:solidFill>
                            <a:srgbClr val="002060"/>
                          </a:solidFill>
                          <a:effectLst/>
                          <a:latin typeface="Calibri" panose="020F0502020204030204" pitchFamily="34" charset="0"/>
                        </a:rPr>
                        <a:t>GBS-PRC05 PROCEDIMIENTO CONTRATACIÓN DIRECTA V01</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OBSERVACIONES </a:t>
                      </a:r>
                    </a:p>
                    <a:p>
                      <a:pPr algn="ctr" fontAlgn="ctr"/>
                      <a:r>
                        <a:rPr lang="es-CO" sz="1100" b="1" i="0" u="none" strike="noStrike" dirty="0">
                          <a:solidFill>
                            <a:srgbClr val="002060"/>
                          </a:solidFill>
                          <a:effectLst/>
                          <a:latin typeface="Calibri" panose="020F0502020204030204" pitchFamily="34" charset="0"/>
                        </a:rPr>
                        <a:t>DE CONTROL INTERNO</a:t>
                      </a:r>
                    </a:p>
                  </a:txBody>
                  <a:tcPr marL="9525" marR="9525" marT="9525" marB="0" anchor="ctr">
                    <a:solidFill>
                      <a:schemeClr val="accent6">
                        <a:lumMod val="75000"/>
                      </a:schemeClr>
                    </a:solidFill>
                  </a:tcPr>
                </a:tc>
                <a:tc gridSpan="2">
                  <a:txBody>
                    <a:bodyPr/>
                    <a:lstStyle/>
                    <a:p>
                      <a:pPr algn="ctr" fontAlgn="ctr"/>
                      <a:r>
                        <a:rPr lang="es-CO" sz="1100" b="1" i="0" u="none" strike="noStrike" dirty="0">
                          <a:solidFill>
                            <a:srgbClr val="002060"/>
                          </a:solidFill>
                          <a:effectLst/>
                          <a:latin typeface="Calibri" panose="020F0502020204030204" pitchFamily="34" charset="0"/>
                        </a:rPr>
                        <a:t>CONTRATO </a:t>
                      </a:r>
                      <a:r>
                        <a:rPr lang="es-CO" sz="1100" b="1" i="0" u="none" strike="noStrike" dirty="0" err="1">
                          <a:solidFill>
                            <a:srgbClr val="002060"/>
                          </a:solidFill>
                          <a:effectLst/>
                          <a:latin typeface="Calibri" panose="020F0502020204030204" pitchFamily="34" charset="0"/>
                        </a:rPr>
                        <a:t>N°</a:t>
                      </a:r>
                      <a:r>
                        <a:rPr lang="es-CO" sz="11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tc hMerge="1">
                  <a:txBody>
                    <a:bodyPr/>
                    <a:lstStyle/>
                    <a:p>
                      <a:endParaRPr lang="es-CO"/>
                    </a:p>
                  </a:txBody>
                  <a:tcPr/>
                </a:tc>
                <a:extLst>
                  <a:ext uri="{0D108BD9-81ED-4DB2-BD59-A6C34878D82A}">
                    <a16:rowId xmlns:a16="http://schemas.microsoft.com/office/drawing/2014/main" val="115827424"/>
                  </a:ext>
                </a:extLst>
              </a:tr>
              <a:tr h="1687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500"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500" dirty="0">
                          <a:solidFill>
                            <a:srgbClr val="002060"/>
                          </a:solidFill>
                        </a:rPr>
                        <a:t>5.1 Estudios Previos</a:t>
                      </a:r>
                    </a:p>
                    <a:p>
                      <a:pPr marL="0" algn="ctr" defTabSz="914400" rtl="0" eaLnBrk="1" latinLnBrk="0" hangingPunct="1"/>
                      <a:endParaRPr lang="es-CO" sz="15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500" kern="1200" dirty="0">
                          <a:solidFill>
                            <a:srgbClr val="002060"/>
                          </a:solidFill>
                          <a:latin typeface="+mn-lt"/>
                          <a:ea typeface="+mn-ea"/>
                          <a:cs typeface="+mn-cs"/>
                        </a:rPr>
                        <a:t>Obligaciones de las Partes: Son los compromisos a cargo de las partes, los cuales deben estar justificados desde los estudios y documentos previos y que serán esenciales para el adecuado desarrollo y ejecución del objeto contractual.</a:t>
                      </a:r>
                      <a:endParaRPr lang="es-CO" sz="15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500" dirty="0">
                          <a:solidFill>
                            <a:srgbClr val="002060"/>
                          </a:solidFill>
                        </a:rPr>
                        <a:t>No se evidenció dentro de los estudios previos, las obligaciones de la UAE CRA.</a:t>
                      </a:r>
                      <a:endParaRPr lang="pt-BR" sz="1500" dirty="0">
                        <a:solidFill>
                          <a:srgbClr val="002060"/>
                        </a:solidFill>
                      </a:endParaRPr>
                    </a:p>
                  </a:txBody>
                  <a:tcPr>
                    <a:solidFill>
                      <a:schemeClr val="accent6">
                        <a:lumMod val="60000"/>
                        <a:lumOff val="40000"/>
                      </a:schemeClr>
                    </a:solidFill>
                  </a:tcPr>
                </a:tc>
                <a:tc rowSpan="2">
                  <a:txBody>
                    <a:bodyPr/>
                    <a:lstStyle/>
                    <a:p>
                      <a:pPr algn="l"/>
                      <a:endParaRPr lang="pt-BR" sz="1500" dirty="0">
                        <a:solidFill>
                          <a:srgbClr val="002060"/>
                        </a:solidFill>
                      </a:endParaRPr>
                    </a:p>
                    <a:p>
                      <a:pPr algn="l"/>
                      <a:endParaRPr lang="pt-BR" sz="1500" dirty="0">
                        <a:solidFill>
                          <a:srgbClr val="002060"/>
                        </a:solidFill>
                      </a:endParaRPr>
                    </a:p>
                    <a:p>
                      <a:pPr algn="l"/>
                      <a:r>
                        <a:rPr lang="pt-BR" sz="1500" dirty="0">
                          <a:solidFill>
                            <a:srgbClr val="002060"/>
                          </a:solidFill>
                        </a:rPr>
                        <a:t>1.- N° 88/2019</a:t>
                      </a:r>
                    </a:p>
                    <a:p>
                      <a:pPr algn="l"/>
                      <a:r>
                        <a:rPr lang="pt-BR" sz="1500" dirty="0">
                          <a:solidFill>
                            <a:srgbClr val="002060"/>
                          </a:solidFill>
                        </a:rPr>
                        <a:t>2.- N° 100/2019</a:t>
                      </a:r>
                    </a:p>
                    <a:p>
                      <a:pPr algn="l"/>
                      <a:r>
                        <a:rPr lang="pt-BR" sz="1500" dirty="0">
                          <a:solidFill>
                            <a:srgbClr val="002060"/>
                          </a:solidFill>
                        </a:rPr>
                        <a:t>3.- N° 132/2019</a:t>
                      </a:r>
                    </a:p>
                    <a:p>
                      <a:pPr algn="l"/>
                      <a:r>
                        <a:rPr lang="pt-BR" sz="1500" dirty="0">
                          <a:solidFill>
                            <a:srgbClr val="002060"/>
                          </a:solidFill>
                        </a:rPr>
                        <a:t>4.- N° 2/2020</a:t>
                      </a:r>
                    </a:p>
                    <a:p>
                      <a:pPr algn="l"/>
                      <a:r>
                        <a:rPr lang="pt-BR" sz="1500" dirty="0">
                          <a:solidFill>
                            <a:srgbClr val="002060"/>
                          </a:solidFill>
                        </a:rPr>
                        <a:t>5.- N° 3/2020</a:t>
                      </a:r>
                    </a:p>
                    <a:p>
                      <a:pPr algn="l"/>
                      <a:r>
                        <a:rPr lang="pt-BR" sz="1500" dirty="0">
                          <a:solidFill>
                            <a:srgbClr val="002060"/>
                          </a:solidFill>
                        </a:rPr>
                        <a:t>6.- N° 12/2020</a:t>
                      </a:r>
                    </a:p>
                    <a:p>
                      <a:pPr algn="l"/>
                      <a:r>
                        <a:rPr lang="pt-BR" sz="1500" dirty="0">
                          <a:solidFill>
                            <a:srgbClr val="002060"/>
                          </a:solidFill>
                        </a:rPr>
                        <a:t>7.- N° 13/2020</a:t>
                      </a:r>
                    </a:p>
                    <a:p>
                      <a:pPr algn="l"/>
                      <a:r>
                        <a:rPr lang="pt-BR" sz="1500" dirty="0">
                          <a:solidFill>
                            <a:srgbClr val="002060"/>
                          </a:solidFill>
                        </a:rPr>
                        <a:t>8.- N° 14/2020</a:t>
                      </a:r>
                    </a:p>
                    <a:p>
                      <a:pPr algn="l"/>
                      <a:r>
                        <a:rPr lang="pt-BR" sz="1500" dirty="0">
                          <a:solidFill>
                            <a:srgbClr val="002060"/>
                          </a:solidFill>
                        </a:rPr>
                        <a:t>9.- N° 15/2020</a:t>
                      </a:r>
                    </a:p>
                    <a:p>
                      <a:pPr algn="l"/>
                      <a:r>
                        <a:rPr lang="pt-BR" sz="1500" dirty="0">
                          <a:solidFill>
                            <a:srgbClr val="002060"/>
                          </a:solidFill>
                        </a:rPr>
                        <a:t>10.-N° 24/2020</a:t>
                      </a:r>
                    </a:p>
                    <a:p>
                      <a:pPr algn="l"/>
                      <a:endParaRPr lang="pt-BR" sz="1500" dirty="0">
                        <a:solidFill>
                          <a:srgbClr val="002060"/>
                        </a:solidFill>
                      </a:endParaRPr>
                    </a:p>
                  </a:txBody>
                  <a:tcPr>
                    <a:solidFill>
                      <a:schemeClr val="accent6">
                        <a:lumMod val="60000"/>
                        <a:lumOff val="40000"/>
                      </a:schemeClr>
                    </a:solidFill>
                  </a:tcPr>
                </a:tc>
                <a:tc rowSpan="2">
                  <a:txBody>
                    <a:bodyPr/>
                    <a:lstStyle/>
                    <a:p>
                      <a:pPr algn="l"/>
                      <a:endParaRPr lang="pt-BR" sz="1500" dirty="0">
                        <a:solidFill>
                          <a:srgbClr val="002060"/>
                        </a:solidFill>
                      </a:endParaRPr>
                    </a:p>
                    <a:p>
                      <a:pPr algn="l"/>
                      <a:endParaRPr lang="pt-BR" sz="1500" dirty="0">
                        <a:solidFill>
                          <a:srgbClr val="002060"/>
                        </a:solidFill>
                      </a:endParaRPr>
                    </a:p>
                    <a:p>
                      <a:pPr algn="l"/>
                      <a:r>
                        <a:rPr lang="pt-BR" sz="1500" dirty="0">
                          <a:solidFill>
                            <a:srgbClr val="002060"/>
                          </a:solidFill>
                        </a:rPr>
                        <a:t>11.-N° 25/2020</a:t>
                      </a:r>
                    </a:p>
                    <a:p>
                      <a:pPr algn="l"/>
                      <a:r>
                        <a:rPr lang="pt-BR" sz="1500" dirty="0">
                          <a:solidFill>
                            <a:srgbClr val="002060"/>
                          </a:solidFill>
                        </a:rPr>
                        <a:t>12.-N° 26/2020</a:t>
                      </a:r>
                    </a:p>
                    <a:p>
                      <a:pPr algn="l"/>
                      <a:r>
                        <a:rPr lang="pt-BR" sz="1500" dirty="0">
                          <a:solidFill>
                            <a:srgbClr val="002060"/>
                          </a:solidFill>
                        </a:rPr>
                        <a:t>13.-N° 34/2020</a:t>
                      </a:r>
                    </a:p>
                    <a:p>
                      <a:pPr algn="l"/>
                      <a:r>
                        <a:rPr lang="pt-BR" sz="1500" dirty="0">
                          <a:solidFill>
                            <a:srgbClr val="002060"/>
                          </a:solidFill>
                        </a:rPr>
                        <a:t>14.-N° 35/2020</a:t>
                      </a:r>
                    </a:p>
                    <a:p>
                      <a:pPr algn="l"/>
                      <a:r>
                        <a:rPr lang="pt-BR" sz="1500" dirty="0">
                          <a:solidFill>
                            <a:srgbClr val="002060"/>
                          </a:solidFill>
                        </a:rPr>
                        <a:t>15.-N° 47/2020</a:t>
                      </a:r>
                    </a:p>
                    <a:p>
                      <a:pPr algn="l"/>
                      <a:r>
                        <a:rPr lang="pt-BR" sz="1500" dirty="0">
                          <a:solidFill>
                            <a:srgbClr val="002060"/>
                          </a:solidFill>
                        </a:rPr>
                        <a:t>16.- N° 48/2020</a:t>
                      </a:r>
                    </a:p>
                    <a:p>
                      <a:pPr algn="l"/>
                      <a:r>
                        <a:rPr lang="pt-BR" sz="1500" dirty="0">
                          <a:solidFill>
                            <a:srgbClr val="002060"/>
                          </a:solidFill>
                        </a:rPr>
                        <a:t>17.- N° 53/2020</a:t>
                      </a:r>
                    </a:p>
                    <a:p>
                      <a:pPr algn="l"/>
                      <a:r>
                        <a:rPr lang="pt-BR" sz="1500" dirty="0">
                          <a:solidFill>
                            <a:srgbClr val="002060"/>
                          </a:solidFill>
                        </a:rPr>
                        <a:t>18.- N° 58/2020</a:t>
                      </a:r>
                    </a:p>
                    <a:p>
                      <a:pPr algn="l"/>
                      <a:r>
                        <a:rPr lang="pt-BR" sz="1500" dirty="0">
                          <a:solidFill>
                            <a:srgbClr val="002060"/>
                          </a:solidFill>
                        </a:rPr>
                        <a:t>19.- N° 60/2020</a:t>
                      </a:r>
                    </a:p>
                    <a:p>
                      <a:pPr algn="l"/>
                      <a:r>
                        <a:rPr lang="pt-BR" sz="1500" dirty="0">
                          <a:solidFill>
                            <a:srgbClr val="002060"/>
                          </a:solidFill>
                        </a:rPr>
                        <a:t>20.- N° 72/2020</a:t>
                      </a:r>
                    </a:p>
                    <a:p>
                      <a:pPr algn="l"/>
                      <a:r>
                        <a:rPr lang="pt-BR" sz="1500" dirty="0">
                          <a:solidFill>
                            <a:srgbClr val="002060"/>
                          </a:solidFill>
                        </a:rPr>
                        <a:t>21.- N° 80/2020</a:t>
                      </a:r>
                    </a:p>
                  </a:txBody>
                  <a:tcPr>
                    <a:solidFill>
                      <a:schemeClr val="accent6">
                        <a:lumMod val="60000"/>
                        <a:lumOff val="40000"/>
                      </a:schemeClr>
                    </a:solidFill>
                  </a:tcPr>
                </a:tc>
                <a:extLst>
                  <a:ext uri="{0D108BD9-81ED-4DB2-BD59-A6C34878D82A}">
                    <a16:rowId xmlns:a16="http://schemas.microsoft.com/office/drawing/2014/main" val="3183824398"/>
                  </a:ext>
                </a:extLst>
              </a:tr>
              <a:tr h="1687056">
                <a:tc gridSpan="2">
                  <a:txBody>
                    <a:bodyPr/>
                    <a:lstStyle/>
                    <a:p>
                      <a:pPr marL="0" algn="ctr" defTabSz="914400" rtl="0" eaLnBrk="1" latinLnBrk="0" hangingPunct="1"/>
                      <a:r>
                        <a:rPr lang="es-CO" sz="1500" kern="1200" dirty="0">
                          <a:solidFill>
                            <a:srgbClr val="002060"/>
                          </a:solidFill>
                          <a:latin typeface="+mn-lt"/>
                          <a:ea typeface="+mn-ea"/>
                          <a:cs typeface="+mn-cs"/>
                        </a:rPr>
                        <a:t>5.4.2 Contratos de prestación de servicios profesionales y de apoyo a la gestión </a:t>
                      </a:r>
                      <a:r>
                        <a:rPr lang="es-MX" sz="1500" kern="1200" dirty="0">
                          <a:solidFill>
                            <a:srgbClr val="002060"/>
                          </a:solidFill>
                          <a:latin typeface="+mn-lt"/>
                          <a:ea typeface="+mn-ea"/>
                          <a:cs typeface="+mn-cs"/>
                        </a:rPr>
                        <a:t> o para la ejecución de trabajos artísticos que solo pueden encomendarse a determinadas personas naturales.</a:t>
                      </a:r>
                    </a:p>
                    <a:p>
                      <a:pPr marL="0" algn="ctr" defTabSz="914400" rtl="0" eaLnBrk="1" latinLnBrk="0" hangingPunct="1"/>
                      <a:r>
                        <a:rPr lang="es-MX" sz="1500" kern="1200" dirty="0">
                          <a:solidFill>
                            <a:srgbClr val="002060"/>
                          </a:solidFill>
                          <a:latin typeface="+mn-lt"/>
                          <a:ea typeface="+mn-ea"/>
                          <a:cs typeface="+mn-cs"/>
                        </a:rPr>
                        <a:t>-Propuesta </a:t>
                      </a:r>
                      <a:endParaRPr lang="es-CO" sz="1500" kern="1200" dirty="0">
                        <a:solidFill>
                          <a:srgbClr val="002060"/>
                        </a:solidFill>
                        <a:latin typeface="+mn-lt"/>
                        <a:ea typeface="+mn-ea"/>
                        <a:cs typeface="+mn-cs"/>
                      </a:endParaRPr>
                    </a:p>
                  </a:txBody>
                  <a:tcPr>
                    <a:solidFill>
                      <a:schemeClr val="accent6">
                        <a:lumMod val="60000"/>
                        <a:lumOff val="40000"/>
                      </a:schemeClr>
                    </a:solidFill>
                  </a:tcPr>
                </a:tc>
                <a:tc hMerge="1">
                  <a:txBody>
                    <a:bodyPr/>
                    <a:lstStyle/>
                    <a:p>
                      <a:endParaRPr lang="es-CO" sz="15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500" dirty="0">
                          <a:solidFill>
                            <a:srgbClr val="002060"/>
                          </a:solidFill>
                        </a:rPr>
                        <a:t>No se adjuntó la propuesta del contratista </a:t>
                      </a:r>
                      <a:endParaRPr lang="pt-BR" sz="1500" dirty="0">
                        <a:solidFill>
                          <a:srgbClr val="002060"/>
                        </a:solidFill>
                      </a:endParaRPr>
                    </a:p>
                  </a:txBody>
                  <a:tcPr>
                    <a:solidFill>
                      <a:schemeClr val="accent6">
                        <a:lumMod val="60000"/>
                        <a:lumOff val="40000"/>
                      </a:schemeClr>
                    </a:solidFill>
                  </a:tcPr>
                </a:tc>
                <a:tc vMerge="1">
                  <a:txBody>
                    <a:bodyPr/>
                    <a:lstStyle/>
                    <a:p>
                      <a:pPr algn="l"/>
                      <a:endParaRPr lang="pt-BR" sz="1500" dirty="0">
                        <a:solidFill>
                          <a:srgbClr val="002060"/>
                        </a:solidFill>
                      </a:endParaRPr>
                    </a:p>
                  </a:txBody>
                  <a:tcPr>
                    <a:solidFill>
                      <a:schemeClr val="accent6">
                        <a:lumMod val="60000"/>
                        <a:lumOff val="40000"/>
                      </a:schemeClr>
                    </a:solidFill>
                  </a:tcPr>
                </a:tc>
                <a:tc vMerge="1">
                  <a:txBody>
                    <a:bodyPr/>
                    <a:lstStyle/>
                    <a:p>
                      <a:pPr algn="l"/>
                      <a:endParaRPr lang="pt-BR" sz="150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1683724315"/>
                  </a:ext>
                </a:extLst>
              </a:tr>
            </a:tbl>
          </a:graphicData>
        </a:graphic>
      </p:graphicFrame>
    </p:spTree>
    <p:extLst>
      <p:ext uri="{BB962C8B-B14F-4D97-AF65-F5344CB8AC3E}">
        <p14:creationId xmlns:p14="http://schemas.microsoft.com/office/powerpoint/2010/main" val="4908996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5</a:t>
            </a:r>
          </a:p>
          <a:p>
            <a:pPr algn="ctr"/>
            <a:r>
              <a:rPr lang="es-CO" sz="1900" b="1" dirty="0">
                <a:solidFill>
                  <a:srgbClr val="002060"/>
                </a:solidFill>
              </a:rPr>
              <a:t>NO SE EVIDENCIARON LOS REGISTROS PREVISTOS PARA ALGUNAS DE LAS ACTIVIDADES DEL PROCEDIMIENTO DE SELECCIÓN ABREVIADA GBS-PRC14</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1156961884"/>
              </p:ext>
            </p:extLst>
          </p:nvPr>
        </p:nvGraphicFramePr>
        <p:xfrm>
          <a:off x="553452" y="1661695"/>
          <a:ext cx="8299001" cy="4237622"/>
        </p:xfrm>
        <a:graphic>
          <a:graphicData uri="http://schemas.openxmlformats.org/drawingml/2006/table">
            <a:tbl>
              <a:tblPr firstRow="1" bandRow="1">
                <a:tableStyleId>{5C22544A-7EE6-4342-B048-85BDC9FD1C3A}</a:tableStyleId>
              </a:tblPr>
              <a:tblGrid>
                <a:gridCol w="877783">
                  <a:extLst>
                    <a:ext uri="{9D8B030D-6E8A-4147-A177-3AD203B41FA5}">
                      <a16:colId xmlns:a16="http://schemas.microsoft.com/office/drawing/2014/main" val="1887105132"/>
                    </a:ext>
                  </a:extLst>
                </a:gridCol>
                <a:gridCol w="2575281">
                  <a:extLst>
                    <a:ext uri="{9D8B030D-6E8A-4147-A177-3AD203B41FA5}">
                      <a16:colId xmlns:a16="http://schemas.microsoft.com/office/drawing/2014/main" val="2453520771"/>
                    </a:ext>
                  </a:extLst>
                </a:gridCol>
                <a:gridCol w="4024301">
                  <a:extLst>
                    <a:ext uri="{9D8B030D-6E8A-4147-A177-3AD203B41FA5}">
                      <a16:colId xmlns:a16="http://schemas.microsoft.com/office/drawing/2014/main" val="2003183724"/>
                    </a:ext>
                  </a:extLst>
                </a:gridCol>
                <a:gridCol w="821636">
                  <a:extLst>
                    <a:ext uri="{9D8B030D-6E8A-4147-A177-3AD203B41FA5}">
                      <a16:colId xmlns:a16="http://schemas.microsoft.com/office/drawing/2014/main" val="3862769042"/>
                    </a:ext>
                  </a:extLst>
                </a:gridCol>
              </a:tblGrid>
              <a:tr h="427622">
                <a:tc>
                  <a:txBody>
                    <a:bodyPr/>
                    <a:lstStyle/>
                    <a:p>
                      <a:pPr algn="ctr" fontAlgn="ctr"/>
                      <a:r>
                        <a:rPr lang="es-CO" sz="1100" b="1" i="0" u="none" strike="noStrike" dirty="0">
                          <a:solidFill>
                            <a:srgbClr val="002060"/>
                          </a:solidFill>
                          <a:effectLst/>
                          <a:latin typeface="Calibri" panose="020F0502020204030204" pitchFamily="34" charset="0"/>
                        </a:rPr>
                        <a:t>NUMERAL </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REQUISITOS </a:t>
                      </a:r>
                    </a:p>
                  </a:txBody>
                  <a:tcPr marL="9525" marR="9525" marT="9525" marB="0" anchor="ctr">
                    <a:solidFill>
                      <a:schemeClr val="accent6">
                        <a:lumMod val="75000"/>
                      </a:schemeClr>
                    </a:solidFill>
                  </a:tcPr>
                </a:tc>
                <a:tc>
                  <a:txBody>
                    <a:bodyPr/>
                    <a:lstStyle/>
                    <a:p>
                      <a:pPr algn="ctr" fontAlgn="ctr"/>
                      <a:r>
                        <a:rPr lang="es-MX" sz="1100" b="1" i="0" u="none" strike="noStrike" dirty="0">
                          <a:solidFill>
                            <a:srgbClr val="002060"/>
                          </a:solidFill>
                          <a:effectLst/>
                          <a:latin typeface="Calibri" panose="020F0502020204030204" pitchFamily="34" charset="0"/>
                        </a:rPr>
                        <a:t>OBSERVACIONES DE LA UNIDAD DE CONTROL INTERNO</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CONTRATO </a:t>
                      </a:r>
                      <a:r>
                        <a:rPr lang="es-CO" sz="1100" b="1" i="0" u="none" strike="noStrike" dirty="0" err="1">
                          <a:solidFill>
                            <a:srgbClr val="002060"/>
                          </a:solidFill>
                          <a:effectLst/>
                          <a:latin typeface="Calibri" panose="020F0502020204030204" pitchFamily="34" charset="0"/>
                        </a:rPr>
                        <a:t>N°</a:t>
                      </a:r>
                      <a:r>
                        <a:rPr lang="es-CO" sz="11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1091205">
                <a:tc rowSpan="2">
                  <a:txBody>
                    <a:bodyPr/>
                    <a:lstStyle/>
                    <a:p>
                      <a:pPr marL="0" algn="ctr" defTabSz="914400" rtl="0" eaLnBrk="1" latinLnBrk="0" hangingPunct="1"/>
                      <a:endParaRPr lang="es-CO" sz="1400" kern="1200" dirty="0">
                        <a:solidFill>
                          <a:srgbClr val="002060"/>
                        </a:solidFill>
                        <a:latin typeface="+mn-lt"/>
                        <a:ea typeface="+mn-ea"/>
                        <a:cs typeface="+mn-cs"/>
                      </a:endParaRPr>
                    </a:p>
                    <a:p>
                      <a:pPr marL="0" algn="ctr" defTabSz="914400" rtl="0" eaLnBrk="1" latinLnBrk="0" hangingPunct="1"/>
                      <a:endParaRPr lang="es-CO" sz="1400" kern="1200" dirty="0">
                        <a:solidFill>
                          <a:srgbClr val="002060"/>
                        </a:solidFill>
                        <a:latin typeface="+mn-lt"/>
                        <a:ea typeface="+mn-ea"/>
                        <a:cs typeface="+mn-cs"/>
                      </a:endParaRPr>
                    </a:p>
                    <a:p>
                      <a:pPr marL="0" algn="ctr" defTabSz="914400" rtl="0" eaLnBrk="1" latinLnBrk="0" hangingPunct="1"/>
                      <a:endParaRPr lang="es-CO" sz="1400" kern="1200" dirty="0">
                        <a:solidFill>
                          <a:srgbClr val="002060"/>
                        </a:solidFill>
                        <a:latin typeface="+mn-lt"/>
                        <a:ea typeface="+mn-ea"/>
                        <a:cs typeface="+mn-cs"/>
                      </a:endParaRPr>
                    </a:p>
                    <a:p>
                      <a:pPr marL="0" algn="ctr" defTabSz="914400" rtl="0" eaLnBrk="1" latinLnBrk="0" hangingPunct="1"/>
                      <a:endParaRPr lang="es-CO" sz="1400" kern="1200" dirty="0">
                        <a:solidFill>
                          <a:srgbClr val="002060"/>
                        </a:solidFill>
                        <a:latin typeface="+mn-lt"/>
                        <a:ea typeface="+mn-ea"/>
                        <a:cs typeface="+mn-cs"/>
                      </a:endParaRPr>
                    </a:p>
                    <a:p>
                      <a:pPr marL="0" algn="ctr" defTabSz="914400" rtl="0" eaLnBrk="1" latinLnBrk="0" hangingPunct="1"/>
                      <a:endParaRPr lang="es-CO" sz="1400" kern="1200" dirty="0">
                        <a:solidFill>
                          <a:srgbClr val="002060"/>
                        </a:solidFill>
                        <a:latin typeface="+mn-lt"/>
                        <a:ea typeface="+mn-ea"/>
                        <a:cs typeface="+mn-cs"/>
                      </a:endParaRPr>
                    </a:p>
                    <a:p>
                      <a:pPr marL="0" algn="ctr" defTabSz="914400" rtl="0" eaLnBrk="1" latinLnBrk="0" hangingPunct="1"/>
                      <a:endParaRPr lang="es-CO" sz="1400" kern="1200" dirty="0">
                        <a:solidFill>
                          <a:srgbClr val="002060"/>
                        </a:solidFill>
                        <a:latin typeface="+mn-lt"/>
                        <a:ea typeface="+mn-ea"/>
                        <a:cs typeface="+mn-cs"/>
                      </a:endParaRPr>
                    </a:p>
                    <a:p>
                      <a:pPr marL="0" algn="ctr" defTabSz="914400" rtl="0" eaLnBrk="1" latinLnBrk="0" hangingPunct="1"/>
                      <a:endParaRPr lang="es-CO" sz="1400" b="1" kern="1200" dirty="0">
                        <a:solidFill>
                          <a:srgbClr val="002060"/>
                        </a:solidFill>
                        <a:latin typeface="+mn-lt"/>
                        <a:ea typeface="+mn-ea"/>
                        <a:cs typeface="+mn-cs"/>
                      </a:endParaRPr>
                    </a:p>
                    <a:p>
                      <a:pPr marL="0" algn="ctr" defTabSz="914400" rtl="0" eaLnBrk="1" latinLnBrk="0" hangingPunct="1"/>
                      <a:r>
                        <a:rPr lang="es-CO" sz="1300" b="1" kern="1200" dirty="0">
                          <a:solidFill>
                            <a:srgbClr val="002060"/>
                          </a:solidFill>
                          <a:latin typeface="+mn-lt"/>
                          <a:ea typeface="+mn-ea"/>
                          <a:cs typeface="+mn-cs"/>
                        </a:rPr>
                        <a:t>6.1.1 ESTUDIOS PREVIOS </a:t>
                      </a:r>
                    </a:p>
                  </a:txBody>
                  <a:tcPr>
                    <a:solidFill>
                      <a:schemeClr val="accent6">
                        <a:lumMod val="60000"/>
                        <a:lumOff val="40000"/>
                      </a:schemeClr>
                    </a:solidFill>
                  </a:tcPr>
                </a:tc>
                <a:tc>
                  <a:txBody>
                    <a:bodyPr/>
                    <a:lstStyle/>
                    <a:p>
                      <a:pPr algn="ctr"/>
                      <a:r>
                        <a:rPr lang="es-MX" sz="1400" kern="1200" dirty="0">
                          <a:solidFill>
                            <a:srgbClr val="002060"/>
                          </a:solidFill>
                          <a:latin typeface="+mn-lt"/>
                          <a:ea typeface="+mn-ea"/>
                          <a:cs typeface="+mn-cs"/>
                        </a:rPr>
                        <a:t>-Ubicación del proceso en la estructura del Plan de acción: Indicar puntualmente a que proyectos(s) apunta esta inversión</a:t>
                      </a:r>
                      <a:endParaRPr lang="es-CO" sz="14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400" dirty="0">
                          <a:solidFill>
                            <a:srgbClr val="002060"/>
                          </a:solidFill>
                        </a:rPr>
                        <a:t>Dentro de los estudios previos del citado contrato, no se indicó a qué proyecto puntualmente pertenece los recursos destinados.</a:t>
                      </a:r>
                      <a:endParaRPr lang="pt-BR" sz="1400" dirty="0">
                        <a:solidFill>
                          <a:srgbClr val="002060"/>
                        </a:solidFill>
                      </a:endParaRPr>
                    </a:p>
                  </a:txBody>
                  <a:tcPr>
                    <a:solidFill>
                      <a:schemeClr val="accent6">
                        <a:lumMod val="60000"/>
                        <a:lumOff val="40000"/>
                      </a:schemeClr>
                    </a:solidFill>
                  </a:tcPr>
                </a:tc>
                <a:tc rowSpan="2">
                  <a:txBody>
                    <a:bodyPr/>
                    <a:lstStyle/>
                    <a:p>
                      <a:pPr algn="ctr"/>
                      <a:endParaRPr lang="pt-BR" sz="1500" dirty="0">
                        <a:solidFill>
                          <a:srgbClr val="002060"/>
                        </a:solidFill>
                      </a:endParaRPr>
                    </a:p>
                    <a:p>
                      <a:pPr algn="ctr"/>
                      <a:endParaRPr lang="pt-BR" sz="1500" dirty="0">
                        <a:solidFill>
                          <a:srgbClr val="002060"/>
                        </a:solidFill>
                      </a:endParaRPr>
                    </a:p>
                    <a:p>
                      <a:pPr algn="ctr"/>
                      <a:endParaRPr lang="pt-BR" sz="1500" dirty="0">
                        <a:solidFill>
                          <a:srgbClr val="002060"/>
                        </a:solidFill>
                      </a:endParaRPr>
                    </a:p>
                    <a:p>
                      <a:pPr algn="ctr"/>
                      <a:endParaRPr lang="pt-BR" sz="1500" dirty="0">
                        <a:solidFill>
                          <a:srgbClr val="002060"/>
                        </a:solidFill>
                      </a:endParaRPr>
                    </a:p>
                    <a:p>
                      <a:pPr algn="ctr"/>
                      <a:endParaRPr lang="pt-BR" sz="1500" dirty="0">
                        <a:solidFill>
                          <a:srgbClr val="002060"/>
                        </a:solidFill>
                      </a:endParaRPr>
                    </a:p>
                    <a:p>
                      <a:pPr algn="ctr"/>
                      <a:r>
                        <a:rPr lang="pt-BR" sz="1400" dirty="0">
                          <a:solidFill>
                            <a:srgbClr val="002060"/>
                          </a:solidFill>
                        </a:rPr>
                        <a:t>1.- Contrato N° 132 de 2020</a:t>
                      </a:r>
                    </a:p>
                  </a:txBody>
                  <a:tcPr>
                    <a:solidFill>
                      <a:schemeClr val="accent6">
                        <a:lumMod val="60000"/>
                        <a:lumOff val="40000"/>
                      </a:schemeClr>
                    </a:solidFill>
                  </a:tcPr>
                </a:tc>
                <a:extLst>
                  <a:ext uri="{0D108BD9-81ED-4DB2-BD59-A6C34878D82A}">
                    <a16:rowId xmlns:a16="http://schemas.microsoft.com/office/drawing/2014/main" val="3183824398"/>
                  </a:ext>
                </a:extLst>
              </a:tr>
              <a:tr h="1687056">
                <a:tc vMerge="1">
                  <a:txBody>
                    <a:bodyPr/>
                    <a:lstStyle/>
                    <a:p>
                      <a:pPr marL="0" algn="ctr" defTabSz="914400" rtl="0" eaLnBrk="1" latinLnBrk="0" hangingPunct="1"/>
                      <a:endParaRPr lang="es-CO" sz="14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400" kern="1200" dirty="0">
                          <a:solidFill>
                            <a:srgbClr val="002060"/>
                          </a:solidFill>
                          <a:latin typeface="+mn-lt"/>
                          <a:ea typeface="+mn-ea"/>
                          <a:cs typeface="+mn-cs"/>
                        </a:rPr>
                        <a:t>Competencia de la entidad para adelantar el proceso: Justificar la competencia de la entidad para adelantar la contratación, soportado ya sea en su misión, objetivos y/o funciones, o regulación relacionada que identifique este proceso, indicando la norma que fundamenta la competencia.</a:t>
                      </a:r>
                      <a:endParaRPr lang="es-CO" sz="14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400" dirty="0">
                          <a:solidFill>
                            <a:srgbClr val="002060"/>
                          </a:solidFill>
                        </a:rPr>
                        <a:t>No se evidenció en el estudio previo, la competencia legal de la entidad para realizar la contratación, como lo es que la UAE CRA es una entidad del orden nacional, adscrita al Ministerio Vivienda, Ciudad y Territorio, con autonomía administrativa, técnica y patrimonial, creada por la Ley 142 de 1994 con el fin de, entre otros, regular los monopolios en la prestación de los servicios públicos de acueducto, alcantarillado y aseo en Colombia, cuando la competencia no sea, de hecho, posible; y, en los demás casos, la de promover la competencia entre quienes presten servicios públicos, (…)”</a:t>
                      </a:r>
                      <a:endParaRPr lang="pt-BR" sz="1400" dirty="0">
                        <a:solidFill>
                          <a:srgbClr val="002060"/>
                        </a:solidFill>
                      </a:endParaRPr>
                    </a:p>
                  </a:txBody>
                  <a:tcPr>
                    <a:solidFill>
                      <a:schemeClr val="accent6">
                        <a:lumMod val="60000"/>
                        <a:lumOff val="40000"/>
                      </a:schemeClr>
                    </a:solidFill>
                  </a:tcPr>
                </a:tc>
                <a:tc vMerge="1">
                  <a:txBody>
                    <a:bodyPr/>
                    <a:lstStyle/>
                    <a:p>
                      <a:pPr algn="ctr"/>
                      <a:endParaRPr lang="pt-BR" sz="150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2786554510"/>
                  </a:ext>
                </a:extLst>
              </a:tr>
            </a:tbl>
          </a:graphicData>
        </a:graphic>
      </p:graphicFrame>
    </p:spTree>
    <p:extLst>
      <p:ext uri="{BB962C8B-B14F-4D97-AF65-F5344CB8AC3E}">
        <p14:creationId xmlns:p14="http://schemas.microsoft.com/office/powerpoint/2010/main" val="3598463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5</a:t>
            </a:r>
          </a:p>
          <a:p>
            <a:pPr algn="ctr"/>
            <a:r>
              <a:rPr lang="es-CO" sz="1900" b="1" dirty="0">
                <a:solidFill>
                  <a:srgbClr val="002060"/>
                </a:solidFill>
              </a:rPr>
              <a:t>NO SE EVIDENCIARON LOS REGISTROS PREVISTOS PARA ALGUNAS DE LAS ACTIVIDADES DEL PROCEDIMIENTO DE SELECCIÓN ABREVIADA GBS-PRC14</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189867909"/>
              </p:ext>
            </p:extLst>
          </p:nvPr>
        </p:nvGraphicFramePr>
        <p:xfrm>
          <a:off x="553452" y="1661695"/>
          <a:ext cx="8299001" cy="4328132"/>
        </p:xfrm>
        <a:graphic>
          <a:graphicData uri="http://schemas.openxmlformats.org/drawingml/2006/table">
            <a:tbl>
              <a:tblPr firstRow="1" bandRow="1">
                <a:tableStyleId>{5C22544A-7EE6-4342-B048-85BDC9FD1C3A}</a:tableStyleId>
              </a:tblPr>
              <a:tblGrid>
                <a:gridCol w="1434374">
                  <a:extLst>
                    <a:ext uri="{9D8B030D-6E8A-4147-A177-3AD203B41FA5}">
                      <a16:colId xmlns:a16="http://schemas.microsoft.com/office/drawing/2014/main" val="1887105132"/>
                    </a:ext>
                  </a:extLst>
                </a:gridCol>
                <a:gridCol w="2018690">
                  <a:extLst>
                    <a:ext uri="{9D8B030D-6E8A-4147-A177-3AD203B41FA5}">
                      <a16:colId xmlns:a16="http://schemas.microsoft.com/office/drawing/2014/main" val="2453520771"/>
                    </a:ext>
                  </a:extLst>
                </a:gridCol>
                <a:gridCol w="2632823">
                  <a:extLst>
                    <a:ext uri="{9D8B030D-6E8A-4147-A177-3AD203B41FA5}">
                      <a16:colId xmlns:a16="http://schemas.microsoft.com/office/drawing/2014/main" val="2003183724"/>
                    </a:ext>
                  </a:extLst>
                </a:gridCol>
                <a:gridCol w="2213114">
                  <a:extLst>
                    <a:ext uri="{9D8B030D-6E8A-4147-A177-3AD203B41FA5}">
                      <a16:colId xmlns:a16="http://schemas.microsoft.com/office/drawing/2014/main" val="3862769042"/>
                    </a:ext>
                  </a:extLst>
                </a:gridCol>
              </a:tblGrid>
              <a:tr h="503855">
                <a:tc>
                  <a:txBody>
                    <a:bodyPr/>
                    <a:lstStyle/>
                    <a:p>
                      <a:pPr algn="ctr" fontAlgn="ctr"/>
                      <a:r>
                        <a:rPr lang="es-CO" sz="1100" b="1" i="0" u="none" strike="noStrike" dirty="0">
                          <a:solidFill>
                            <a:srgbClr val="002060"/>
                          </a:solidFill>
                          <a:effectLst/>
                          <a:latin typeface="Calibri" panose="020F0502020204030204" pitchFamily="34" charset="0"/>
                        </a:rPr>
                        <a:t>NUMERAL </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REQUISITOS </a:t>
                      </a:r>
                    </a:p>
                  </a:txBody>
                  <a:tcPr marL="9525" marR="9525" marT="9525" marB="0" anchor="ctr">
                    <a:solidFill>
                      <a:schemeClr val="accent6">
                        <a:lumMod val="75000"/>
                      </a:schemeClr>
                    </a:solidFill>
                  </a:tcPr>
                </a:tc>
                <a:tc>
                  <a:txBody>
                    <a:bodyPr/>
                    <a:lstStyle/>
                    <a:p>
                      <a:pPr algn="ctr" fontAlgn="ctr"/>
                      <a:r>
                        <a:rPr lang="es-MX" sz="1100" b="1" i="0" u="none" strike="noStrike" dirty="0">
                          <a:solidFill>
                            <a:srgbClr val="002060"/>
                          </a:solidFill>
                          <a:effectLst/>
                          <a:latin typeface="Calibri" panose="020F0502020204030204" pitchFamily="34" charset="0"/>
                        </a:rPr>
                        <a:t>OBSERVACIONES DE LA UNIDAD DE CONTROL INTERNO</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CONTRATO </a:t>
                      </a:r>
                      <a:r>
                        <a:rPr lang="es-CO" sz="1100" b="1" i="0" u="none" strike="noStrike" dirty="0" err="1">
                          <a:solidFill>
                            <a:srgbClr val="002060"/>
                          </a:solidFill>
                          <a:effectLst/>
                          <a:latin typeface="Calibri" panose="020F0502020204030204" pitchFamily="34" charset="0"/>
                        </a:rPr>
                        <a:t>N°</a:t>
                      </a:r>
                      <a:r>
                        <a:rPr lang="es-CO" sz="11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1121908">
                <a:tc>
                  <a:txBody>
                    <a:bodyPr/>
                    <a:lstStyle/>
                    <a:p>
                      <a:pPr marL="0" algn="ctr" defTabSz="914400" rtl="0" eaLnBrk="1" latinLnBrk="0" hangingPunct="1"/>
                      <a:endParaRPr lang="es-CO" sz="1400" b="1" kern="1200" dirty="0">
                        <a:solidFill>
                          <a:srgbClr val="002060"/>
                        </a:solidFill>
                        <a:latin typeface="+mn-lt"/>
                        <a:ea typeface="+mn-ea"/>
                        <a:cs typeface="+mn-cs"/>
                      </a:endParaRPr>
                    </a:p>
                    <a:p>
                      <a:pPr marL="0" algn="ctr" defTabSz="914400" rtl="0" eaLnBrk="1" latinLnBrk="0" hangingPunct="1"/>
                      <a:r>
                        <a:rPr lang="es-CO" sz="1300" b="1" kern="1200" dirty="0">
                          <a:solidFill>
                            <a:srgbClr val="002060"/>
                          </a:solidFill>
                          <a:latin typeface="+mn-lt"/>
                          <a:ea typeface="+mn-ea"/>
                          <a:cs typeface="+mn-cs"/>
                        </a:rPr>
                        <a:t>6.1.1 ESTUDIOS PREVIOS </a:t>
                      </a:r>
                    </a:p>
                  </a:txBody>
                  <a:tcPr>
                    <a:solidFill>
                      <a:schemeClr val="accent6">
                        <a:lumMod val="60000"/>
                        <a:lumOff val="40000"/>
                      </a:schemeClr>
                    </a:solidFill>
                  </a:tcPr>
                </a:tc>
                <a:tc>
                  <a:txBody>
                    <a:bodyPr/>
                    <a:lstStyle/>
                    <a:p>
                      <a:pPr algn="ctr"/>
                      <a:r>
                        <a:rPr lang="es-MX" sz="1400" kern="1200" dirty="0">
                          <a:solidFill>
                            <a:srgbClr val="002060"/>
                          </a:solidFill>
                          <a:latin typeface="+mn-lt"/>
                          <a:ea typeface="+mn-ea"/>
                          <a:cs typeface="+mn-cs"/>
                        </a:rPr>
                        <a:t>Las Partes: Son quienes intervienen en la relación contractual., </a:t>
                      </a:r>
                      <a:endParaRPr lang="es-CO" sz="14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400" dirty="0">
                          <a:solidFill>
                            <a:srgbClr val="002060"/>
                          </a:solidFill>
                        </a:rPr>
                        <a:t>No se indicaron en los estudios previos, las partes intervinientes como son: La UAE CRA y la persona natural o jurídica que funge como contratista.</a:t>
                      </a:r>
                      <a:endParaRPr lang="pt-BR" sz="1400" dirty="0">
                        <a:solidFill>
                          <a:srgbClr val="002060"/>
                        </a:solidFill>
                      </a:endParaRPr>
                    </a:p>
                  </a:txBody>
                  <a:tcPr>
                    <a:solidFill>
                      <a:schemeClr val="accent6">
                        <a:lumMod val="60000"/>
                        <a:lumOff val="40000"/>
                      </a:schemeClr>
                    </a:solidFill>
                  </a:tcPr>
                </a:tc>
                <a:tc rowSpan="2">
                  <a:txBody>
                    <a:bodyPr/>
                    <a:lstStyle/>
                    <a:p>
                      <a:pPr algn="ctr"/>
                      <a:endParaRPr lang="pt-BR" sz="1500" dirty="0">
                        <a:solidFill>
                          <a:srgbClr val="002060"/>
                        </a:solidFill>
                      </a:endParaRPr>
                    </a:p>
                    <a:p>
                      <a:pPr algn="ctr"/>
                      <a:endParaRPr lang="pt-BR" sz="1500" dirty="0">
                        <a:solidFill>
                          <a:srgbClr val="002060"/>
                        </a:solidFill>
                      </a:endParaRPr>
                    </a:p>
                    <a:p>
                      <a:pPr algn="ctr"/>
                      <a:endParaRPr lang="pt-BR" sz="1500" dirty="0">
                        <a:solidFill>
                          <a:srgbClr val="002060"/>
                        </a:solidFill>
                      </a:endParaRPr>
                    </a:p>
                    <a:p>
                      <a:pPr algn="ctr"/>
                      <a:endParaRPr lang="pt-BR" sz="1500" dirty="0">
                        <a:solidFill>
                          <a:srgbClr val="002060"/>
                        </a:solidFill>
                      </a:endParaRPr>
                    </a:p>
                    <a:p>
                      <a:pPr algn="ctr"/>
                      <a:endParaRPr lang="pt-BR" sz="1500" dirty="0">
                        <a:solidFill>
                          <a:srgbClr val="002060"/>
                        </a:solidFill>
                      </a:endParaRPr>
                    </a:p>
                    <a:p>
                      <a:pPr algn="ctr"/>
                      <a:r>
                        <a:rPr lang="pt-BR" sz="1400" dirty="0">
                          <a:solidFill>
                            <a:srgbClr val="002060"/>
                          </a:solidFill>
                        </a:rPr>
                        <a:t>1.- Contrato N° 139 de 2019</a:t>
                      </a:r>
                    </a:p>
                  </a:txBody>
                  <a:tcPr>
                    <a:solidFill>
                      <a:schemeClr val="accent6">
                        <a:lumMod val="60000"/>
                        <a:lumOff val="40000"/>
                      </a:schemeClr>
                    </a:solidFill>
                  </a:tcPr>
                </a:tc>
                <a:extLst>
                  <a:ext uri="{0D108BD9-81ED-4DB2-BD59-A6C34878D82A}">
                    <a16:rowId xmlns:a16="http://schemas.microsoft.com/office/drawing/2014/main" val="3183824398"/>
                  </a:ext>
                </a:extLst>
              </a:tr>
              <a:tr h="1328575">
                <a:tc>
                  <a:txBody>
                    <a:bodyPr/>
                    <a:lstStyle/>
                    <a:p>
                      <a:pPr marL="0" algn="ctr" defTabSz="914400" rtl="0" eaLnBrk="1" latinLnBrk="0" hangingPunct="1"/>
                      <a:r>
                        <a:rPr lang="es-CO" sz="1300" b="1" kern="1200" dirty="0">
                          <a:solidFill>
                            <a:srgbClr val="002060"/>
                          </a:solidFill>
                          <a:latin typeface="+mn-lt"/>
                          <a:ea typeface="+mn-ea"/>
                          <a:cs typeface="+mn-cs"/>
                        </a:rPr>
                        <a:t>6.1.4 ACTO ADMINISTRATIVO DE APERTURA DEL PROCESO DE SELECCIÓN </a:t>
                      </a:r>
                    </a:p>
                  </a:txBody>
                  <a:tcPr>
                    <a:solidFill>
                      <a:schemeClr val="accent6">
                        <a:lumMod val="60000"/>
                        <a:lumOff val="40000"/>
                      </a:schemeClr>
                    </a:solidFill>
                  </a:tcPr>
                </a:tc>
                <a:tc>
                  <a:txBody>
                    <a:bodyPr/>
                    <a:lstStyle/>
                    <a:p>
                      <a:pPr algn="ctr"/>
                      <a:r>
                        <a:rPr lang="es-MX" sz="1400" kern="1200" dirty="0">
                          <a:solidFill>
                            <a:srgbClr val="002060"/>
                          </a:solidFill>
                          <a:latin typeface="+mn-lt"/>
                          <a:ea typeface="+mn-ea"/>
                          <a:cs typeface="+mn-cs"/>
                        </a:rPr>
                        <a:t>6. El certificado de disponibilidad presupuestal, en concordancia con las normas orgánicas correspondientes.</a:t>
                      </a:r>
                      <a:endParaRPr lang="es-CO" sz="14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400" dirty="0">
                          <a:solidFill>
                            <a:srgbClr val="002060"/>
                          </a:solidFill>
                        </a:rPr>
                        <a:t>No se evidenció en la Resolución </a:t>
                      </a:r>
                      <a:r>
                        <a:rPr lang="es-MX" sz="1400" dirty="0" err="1">
                          <a:solidFill>
                            <a:srgbClr val="002060"/>
                          </a:solidFill>
                        </a:rPr>
                        <a:t>N°</a:t>
                      </a:r>
                      <a:r>
                        <a:rPr lang="es-MX" sz="1400" dirty="0">
                          <a:solidFill>
                            <a:srgbClr val="002060"/>
                          </a:solidFill>
                        </a:rPr>
                        <a:t> 1391 del 12 de diciembre de 2019, el certificado de disponibilidad presupuestal.</a:t>
                      </a:r>
                      <a:endParaRPr lang="pt-BR" sz="1400" dirty="0">
                        <a:solidFill>
                          <a:srgbClr val="002060"/>
                        </a:solidFill>
                      </a:endParaRPr>
                    </a:p>
                  </a:txBody>
                  <a:tcPr>
                    <a:solidFill>
                      <a:schemeClr val="accent6">
                        <a:lumMod val="60000"/>
                        <a:lumOff val="40000"/>
                      </a:schemeClr>
                    </a:solidFill>
                  </a:tcPr>
                </a:tc>
                <a:tc vMerge="1">
                  <a:txBody>
                    <a:bodyPr/>
                    <a:lstStyle/>
                    <a:p>
                      <a:pPr algn="ctr"/>
                      <a:endParaRPr lang="pt-BR" sz="150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2786554510"/>
                  </a:ext>
                </a:extLst>
              </a:tr>
              <a:tr h="1294437">
                <a:tc>
                  <a:txBody>
                    <a:bodyPr/>
                    <a:lstStyle/>
                    <a:p>
                      <a:pPr marL="0" algn="ctr" defTabSz="914400" rtl="0" eaLnBrk="1" latinLnBrk="0" hangingPunct="1"/>
                      <a:r>
                        <a:rPr lang="pt-BR" sz="1300" b="1" kern="1200" dirty="0">
                          <a:solidFill>
                            <a:srgbClr val="002060"/>
                          </a:solidFill>
                          <a:latin typeface="+mn-lt"/>
                          <a:ea typeface="+mn-ea"/>
                          <a:cs typeface="+mn-cs"/>
                        </a:rPr>
                        <a:t>6.1.5 AVISO DE CONVOCATORIA.</a:t>
                      </a:r>
                      <a:endParaRPr lang="es-CO" sz="1300" b="1"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400" kern="1200" dirty="0">
                          <a:solidFill>
                            <a:srgbClr val="002060"/>
                          </a:solidFill>
                          <a:latin typeface="+mn-lt"/>
                          <a:ea typeface="+mn-ea"/>
                          <a:cs typeface="+mn-cs"/>
                        </a:rPr>
                        <a:t>11. Indicar si en el Proceso de Contratación hay lugar a precalificación.</a:t>
                      </a:r>
                      <a:endParaRPr lang="es-CO" sz="1400" kern="1200" dirty="0">
                        <a:solidFill>
                          <a:srgbClr val="002060"/>
                        </a:solidFill>
                        <a:latin typeface="+mn-lt"/>
                        <a:ea typeface="+mn-ea"/>
                        <a:cs typeface="+mn-cs"/>
                      </a:endParaRPr>
                    </a:p>
                  </a:txBody>
                  <a:tcPr>
                    <a:solidFill>
                      <a:schemeClr val="accent6">
                        <a:lumMod val="60000"/>
                        <a:lumOff val="40000"/>
                      </a:schemeClr>
                    </a:solidFill>
                  </a:tcPr>
                </a:tc>
                <a:tc>
                  <a:txBody>
                    <a:bodyPr/>
                    <a:lstStyle/>
                    <a:p>
                      <a:pPr algn="ctr"/>
                      <a:r>
                        <a:rPr lang="es-MX" sz="1400" dirty="0">
                          <a:solidFill>
                            <a:srgbClr val="002060"/>
                          </a:solidFill>
                        </a:rPr>
                        <a:t>No se evidenció dentro del aviso de convocatoria </a:t>
                      </a:r>
                      <a:endParaRPr lang="pt-BR" sz="1400" dirty="0">
                        <a:solidFill>
                          <a:srgbClr val="002060"/>
                        </a:solidFill>
                      </a:endParaRPr>
                    </a:p>
                  </a:txBody>
                  <a:tcPr>
                    <a:solidFill>
                      <a:schemeClr val="accent6">
                        <a:lumMod val="60000"/>
                        <a:lumOff val="40000"/>
                      </a:schemeClr>
                    </a:solidFill>
                  </a:tcPr>
                </a:tc>
                <a:tc>
                  <a:txBody>
                    <a:bodyPr/>
                    <a:lstStyle/>
                    <a:p>
                      <a:pPr algn="ctr"/>
                      <a:r>
                        <a:rPr lang="pt-BR" sz="1400" dirty="0">
                          <a:solidFill>
                            <a:srgbClr val="002060"/>
                          </a:solidFill>
                        </a:rPr>
                        <a:t>1.- Contrato N° 132 de 2020</a:t>
                      </a:r>
                    </a:p>
                    <a:p>
                      <a:pPr algn="ctr"/>
                      <a:r>
                        <a:rPr lang="pt-BR" sz="1400" dirty="0">
                          <a:solidFill>
                            <a:srgbClr val="002060"/>
                          </a:solidFill>
                        </a:rPr>
                        <a:t>2.- Contrato N° 159 de 2020</a:t>
                      </a:r>
                    </a:p>
                    <a:p>
                      <a:pPr algn="ctr"/>
                      <a:r>
                        <a:rPr lang="pt-BR" sz="1400" dirty="0">
                          <a:solidFill>
                            <a:srgbClr val="002060"/>
                          </a:solidFill>
                        </a:rPr>
                        <a:t>3.- Contrato N° 174 de 2020</a:t>
                      </a:r>
                    </a:p>
                    <a:p>
                      <a:pPr algn="ctr"/>
                      <a:endParaRPr lang="pt-BR" sz="140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1406468698"/>
                  </a:ext>
                </a:extLst>
              </a:tr>
            </a:tbl>
          </a:graphicData>
        </a:graphic>
      </p:graphicFrame>
    </p:spTree>
    <p:extLst>
      <p:ext uri="{BB962C8B-B14F-4D97-AF65-F5344CB8AC3E}">
        <p14:creationId xmlns:p14="http://schemas.microsoft.com/office/powerpoint/2010/main" val="25614416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6</a:t>
            </a:r>
          </a:p>
          <a:p>
            <a:pPr algn="ctr"/>
            <a:r>
              <a:rPr lang="es-CO" sz="1900" b="1" dirty="0">
                <a:solidFill>
                  <a:srgbClr val="002060"/>
                </a:solidFill>
              </a:rPr>
              <a:t>NO SE EVIDENCIARON LOS REGISTROS PREVISTOS PARA ALGUNAS DE LAS ACTIVIDADES DEL PROCEDIMIENTO DE CONCURSO DE MÉRITOS GBS-PRC08</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1242001149"/>
              </p:ext>
            </p:extLst>
          </p:nvPr>
        </p:nvGraphicFramePr>
        <p:xfrm>
          <a:off x="553451" y="1873730"/>
          <a:ext cx="8299001" cy="3943972"/>
        </p:xfrm>
        <a:graphic>
          <a:graphicData uri="http://schemas.openxmlformats.org/drawingml/2006/table">
            <a:tbl>
              <a:tblPr firstRow="1" bandRow="1">
                <a:tableStyleId>{5C22544A-7EE6-4342-B048-85BDC9FD1C3A}</a:tableStyleId>
              </a:tblPr>
              <a:tblGrid>
                <a:gridCol w="1434374">
                  <a:extLst>
                    <a:ext uri="{9D8B030D-6E8A-4147-A177-3AD203B41FA5}">
                      <a16:colId xmlns:a16="http://schemas.microsoft.com/office/drawing/2014/main" val="1887105132"/>
                    </a:ext>
                  </a:extLst>
                </a:gridCol>
                <a:gridCol w="2018690">
                  <a:extLst>
                    <a:ext uri="{9D8B030D-6E8A-4147-A177-3AD203B41FA5}">
                      <a16:colId xmlns:a16="http://schemas.microsoft.com/office/drawing/2014/main" val="2453520771"/>
                    </a:ext>
                  </a:extLst>
                </a:gridCol>
                <a:gridCol w="2632823">
                  <a:extLst>
                    <a:ext uri="{9D8B030D-6E8A-4147-A177-3AD203B41FA5}">
                      <a16:colId xmlns:a16="http://schemas.microsoft.com/office/drawing/2014/main" val="2003183724"/>
                    </a:ext>
                  </a:extLst>
                </a:gridCol>
                <a:gridCol w="2213114">
                  <a:extLst>
                    <a:ext uri="{9D8B030D-6E8A-4147-A177-3AD203B41FA5}">
                      <a16:colId xmlns:a16="http://schemas.microsoft.com/office/drawing/2014/main" val="3862769042"/>
                    </a:ext>
                  </a:extLst>
                </a:gridCol>
              </a:tblGrid>
              <a:tr h="780023">
                <a:tc>
                  <a:txBody>
                    <a:bodyPr/>
                    <a:lstStyle/>
                    <a:p>
                      <a:pPr algn="ctr" fontAlgn="ctr"/>
                      <a:r>
                        <a:rPr lang="es-CO" sz="1100" b="1" i="0" u="none" strike="noStrike" dirty="0">
                          <a:solidFill>
                            <a:srgbClr val="002060"/>
                          </a:solidFill>
                          <a:effectLst/>
                          <a:latin typeface="Calibri" panose="020F0502020204030204" pitchFamily="34" charset="0"/>
                        </a:rPr>
                        <a:t>NUMERAL </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REQUISITOS </a:t>
                      </a:r>
                    </a:p>
                  </a:txBody>
                  <a:tcPr marL="9525" marR="9525" marT="9525" marB="0" anchor="ctr">
                    <a:solidFill>
                      <a:schemeClr val="accent6">
                        <a:lumMod val="75000"/>
                      </a:schemeClr>
                    </a:solidFill>
                  </a:tcPr>
                </a:tc>
                <a:tc>
                  <a:txBody>
                    <a:bodyPr/>
                    <a:lstStyle/>
                    <a:p>
                      <a:pPr algn="ctr" fontAlgn="ctr"/>
                      <a:r>
                        <a:rPr lang="es-MX" sz="1100" b="1" i="0" u="none" strike="noStrike" dirty="0">
                          <a:solidFill>
                            <a:srgbClr val="002060"/>
                          </a:solidFill>
                          <a:effectLst/>
                          <a:latin typeface="Calibri" panose="020F0502020204030204" pitchFamily="34" charset="0"/>
                        </a:rPr>
                        <a:t>OBSERVACIONES DE LA UNIDAD DE CONTROL INTERNO</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CONTRATO </a:t>
                      </a:r>
                      <a:r>
                        <a:rPr lang="es-CO" sz="1100" b="1" i="0" u="none" strike="noStrike" dirty="0" err="1">
                          <a:solidFill>
                            <a:srgbClr val="002060"/>
                          </a:solidFill>
                          <a:effectLst/>
                          <a:latin typeface="Calibri" panose="020F0502020204030204" pitchFamily="34" charset="0"/>
                        </a:rPr>
                        <a:t>N°</a:t>
                      </a:r>
                      <a:r>
                        <a:rPr lang="es-CO" sz="11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1705255">
                <a:tc>
                  <a:txBody>
                    <a:bodyPr/>
                    <a:lstStyle/>
                    <a:p>
                      <a:pPr algn="ctr" fontAlgn="ctr"/>
                      <a:r>
                        <a:rPr lang="es-MX" sz="1400" b="1" kern="1200" dirty="0">
                          <a:solidFill>
                            <a:srgbClr val="002060"/>
                          </a:solidFill>
                          <a:latin typeface="+mn-lt"/>
                          <a:ea typeface="+mn-ea"/>
                          <a:cs typeface="+mn-cs"/>
                        </a:rPr>
                        <a:t>5.4 ACTO ADMINISTRATIVO DE APERTURA DEL PROCESO DE SELECCIÓN</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6. El certificado de disponibilidad presupuestal, en concordancia con las normas orgánicas correspondientes.</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No se evidenció dentro del acto de apertura del proceso</a:t>
                      </a:r>
                    </a:p>
                  </a:txBody>
                  <a:tcPr marL="9525" marR="9525" marT="9525" marB="0" anchor="ctr">
                    <a:solidFill>
                      <a:schemeClr val="accent6">
                        <a:lumMod val="60000"/>
                        <a:lumOff val="40000"/>
                      </a:schemeClr>
                    </a:solidFill>
                  </a:tcPr>
                </a:tc>
                <a:tc rowSpan="2">
                  <a:txBody>
                    <a:bodyPr/>
                    <a:lstStyle/>
                    <a:p>
                      <a:pPr algn="ctr"/>
                      <a:endParaRPr lang="pt-BR" sz="1400" dirty="0">
                        <a:solidFill>
                          <a:srgbClr val="002060"/>
                        </a:solidFill>
                      </a:endParaRPr>
                    </a:p>
                    <a:p>
                      <a:pPr algn="ctr"/>
                      <a:endParaRPr lang="pt-BR" sz="1400" dirty="0">
                        <a:solidFill>
                          <a:srgbClr val="002060"/>
                        </a:solidFill>
                      </a:endParaRPr>
                    </a:p>
                    <a:p>
                      <a:pPr algn="ctr"/>
                      <a:endParaRPr lang="pt-BR" sz="1400" dirty="0">
                        <a:solidFill>
                          <a:srgbClr val="002060"/>
                        </a:solidFill>
                      </a:endParaRPr>
                    </a:p>
                    <a:p>
                      <a:pPr algn="ctr"/>
                      <a:endParaRPr lang="pt-BR" sz="1400" dirty="0">
                        <a:solidFill>
                          <a:srgbClr val="002060"/>
                        </a:solidFill>
                      </a:endParaRPr>
                    </a:p>
                    <a:p>
                      <a:pPr algn="ctr"/>
                      <a:endParaRPr lang="pt-BR" sz="1400" dirty="0">
                        <a:solidFill>
                          <a:srgbClr val="002060"/>
                        </a:solidFill>
                      </a:endParaRPr>
                    </a:p>
                    <a:p>
                      <a:pPr algn="ctr"/>
                      <a:r>
                        <a:rPr lang="pt-BR" sz="1400" b="1" dirty="0">
                          <a:solidFill>
                            <a:srgbClr val="002060"/>
                          </a:solidFill>
                        </a:rPr>
                        <a:t>1.- Contrato N° 139 de 2020</a:t>
                      </a:r>
                    </a:p>
                    <a:p>
                      <a:pPr algn="ctr"/>
                      <a:endParaRPr lang="pt-BR" sz="1400" b="1" dirty="0">
                        <a:solidFill>
                          <a:srgbClr val="002060"/>
                        </a:solidFill>
                      </a:endParaRPr>
                    </a:p>
                    <a:p>
                      <a:pPr algn="ctr"/>
                      <a:r>
                        <a:rPr lang="pt-BR" sz="1400" b="1" dirty="0">
                          <a:solidFill>
                            <a:srgbClr val="002060"/>
                          </a:solidFill>
                        </a:rPr>
                        <a:t>2.- Contrato N° 142 de 2020</a:t>
                      </a:r>
                    </a:p>
                  </a:txBody>
                  <a:tcPr>
                    <a:solidFill>
                      <a:schemeClr val="accent6">
                        <a:lumMod val="60000"/>
                        <a:lumOff val="40000"/>
                      </a:schemeClr>
                    </a:solidFill>
                  </a:tcPr>
                </a:tc>
                <a:extLst>
                  <a:ext uri="{0D108BD9-81ED-4DB2-BD59-A6C34878D82A}">
                    <a16:rowId xmlns:a16="http://schemas.microsoft.com/office/drawing/2014/main" val="3183824398"/>
                  </a:ext>
                </a:extLst>
              </a:tr>
              <a:tr h="1458694">
                <a:tc>
                  <a:txBody>
                    <a:bodyPr/>
                    <a:lstStyle/>
                    <a:p>
                      <a:pPr algn="ctr" fontAlgn="ctr"/>
                      <a:r>
                        <a:rPr lang="es-CO" sz="1400" b="1" kern="1200" dirty="0">
                          <a:solidFill>
                            <a:srgbClr val="002060"/>
                          </a:solidFill>
                          <a:latin typeface="+mn-lt"/>
                          <a:ea typeface="+mn-ea"/>
                          <a:cs typeface="+mn-cs"/>
                        </a:rPr>
                        <a:t>5.5 AVISO DE CONVOCATORIA.</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8. Mención de si la contratación está cobijada por un Acuerdo Comercial.</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No se evidenció en el aviso de convocatoria</a:t>
                      </a:r>
                    </a:p>
                  </a:txBody>
                  <a:tcPr marL="9525" marR="9525" marT="9525" marB="0" anchor="ctr">
                    <a:solidFill>
                      <a:schemeClr val="accent6">
                        <a:lumMod val="60000"/>
                        <a:lumOff val="40000"/>
                      </a:schemeClr>
                    </a:solidFill>
                  </a:tcPr>
                </a:tc>
                <a:tc vMerge="1">
                  <a:txBody>
                    <a:bodyPr/>
                    <a:lstStyle/>
                    <a:p>
                      <a:pPr algn="ctr"/>
                      <a:endParaRPr lang="pt-BR" sz="1500"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2786554510"/>
                  </a:ext>
                </a:extLst>
              </a:tr>
            </a:tbl>
          </a:graphicData>
        </a:graphic>
      </p:graphicFrame>
    </p:spTree>
    <p:extLst>
      <p:ext uri="{BB962C8B-B14F-4D97-AF65-F5344CB8AC3E}">
        <p14:creationId xmlns:p14="http://schemas.microsoft.com/office/powerpoint/2010/main" val="2917143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6B2405-991E-4811-AA93-5B09C94D43E9}"/>
              </a:ext>
            </a:extLst>
          </p:cNvPr>
          <p:cNvSpPr txBox="1"/>
          <p:nvPr/>
        </p:nvSpPr>
        <p:spPr>
          <a:xfrm>
            <a:off x="2332384" y="291548"/>
            <a:ext cx="6520068"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900" b="1" dirty="0">
                <a:solidFill>
                  <a:srgbClr val="002060"/>
                </a:solidFill>
              </a:rPr>
              <a:t>ANEXO 7</a:t>
            </a:r>
          </a:p>
          <a:p>
            <a:pPr algn="ctr"/>
            <a:r>
              <a:rPr lang="es-CO" sz="1900" b="1" dirty="0">
                <a:solidFill>
                  <a:srgbClr val="002060"/>
                </a:solidFill>
              </a:rPr>
              <a:t>NO SE EVIDENCIARON LOS REGISTROS PREVISTOS PARA ALGUNAS DE LAS ACTIVIDADES DEL PROCEDIMIENTO DE LICITACIÓN PÚBLICA GBS-PRC11</a:t>
            </a:r>
          </a:p>
        </p:txBody>
      </p:sp>
      <p:graphicFrame>
        <p:nvGraphicFramePr>
          <p:cNvPr id="3" name="Tabla 3">
            <a:extLst>
              <a:ext uri="{FF2B5EF4-FFF2-40B4-BE49-F238E27FC236}">
                <a16:creationId xmlns:a16="http://schemas.microsoft.com/office/drawing/2014/main" id="{40CE51BF-8FA6-49AF-B83F-639A3264A9CE}"/>
              </a:ext>
            </a:extLst>
          </p:cNvPr>
          <p:cNvGraphicFramePr>
            <a:graphicFrameLocks noGrp="1"/>
          </p:cNvGraphicFramePr>
          <p:nvPr>
            <p:extLst>
              <p:ext uri="{D42A27DB-BD31-4B8C-83A1-F6EECF244321}">
                <p14:modId xmlns:p14="http://schemas.microsoft.com/office/powerpoint/2010/main" val="2923964404"/>
              </p:ext>
            </p:extLst>
          </p:nvPr>
        </p:nvGraphicFramePr>
        <p:xfrm>
          <a:off x="553452" y="1820723"/>
          <a:ext cx="8299000" cy="4049992"/>
        </p:xfrm>
        <a:graphic>
          <a:graphicData uri="http://schemas.openxmlformats.org/drawingml/2006/table">
            <a:tbl>
              <a:tblPr firstRow="1" bandRow="1">
                <a:tableStyleId>{5C22544A-7EE6-4342-B048-85BDC9FD1C3A}</a:tableStyleId>
              </a:tblPr>
              <a:tblGrid>
                <a:gridCol w="2100864">
                  <a:extLst>
                    <a:ext uri="{9D8B030D-6E8A-4147-A177-3AD203B41FA5}">
                      <a16:colId xmlns:a16="http://schemas.microsoft.com/office/drawing/2014/main" val="1887105132"/>
                    </a:ext>
                  </a:extLst>
                </a:gridCol>
                <a:gridCol w="2956686">
                  <a:extLst>
                    <a:ext uri="{9D8B030D-6E8A-4147-A177-3AD203B41FA5}">
                      <a16:colId xmlns:a16="http://schemas.microsoft.com/office/drawing/2014/main" val="2453520771"/>
                    </a:ext>
                  </a:extLst>
                </a:gridCol>
                <a:gridCol w="3241450">
                  <a:extLst>
                    <a:ext uri="{9D8B030D-6E8A-4147-A177-3AD203B41FA5}">
                      <a16:colId xmlns:a16="http://schemas.microsoft.com/office/drawing/2014/main" val="3862769042"/>
                    </a:ext>
                  </a:extLst>
                </a:gridCol>
              </a:tblGrid>
              <a:tr h="735097">
                <a:tc>
                  <a:txBody>
                    <a:bodyPr/>
                    <a:lstStyle/>
                    <a:p>
                      <a:pPr algn="ctr" fontAlgn="ctr"/>
                      <a:r>
                        <a:rPr lang="es-CO" sz="1100" b="1" i="0" u="none" strike="noStrike" dirty="0">
                          <a:solidFill>
                            <a:srgbClr val="002060"/>
                          </a:solidFill>
                          <a:effectLst/>
                          <a:latin typeface="Calibri" panose="020F0502020204030204" pitchFamily="34" charset="0"/>
                        </a:rPr>
                        <a:t>NUMERAL </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REQUISITOS </a:t>
                      </a:r>
                    </a:p>
                  </a:txBody>
                  <a:tcPr marL="9525" marR="9525" marT="9525" marB="0" anchor="ctr">
                    <a:solidFill>
                      <a:schemeClr val="accent6">
                        <a:lumMod val="75000"/>
                      </a:schemeClr>
                    </a:solidFill>
                  </a:tcPr>
                </a:tc>
                <a:tc>
                  <a:txBody>
                    <a:bodyPr/>
                    <a:lstStyle/>
                    <a:p>
                      <a:pPr algn="ctr" fontAlgn="ctr"/>
                      <a:r>
                        <a:rPr lang="es-CO" sz="1100" b="1" i="0" u="none" strike="noStrike" dirty="0">
                          <a:solidFill>
                            <a:srgbClr val="002060"/>
                          </a:solidFill>
                          <a:effectLst/>
                          <a:latin typeface="Calibri" panose="020F0502020204030204" pitchFamily="34" charset="0"/>
                        </a:rPr>
                        <a:t>CONTRATO </a:t>
                      </a:r>
                      <a:r>
                        <a:rPr lang="es-CO" sz="1100" b="1" i="0" u="none" strike="noStrike" dirty="0" err="1">
                          <a:solidFill>
                            <a:srgbClr val="002060"/>
                          </a:solidFill>
                          <a:effectLst/>
                          <a:latin typeface="Calibri" panose="020F0502020204030204" pitchFamily="34" charset="0"/>
                        </a:rPr>
                        <a:t>N°</a:t>
                      </a:r>
                      <a:r>
                        <a:rPr lang="es-CO" sz="1100" b="1" i="0" u="none" strike="noStrike" dirty="0">
                          <a:solidFill>
                            <a:srgbClr val="002060"/>
                          </a:solidFill>
                          <a:effectLst/>
                          <a:latin typeface="Calibri" panose="020F0502020204030204" pitchFamily="34" charset="0"/>
                        </a:rPr>
                        <a:t> </a:t>
                      </a:r>
                    </a:p>
                  </a:txBody>
                  <a:tcPr marL="9525" marR="9525" marT="9525" marB="0" anchor="ctr">
                    <a:solidFill>
                      <a:schemeClr val="accent6">
                        <a:lumMod val="75000"/>
                      </a:schemeClr>
                    </a:solidFill>
                  </a:tcPr>
                </a:tc>
                <a:extLst>
                  <a:ext uri="{0D108BD9-81ED-4DB2-BD59-A6C34878D82A}">
                    <a16:rowId xmlns:a16="http://schemas.microsoft.com/office/drawing/2014/main" val="115827424"/>
                  </a:ext>
                </a:extLst>
              </a:tr>
              <a:tr h="983497">
                <a:tc rowSpan="3">
                  <a:txBody>
                    <a:bodyPr/>
                    <a:lstStyle/>
                    <a:p>
                      <a:pPr algn="ctr" fontAlgn="ctr"/>
                      <a:r>
                        <a:rPr lang="es-MX" sz="1400" b="1" kern="1200" dirty="0">
                          <a:solidFill>
                            <a:srgbClr val="002060"/>
                          </a:solidFill>
                          <a:latin typeface="+mn-lt"/>
                          <a:ea typeface="+mn-ea"/>
                          <a:cs typeface="+mn-cs"/>
                        </a:rPr>
                        <a:t>5.5. AVISO DE CONVOCATORIA</a:t>
                      </a: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7. El valor estimado del contrato y la manifestación expresa de que la Entidad Estatal cuenta con la disponibilidad presupuestal.</a:t>
                      </a:r>
                    </a:p>
                  </a:txBody>
                  <a:tcPr marL="9525" marR="9525" marT="9525" marB="0" anchor="ctr">
                    <a:solidFill>
                      <a:schemeClr val="accent6">
                        <a:lumMod val="60000"/>
                        <a:lumOff val="40000"/>
                      </a:schemeClr>
                    </a:solidFill>
                  </a:tcPr>
                </a:tc>
                <a:tc rowSpan="3">
                  <a:txBody>
                    <a:bodyPr/>
                    <a:lstStyle/>
                    <a:p>
                      <a:pPr algn="ctr"/>
                      <a:endParaRPr lang="pt-BR" sz="1400" b="1" dirty="0">
                        <a:solidFill>
                          <a:srgbClr val="002060"/>
                        </a:solidFill>
                      </a:endParaRPr>
                    </a:p>
                    <a:p>
                      <a:pPr algn="ctr"/>
                      <a:endParaRPr lang="pt-BR" sz="1400" b="1" dirty="0">
                        <a:solidFill>
                          <a:srgbClr val="002060"/>
                        </a:solidFill>
                      </a:endParaRPr>
                    </a:p>
                    <a:p>
                      <a:pPr algn="ctr"/>
                      <a:endParaRPr lang="pt-BR" sz="1400" b="1" dirty="0">
                        <a:solidFill>
                          <a:srgbClr val="002060"/>
                        </a:solidFill>
                      </a:endParaRPr>
                    </a:p>
                    <a:p>
                      <a:pPr algn="ctr"/>
                      <a:endParaRPr lang="pt-BR" sz="1400" b="1" dirty="0">
                        <a:solidFill>
                          <a:srgbClr val="002060"/>
                        </a:solidFill>
                      </a:endParaRPr>
                    </a:p>
                    <a:p>
                      <a:pPr algn="ctr"/>
                      <a:endParaRPr lang="pt-BR" sz="1400" b="1" dirty="0">
                        <a:solidFill>
                          <a:srgbClr val="002060"/>
                        </a:solidFill>
                      </a:endParaRPr>
                    </a:p>
                    <a:p>
                      <a:pPr algn="ctr"/>
                      <a:endParaRPr lang="pt-BR" sz="1400" b="1" dirty="0">
                        <a:solidFill>
                          <a:srgbClr val="002060"/>
                        </a:solidFill>
                      </a:endParaRPr>
                    </a:p>
                    <a:p>
                      <a:pPr algn="ctr"/>
                      <a:r>
                        <a:rPr lang="pt-BR" sz="1400" b="1" dirty="0">
                          <a:solidFill>
                            <a:srgbClr val="002060"/>
                          </a:solidFill>
                        </a:rPr>
                        <a:t>1.- Contrato N° 126 de 2019</a:t>
                      </a:r>
                    </a:p>
                    <a:p>
                      <a:pPr algn="ctr"/>
                      <a:r>
                        <a:rPr lang="pt-BR" sz="1400" b="1" dirty="0">
                          <a:solidFill>
                            <a:srgbClr val="002060"/>
                          </a:solidFill>
                        </a:rPr>
                        <a:t>2.- Contrato N° 165 de 2020</a:t>
                      </a:r>
                    </a:p>
                  </a:txBody>
                  <a:tcPr>
                    <a:solidFill>
                      <a:schemeClr val="accent6">
                        <a:lumMod val="60000"/>
                        <a:lumOff val="40000"/>
                      </a:schemeClr>
                    </a:solidFill>
                  </a:tcPr>
                </a:tc>
                <a:extLst>
                  <a:ext uri="{0D108BD9-81ED-4DB2-BD59-A6C34878D82A}">
                    <a16:rowId xmlns:a16="http://schemas.microsoft.com/office/drawing/2014/main" val="3183824398"/>
                  </a:ext>
                </a:extLst>
              </a:tr>
              <a:tr h="724357">
                <a:tc vMerge="1">
                  <a:txBody>
                    <a:bodyPr/>
                    <a:lstStyle/>
                    <a:p>
                      <a:pPr algn="ctr" fontAlgn="ctr"/>
                      <a:endParaRPr lang="es-MX" sz="14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fontAlgn="ctr"/>
                      <a:r>
                        <a:rPr lang="es-MX" sz="1400" kern="1200" dirty="0">
                          <a:solidFill>
                            <a:srgbClr val="002060"/>
                          </a:solidFill>
                          <a:latin typeface="+mn-lt"/>
                          <a:ea typeface="+mn-ea"/>
                          <a:cs typeface="+mn-cs"/>
                        </a:rPr>
                        <a:t>8. Mención de si la contratación está cobijada por un Acuerdo Comercial.</a:t>
                      </a:r>
                    </a:p>
                  </a:txBody>
                  <a:tcPr marL="9525" marR="9525" marT="9525" marB="0" anchor="ctr">
                    <a:solidFill>
                      <a:schemeClr val="accent6">
                        <a:lumMod val="60000"/>
                        <a:lumOff val="40000"/>
                      </a:schemeClr>
                    </a:solidFill>
                  </a:tcPr>
                </a:tc>
                <a:tc vMerge="1">
                  <a:txBody>
                    <a:bodyPr/>
                    <a:lstStyle/>
                    <a:p>
                      <a:pPr algn="ctr"/>
                      <a:endParaRPr lang="pt-BR" sz="1400" b="1"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1267213164"/>
                  </a:ext>
                </a:extLst>
              </a:tr>
              <a:tr h="1607041">
                <a:tc vMerge="1">
                  <a:txBody>
                    <a:bodyPr/>
                    <a:lstStyle/>
                    <a:p>
                      <a:pPr algn="ctr" fontAlgn="ctr"/>
                      <a:endParaRPr lang="es-MX" sz="1400" b="1"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a:txBody>
                    <a:bodyPr/>
                    <a:lstStyle/>
                    <a:p>
                      <a:pPr algn="ctr"/>
                      <a:r>
                        <a:rPr lang="es-MX" sz="1400" kern="1200" dirty="0">
                          <a:solidFill>
                            <a:srgbClr val="002060"/>
                          </a:solidFill>
                          <a:latin typeface="+mn-lt"/>
                          <a:ea typeface="+mn-ea"/>
                          <a:cs typeface="+mn-cs"/>
                        </a:rPr>
                        <a:t>9. Mención de si la convocatoria es susceptible de ser limitada a </a:t>
                      </a:r>
                      <a:r>
                        <a:rPr lang="es-MX" sz="1400" kern="1200" dirty="0" err="1">
                          <a:solidFill>
                            <a:srgbClr val="002060"/>
                          </a:solidFill>
                          <a:latin typeface="+mn-lt"/>
                          <a:ea typeface="+mn-ea"/>
                          <a:cs typeface="+mn-cs"/>
                        </a:rPr>
                        <a:t>Mipyme</a:t>
                      </a:r>
                      <a:r>
                        <a:rPr lang="es-MX" sz="1400" kern="1200" dirty="0">
                          <a:solidFill>
                            <a:srgbClr val="002060"/>
                          </a:solidFill>
                          <a:latin typeface="+mn-lt"/>
                          <a:ea typeface="+mn-ea"/>
                          <a:cs typeface="+mn-cs"/>
                        </a:rPr>
                        <a:t>.</a:t>
                      </a:r>
                      <a:endParaRPr lang="es-CO" sz="1400" kern="1200" dirty="0">
                        <a:solidFill>
                          <a:srgbClr val="002060"/>
                        </a:solidFill>
                        <a:latin typeface="+mn-lt"/>
                        <a:ea typeface="+mn-ea"/>
                        <a:cs typeface="+mn-cs"/>
                      </a:endParaRPr>
                    </a:p>
                  </a:txBody>
                  <a:tcPr marL="9525" marR="9525" marT="9525" marB="0" anchor="ctr">
                    <a:solidFill>
                      <a:schemeClr val="accent6">
                        <a:lumMod val="60000"/>
                        <a:lumOff val="40000"/>
                      </a:schemeClr>
                    </a:solidFill>
                  </a:tcPr>
                </a:tc>
                <a:tc vMerge="1">
                  <a:txBody>
                    <a:bodyPr/>
                    <a:lstStyle/>
                    <a:p>
                      <a:pPr algn="ctr"/>
                      <a:endParaRPr lang="pt-BR" sz="1400" b="1" dirty="0">
                        <a:solidFill>
                          <a:srgbClr val="002060"/>
                        </a:solidFill>
                      </a:endParaRPr>
                    </a:p>
                  </a:txBody>
                  <a:tcPr>
                    <a:solidFill>
                      <a:schemeClr val="accent6">
                        <a:lumMod val="60000"/>
                        <a:lumOff val="40000"/>
                      </a:schemeClr>
                    </a:solidFill>
                  </a:tcPr>
                </a:tc>
                <a:extLst>
                  <a:ext uri="{0D108BD9-81ED-4DB2-BD59-A6C34878D82A}">
                    <a16:rowId xmlns:a16="http://schemas.microsoft.com/office/drawing/2014/main" val="2016324633"/>
                  </a:ext>
                </a:extLst>
              </a:tr>
            </a:tbl>
          </a:graphicData>
        </a:graphic>
      </p:graphicFrame>
    </p:spTree>
    <p:extLst>
      <p:ext uri="{BB962C8B-B14F-4D97-AF65-F5344CB8AC3E}">
        <p14:creationId xmlns:p14="http://schemas.microsoft.com/office/powerpoint/2010/main" val="355809700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6402</TotalTime>
  <Words>13531</Words>
  <Application>Microsoft Office PowerPoint</Application>
  <PresentationFormat>Presentación en pantalla (4:3)</PresentationFormat>
  <Paragraphs>1341</Paragraphs>
  <Slides>105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105</vt:i4>
      </vt:variant>
    </vt:vector>
  </HeadingPairs>
  <TitlesOfParts>
    <vt:vector size="10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Alejandra Arrieta Palacio</dc:creator>
  <cp:lastModifiedBy>Diana Carolina Rodriguez Guevara</cp:lastModifiedBy>
  <cp:revision>320</cp:revision>
  <dcterms:created xsi:type="dcterms:W3CDTF">2019-10-25T16:21:24Z</dcterms:created>
  <dcterms:modified xsi:type="dcterms:W3CDTF">2021-10-04T12:48:24Z</dcterms:modified>
</cp:coreProperties>
</file>