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331" r:id="rId4"/>
    <p:sldId id="296" r:id="rId5"/>
    <p:sldId id="298" r:id="rId6"/>
    <p:sldId id="299" r:id="rId7"/>
    <p:sldId id="300" r:id="rId8"/>
    <p:sldId id="338" r:id="rId9"/>
    <p:sldId id="339" r:id="rId10"/>
    <p:sldId id="353" r:id="rId11"/>
    <p:sldId id="301" r:id="rId12"/>
    <p:sldId id="354" r:id="rId13"/>
    <p:sldId id="302" r:id="rId14"/>
    <p:sldId id="303" r:id="rId15"/>
    <p:sldId id="304" r:id="rId16"/>
    <p:sldId id="305" r:id="rId17"/>
    <p:sldId id="306" r:id="rId18"/>
    <p:sldId id="307" r:id="rId19"/>
    <p:sldId id="308" r:id="rId20"/>
    <p:sldId id="309" r:id="rId21"/>
    <p:sldId id="332" r:id="rId22"/>
    <p:sldId id="333" r:id="rId23"/>
    <p:sldId id="334" r:id="rId24"/>
    <p:sldId id="335" r:id="rId25"/>
    <p:sldId id="336" r:id="rId26"/>
    <p:sldId id="337" r:id="rId27"/>
    <p:sldId id="310" r:id="rId28"/>
    <p:sldId id="311" r:id="rId29"/>
    <p:sldId id="312" r:id="rId30"/>
    <p:sldId id="313" r:id="rId31"/>
    <p:sldId id="314" r:id="rId32"/>
    <p:sldId id="315" r:id="rId33"/>
    <p:sldId id="316" r:id="rId34"/>
    <p:sldId id="317" r:id="rId35"/>
    <p:sldId id="340" r:id="rId36"/>
    <p:sldId id="341" r:id="rId37"/>
    <p:sldId id="342" r:id="rId38"/>
    <p:sldId id="343" r:id="rId39"/>
    <p:sldId id="344" r:id="rId40"/>
    <p:sldId id="345" r:id="rId41"/>
    <p:sldId id="346" r:id="rId42"/>
    <p:sldId id="347" r:id="rId43"/>
    <p:sldId id="348" r:id="rId44"/>
    <p:sldId id="349" r:id="rId45"/>
    <p:sldId id="350" r:id="rId46"/>
    <p:sldId id="351" r:id="rId47"/>
    <p:sldId id="352" r:id="rId4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5E33"/>
    <a:srgbClr val="928B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62" autoAdjust="0"/>
    <p:restoredTop sz="94660"/>
  </p:normalViewPr>
  <p:slideViewPr>
    <p:cSldViewPr snapToGrid="0">
      <p:cViewPr varScale="1">
        <p:scale>
          <a:sx n="86" d="100"/>
          <a:sy n="86"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D43D7D9A-2075-4101-9AEF-C07A7E77EF75}" type="datetimeFigureOut">
              <a:rPr lang="es-CO" smtClean="0"/>
              <a:t>4/10/2019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190998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43D7D9A-2075-4101-9AEF-C07A7E77EF75}" type="datetimeFigureOut">
              <a:rPr lang="es-CO" smtClean="0"/>
              <a:t>4/10/2019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2854192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43D7D9A-2075-4101-9AEF-C07A7E77EF75}" type="datetimeFigureOut">
              <a:rPr lang="es-CO" smtClean="0"/>
              <a:t>4/10/2019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114218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43D7D9A-2075-4101-9AEF-C07A7E77EF75}" type="datetimeFigureOut">
              <a:rPr lang="es-CO" smtClean="0"/>
              <a:t>4/10/2019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329256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D43D7D9A-2075-4101-9AEF-C07A7E77EF75}" type="datetimeFigureOut">
              <a:rPr lang="es-CO" smtClean="0"/>
              <a:t>4/10/2019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354088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43D7D9A-2075-4101-9AEF-C07A7E77EF75}" type="datetimeFigureOut">
              <a:rPr lang="es-CO" smtClean="0"/>
              <a:t>4/10/2019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145955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43D7D9A-2075-4101-9AEF-C07A7E77EF75}" type="datetimeFigureOut">
              <a:rPr lang="es-CO" smtClean="0"/>
              <a:t>4/10/2019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2646889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43D7D9A-2075-4101-9AEF-C07A7E77EF75}" type="datetimeFigureOut">
              <a:rPr lang="es-CO" smtClean="0"/>
              <a:t>4/10/2019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81276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D7D9A-2075-4101-9AEF-C07A7E77EF75}" type="datetimeFigureOut">
              <a:rPr lang="es-CO" smtClean="0"/>
              <a:t>4/10/2019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42966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43D7D9A-2075-4101-9AEF-C07A7E77EF75}" type="datetimeFigureOut">
              <a:rPr lang="es-CO" smtClean="0"/>
              <a:t>4/10/2019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411168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43D7D9A-2075-4101-9AEF-C07A7E77EF75}" type="datetimeFigureOut">
              <a:rPr lang="es-CO" smtClean="0"/>
              <a:t>4/10/2019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01CB07E-D00C-41C5-B9E4-C688E6D2F711}" type="slidenum">
              <a:rPr lang="es-CO" smtClean="0"/>
              <a:t>‹Nº›</a:t>
            </a:fld>
            <a:endParaRPr lang="es-CO"/>
          </a:p>
        </p:txBody>
      </p:sp>
    </p:spTree>
    <p:extLst>
      <p:ext uri="{BB962C8B-B14F-4D97-AF65-F5344CB8AC3E}">
        <p14:creationId xmlns:p14="http://schemas.microsoft.com/office/powerpoint/2010/main" val="266880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D7D9A-2075-4101-9AEF-C07A7E77EF75}" type="datetimeFigureOut">
              <a:rPr lang="es-CO" smtClean="0"/>
              <a:t>4/10/2019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CB07E-D00C-41C5-B9E4-C688E6D2F711}" type="slidenum">
              <a:rPr lang="es-CO" smtClean="0"/>
              <a:t>‹Nº›</a:t>
            </a:fld>
            <a:endParaRPr lang="es-CO"/>
          </a:p>
        </p:txBody>
      </p:sp>
    </p:spTree>
    <p:extLst>
      <p:ext uri="{BB962C8B-B14F-4D97-AF65-F5344CB8AC3E}">
        <p14:creationId xmlns:p14="http://schemas.microsoft.com/office/powerpoint/2010/main" val="763340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file:///\\svrnas\grp_contribuciones$\NOTIFICACIONES"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9144000" cy="153488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p:nvSpPr>
        <p:spPr>
          <a:xfrm>
            <a:off x="0" y="5860566"/>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53585" y="179616"/>
            <a:ext cx="3157059" cy="1173091"/>
          </a:xfrm>
          <a:prstGeom prst="rect">
            <a:avLst/>
          </a:prstGeom>
          <a:solidFill>
            <a:srgbClr val="1C3481"/>
          </a:solidFill>
        </p:spPr>
      </p:pic>
      <p:pic>
        <p:nvPicPr>
          <p:cNvPr id="3" name="Imagen 2"/>
          <p:cNvPicPr>
            <a:picLocks noChangeAspect="1"/>
          </p:cNvPicPr>
          <p:nvPr/>
        </p:nvPicPr>
        <p:blipFill>
          <a:blip r:embed="rId3"/>
          <a:stretch>
            <a:fillRect/>
          </a:stretch>
        </p:blipFill>
        <p:spPr>
          <a:xfrm>
            <a:off x="5124930" y="6071207"/>
            <a:ext cx="3788288" cy="623742"/>
          </a:xfrm>
          <a:prstGeom prst="rect">
            <a:avLst/>
          </a:prstGeom>
        </p:spPr>
      </p:pic>
      <p:sp>
        <p:nvSpPr>
          <p:cNvPr id="6" name="2 CuadroTexto"/>
          <p:cNvSpPr txBox="1"/>
          <p:nvPr/>
        </p:nvSpPr>
        <p:spPr>
          <a:xfrm>
            <a:off x="430924" y="1928011"/>
            <a:ext cx="8408276" cy="3539430"/>
          </a:xfrm>
          <a:prstGeom prst="rect">
            <a:avLst/>
          </a:prstGeom>
          <a:noFill/>
          <a:ln>
            <a:solidFill>
              <a:schemeClr val="accent1">
                <a:lumMod val="75000"/>
              </a:schemeClr>
            </a:solidFill>
          </a:ln>
        </p:spPr>
        <p:txBody>
          <a:bodyPr wrap="square" rtlCol="0">
            <a:spAutoFit/>
          </a:bodyPr>
          <a:lstStyle/>
          <a:p>
            <a:pPr algn="ctr"/>
            <a:r>
              <a:rPr lang="es-MX" sz="2800" b="1" dirty="0" smtClean="0">
                <a:solidFill>
                  <a:schemeClr val="accent6">
                    <a:lumMod val="75000"/>
                  </a:schemeClr>
                </a:solidFill>
              </a:rPr>
              <a:t>INFORME DE SEGUIMIENTO A LOS PLANES </a:t>
            </a:r>
            <a:r>
              <a:rPr lang="es-MX" sz="2800" b="1" dirty="0">
                <a:solidFill>
                  <a:schemeClr val="accent6">
                    <a:lumMod val="75000"/>
                  </a:schemeClr>
                </a:solidFill>
              </a:rPr>
              <a:t>DE MEJORAMIENTO A LAS AUDITORÍAS DE </a:t>
            </a:r>
            <a:r>
              <a:rPr lang="es-MX" sz="2800" b="1" dirty="0" smtClean="0">
                <a:solidFill>
                  <a:schemeClr val="accent6">
                    <a:lumMod val="75000"/>
                  </a:schemeClr>
                </a:solidFill>
              </a:rPr>
              <a:t>GESTIÓN DE LA UAE CRA A 30 DE JUNIO DE 2019</a:t>
            </a:r>
          </a:p>
          <a:p>
            <a:pPr algn="ctr"/>
            <a:endParaRPr lang="es-MX" sz="2800" b="1" dirty="0" smtClean="0">
              <a:solidFill>
                <a:schemeClr val="accent6">
                  <a:lumMod val="75000"/>
                </a:schemeClr>
              </a:solidFill>
            </a:endParaRPr>
          </a:p>
          <a:p>
            <a:pPr algn="ctr"/>
            <a:endParaRPr lang="es-CO" sz="2800" b="1" dirty="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UNIDAD DE CONTROL INTERNO</a:t>
            </a:r>
          </a:p>
          <a:p>
            <a:pPr algn="ctr"/>
            <a:r>
              <a:rPr lang="es-CO" sz="2800" b="1" dirty="0" smtClean="0">
                <a:solidFill>
                  <a:schemeClr val="accent6">
                    <a:lumMod val="75000"/>
                  </a:schemeClr>
                </a:solidFill>
              </a:rPr>
              <a:t>13 DE SEPTIEMBRE DE 2019</a:t>
            </a:r>
            <a:endParaRPr lang="es-CO" sz="2800" b="1" dirty="0">
              <a:solidFill>
                <a:schemeClr val="accent6">
                  <a:lumMod val="75000"/>
                </a:schemeClr>
              </a:solidFill>
            </a:endParaRPr>
          </a:p>
        </p:txBody>
      </p:sp>
    </p:spTree>
    <p:extLst>
      <p:ext uri="{BB962C8B-B14F-4D97-AF65-F5344CB8AC3E}">
        <p14:creationId xmlns:p14="http://schemas.microsoft.com/office/powerpoint/2010/main" val="562130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3" name="CuadroTexto 2"/>
          <p:cNvSpPr txBox="1"/>
          <p:nvPr/>
        </p:nvSpPr>
        <p:spPr>
          <a:xfrm>
            <a:off x="310242" y="241738"/>
            <a:ext cx="8592020" cy="646331"/>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smtClean="0">
                <a:solidFill>
                  <a:schemeClr val="accent6">
                    <a:lumMod val="75000"/>
                  </a:schemeClr>
                </a:solidFill>
              </a:rPr>
              <a:t>COMENTARIOS DE LA OFICINA ASESORA JURÍDICA </a:t>
            </a:r>
          </a:p>
          <a:p>
            <a:pPr algn="ctr"/>
            <a:r>
              <a:rPr lang="es-CO" b="1" dirty="0" smtClean="0">
                <a:solidFill>
                  <a:schemeClr val="accent6">
                    <a:lumMod val="75000"/>
                  </a:schemeClr>
                </a:solidFill>
              </a:rPr>
              <a:t>A LAS ACCIONES DE MEJORA INCUMPLIDAS  </a:t>
            </a:r>
            <a:endParaRPr lang="es-CO" b="1" dirty="0">
              <a:solidFill>
                <a:schemeClr val="accent6">
                  <a:lumMod val="75000"/>
                </a:schemeClr>
              </a:solidFill>
            </a:endParaRPr>
          </a:p>
        </p:txBody>
      </p:sp>
      <p:sp>
        <p:nvSpPr>
          <p:cNvPr id="6" name="CuadroTexto 5"/>
          <p:cNvSpPr txBox="1"/>
          <p:nvPr/>
        </p:nvSpPr>
        <p:spPr>
          <a:xfrm>
            <a:off x="310242" y="1188389"/>
            <a:ext cx="8592020" cy="1600438"/>
          </a:xfrm>
          <a:prstGeom prst="rect">
            <a:avLst/>
          </a:prstGeom>
          <a:noFill/>
          <a:ln>
            <a:solidFill>
              <a:schemeClr val="accent1">
                <a:lumMod val="75000"/>
              </a:schemeClr>
            </a:solidFill>
          </a:ln>
        </p:spPr>
        <p:txBody>
          <a:bodyPr wrap="square" rtlCol="0">
            <a:spAutoFit/>
          </a:bodyPr>
          <a:lstStyle/>
          <a:p>
            <a:pPr algn="just"/>
            <a:r>
              <a:rPr lang="es-ES" sz="1400" i="1" dirty="0" smtClean="0">
                <a:solidFill>
                  <a:schemeClr val="accent6">
                    <a:lumMod val="75000"/>
                  </a:schemeClr>
                </a:solidFill>
              </a:rPr>
              <a:t>Se </a:t>
            </a:r>
            <a:r>
              <a:rPr lang="es-ES" sz="1400" i="1" dirty="0">
                <a:solidFill>
                  <a:schemeClr val="accent6">
                    <a:lumMod val="75000"/>
                  </a:schemeClr>
                </a:solidFill>
              </a:rPr>
              <a:t>llevó a cabo la revisión del índice de Información Clasificada y reservada de la </a:t>
            </a:r>
            <a:r>
              <a:rPr lang="es-ES" sz="1400" i="1" dirty="0" smtClean="0">
                <a:solidFill>
                  <a:schemeClr val="accent6">
                    <a:lumMod val="75000"/>
                  </a:schemeClr>
                </a:solidFill>
              </a:rPr>
              <a:t>CRA”. </a:t>
            </a:r>
            <a:endParaRPr lang="es-ES" sz="1400" i="1" dirty="0">
              <a:solidFill>
                <a:schemeClr val="accent6">
                  <a:lumMod val="75000"/>
                </a:schemeClr>
              </a:solidFill>
            </a:endParaRPr>
          </a:p>
          <a:p>
            <a:pPr algn="just"/>
            <a:r>
              <a:rPr lang="es-ES" sz="1400" i="1" dirty="0">
                <a:solidFill>
                  <a:schemeClr val="accent6">
                    <a:lumMod val="75000"/>
                  </a:schemeClr>
                </a:solidFill>
              </a:rPr>
              <a:t> </a:t>
            </a:r>
          </a:p>
          <a:p>
            <a:pPr algn="just"/>
            <a:r>
              <a:rPr lang="es-CO" sz="1400" i="1" dirty="0" smtClean="0">
                <a:solidFill>
                  <a:schemeClr val="accent6">
                    <a:lumMod val="75000"/>
                  </a:schemeClr>
                </a:solidFill>
              </a:rPr>
              <a:t>“Estos </a:t>
            </a:r>
            <a:r>
              <a:rPr lang="es-CO" sz="1400" i="1" dirty="0">
                <a:solidFill>
                  <a:schemeClr val="accent6">
                    <a:lumMod val="75000"/>
                  </a:schemeClr>
                </a:solidFill>
              </a:rPr>
              <a:t>documentos, atendiendo a los trámites internos de la entidad, serán sometidos a consideración del Comité Institucional de Gestión y Desempeño, previo estudio del Subcomité de Gestión, es de considerar que el índice de información clasificada debe ser analizado por las áreas responsables de los activos de información allí identificados con reservas, para los ajustes que sean </a:t>
            </a:r>
            <a:r>
              <a:rPr lang="es-CO" sz="1400" i="1" dirty="0" smtClean="0">
                <a:solidFill>
                  <a:schemeClr val="accent6">
                    <a:lumMod val="75000"/>
                  </a:schemeClr>
                </a:solidFill>
              </a:rPr>
              <a:t>pertinentes”.</a:t>
            </a:r>
          </a:p>
          <a:p>
            <a:pPr algn="just"/>
            <a:endParaRPr lang="es-ES" sz="1400" i="1" dirty="0">
              <a:solidFill>
                <a:schemeClr val="accent6">
                  <a:lumMod val="75000"/>
                </a:schemeClr>
              </a:solidFill>
            </a:endParaRPr>
          </a:p>
        </p:txBody>
      </p:sp>
    </p:spTree>
    <p:extLst>
      <p:ext uri="{BB962C8B-B14F-4D97-AF65-F5344CB8AC3E}">
        <p14:creationId xmlns:p14="http://schemas.microsoft.com/office/powerpoint/2010/main" val="493053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9" name="1 Rectángulo"/>
          <p:cNvSpPr>
            <a:spLocks noChangeArrowheads="1"/>
          </p:cNvSpPr>
          <p:nvPr/>
        </p:nvSpPr>
        <p:spPr bwMode="auto">
          <a:xfrm>
            <a:off x="625365" y="795353"/>
            <a:ext cx="7893269" cy="4401205"/>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s-CO" sz="2800" b="1" dirty="0" smtClean="0">
              <a:solidFill>
                <a:schemeClr val="tx2"/>
              </a:solidFill>
            </a:endParaRPr>
          </a:p>
          <a:p>
            <a:pPr algn="ctr"/>
            <a:endParaRPr lang="es-CO" sz="2800" b="1" dirty="0">
              <a:solidFill>
                <a:schemeClr val="tx2"/>
              </a:solidFill>
            </a:endParaRPr>
          </a:p>
          <a:p>
            <a:pPr algn="ctr"/>
            <a:r>
              <a:rPr lang="es-CO" sz="2800" b="1" dirty="0" smtClean="0">
                <a:solidFill>
                  <a:schemeClr val="accent6">
                    <a:lumMod val="75000"/>
                  </a:schemeClr>
                </a:solidFill>
              </a:rPr>
              <a:t>INFORME </a:t>
            </a:r>
            <a:r>
              <a:rPr lang="es-CO" sz="2800" b="1" dirty="0">
                <a:solidFill>
                  <a:schemeClr val="accent6">
                    <a:lumMod val="75000"/>
                  </a:schemeClr>
                </a:solidFill>
              </a:rPr>
              <a:t>DEFINITIVO A LA EVALUACIÓN </a:t>
            </a:r>
            <a:endParaRPr lang="es-CO" sz="2800" b="1" dirty="0" smtClean="0">
              <a:solidFill>
                <a:schemeClr val="accent6">
                  <a:lumMod val="75000"/>
                </a:schemeClr>
              </a:solidFill>
            </a:endParaRPr>
          </a:p>
          <a:p>
            <a:pPr algn="ctr"/>
            <a:r>
              <a:rPr lang="es-CO" sz="2800" b="1" dirty="0" smtClean="0">
                <a:solidFill>
                  <a:schemeClr val="accent6">
                    <a:lumMod val="75000"/>
                  </a:schemeClr>
                </a:solidFill>
              </a:rPr>
              <a:t>DEL </a:t>
            </a:r>
            <a:r>
              <a:rPr lang="es-CO" sz="2800" b="1" dirty="0">
                <a:solidFill>
                  <a:schemeClr val="accent6">
                    <a:lumMod val="75000"/>
                  </a:schemeClr>
                </a:solidFill>
              </a:rPr>
              <a:t>PROCESO DE SERVICIO INTEGRAL  </a:t>
            </a:r>
            <a:endParaRPr lang="es-CO" sz="2800" b="1" dirty="0" smtClean="0">
              <a:solidFill>
                <a:schemeClr val="accent6">
                  <a:lumMod val="75000"/>
                </a:schemeClr>
              </a:solidFill>
            </a:endParaRPr>
          </a:p>
          <a:p>
            <a:pPr algn="ctr"/>
            <a:r>
              <a:rPr lang="es-CO" sz="2800" b="1" dirty="0" smtClean="0">
                <a:solidFill>
                  <a:schemeClr val="accent6">
                    <a:lumMod val="75000"/>
                  </a:schemeClr>
                </a:solidFill>
              </a:rPr>
              <a:t>AL USUARIO</a:t>
            </a:r>
          </a:p>
          <a:p>
            <a:pPr algn="ctr"/>
            <a:endParaRPr lang="es-CO" sz="2800" b="1" dirty="0"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SEGUNDO SEMESTRE 2018</a:t>
            </a:r>
          </a:p>
          <a:p>
            <a:pPr algn="ctr"/>
            <a:endParaRPr lang="es-CO" sz="2800" b="1" dirty="0" smtClean="0">
              <a:solidFill>
                <a:schemeClr val="tx2"/>
              </a:solidFill>
            </a:endParaRPr>
          </a:p>
          <a:p>
            <a:pPr algn="ctr"/>
            <a:endParaRPr lang="es-CO" sz="2800" b="1" dirty="0">
              <a:solidFill>
                <a:schemeClr val="tx2"/>
              </a:solidFill>
            </a:endParaRPr>
          </a:p>
        </p:txBody>
      </p:sp>
    </p:spTree>
    <p:extLst>
      <p:ext uri="{BB962C8B-B14F-4D97-AF65-F5344CB8AC3E}">
        <p14:creationId xmlns:p14="http://schemas.microsoft.com/office/powerpoint/2010/main" val="1034332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9" name="1 Rectángulo"/>
          <p:cNvSpPr>
            <a:spLocks noChangeArrowheads="1"/>
          </p:cNvSpPr>
          <p:nvPr/>
        </p:nvSpPr>
        <p:spPr bwMode="auto">
          <a:xfrm>
            <a:off x="483476" y="669229"/>
            <a:ext cx="7893269" cy="4431983"/>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s-CO" sz="200" b="1" dirty="0" smtClean="0">
              <a:solidFill>
                <a:schemeClr val="accent2">
                  <a:lumMod val="75000"/>
                </a:schemeClr>
              </a:solidFill>
            </a:endParaRPr>
          </a:p>
          <a:p>
            <a:pPr algn="ctr"/>
            <a:r>
              <a:rPr lang="es-CO" sz="2800" b="1" dirty="0">
                <a:solidFill>
                  <a:schemeClr val="accent6">
                    <a:lumMod val="75000"/>
                  </a:schemeClr>
                </a:solidFill>
              </a:rPr>
              <a:t>INFORME DEFINITIVO A LA EVALUACIÓN </a:t>
            </a:r>
          </a:p>
          <a:p>
            <a:pPr algn="ctr"/>
            <a:r>
              <a:rPr lang="es-CO" sz="2800" b="1" dirty="0">
                <a:solidFill>
                  <a:schemeClr val="accent6">
                    <a:lumMod val="75000"/>
                  </a:schemeClr>
                </a:solidFill>
              </a:rPr>
              <a:t>DEL PROCESO DE SERVICIO INTEGRAL  </a:t>
            </a:r>
          </a:p>
          <a:p>
            <a:pPr algn="ctr"/>
            <a:r>
              <a:rPr lang="es-CO" sz="2800" b="1" dirty="0">
                <a:solidFill>
                  <a:schemeClr val="accent6">
                    <a:lumMod val="75000"/>
                  </a:schemeClr>
                </a:solidFill>
              </a:rPr>
              <a:t>AL USUARIO. </a:t>
            </a:r>
          </a:p>
          <a:p>
            <a:pPr algn="ctr"/>
            <a:endParaRPr lang="es-CO" sz="2800" b="1" dirty="0">
              <a:solidFill>
                <a:schemeClr val="accent6">
                  <a:lumMod val="75000"/>
                </a:schemeClr>
              </a:solidFill>
            </a:endParaRPr>
          </a:p>
          <a:p>
            <a:pPr algn="ctr"/>
            <a:r>
              <a:rPr lang="es-CO" sz="2800" b="1" dirty="0">
                <a:solidFill>
                  <a:schemeClr val="accent6">
                    <a:lumMod val="75000"/>
                  </a:schemeClr>
                </a:solidFill>
              </a:rPr>
              <a:t>SEGUNDO SEMESTRE 2018</a:t>
            </a:r>
          </a:p>
          <a:p>
            <a:pPr algn="ctr"/>
            <a:endParaRPr lang="es-CO" sz="2800" b="1"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AVANCE: 11/14                  79%</a:t>
            </a:r>
          </a:p>
          <a:p>
            <a:pPr algn="ctr"/>
            <a:endParaRPr lang="es-CO" sz="2800" b="1" dirty="0" smtClean="0">
              <a:solidFill>
                <a:schemeClr val="bg2">
                  <a:lumMod val="50000"/>
                </a:schemeClr>
              </a:solidFill>
            </a:endParaRPr>
          </a:p>
          <a:p>
            <a:pPr algn="ctr"/>
            <a:endParaRPr lang="es-CO" sz="2800" b="1" dirty="0">
              <a:solidFill>
                <a:schemeClr val="tx2"/>
              </a:solidFill>
            </a:endParaRPr>
          </a:p>
        </p:txBody>
      </p:sp>
    </p:spTree>
    <p:extLst>
      <p:ext uri="{BB962C8B-B14F-4D97-AF65-F5344CB8AC3E}">
        <p14:creationId xmlns:p14="http://schemas.microsoft.com/office/powerpoint/2010/main" val="3705240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986446947"/>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326340">
                  <a:extLst>
                    <a:ext uri="{9D8B030D-6E8A-4147-A177-3AD203B41FA5}">
                      <a16:colId xmlns:a16="http://schemas.microsoft.com/office/drawing/2014/main" val="1254586146"/>
                    </a:ext>
                  </a:extLst>
                </a:gridCol>
                <a:gridCol w="1902373">
                  <a:extLst>
                    <a:ext uri="{9D8B030D-6E8A-4147-A177-3AD203B41FA5}">
                      <a16:colId xmlns:a16="http://schemas.microsoft.com/office/drawing/2014/main" val="3464383490"/>
                    </a:ext>
                  </a:extLst>
                </a:gridCol>
                <a:gridCol w="1334814">
                  <a:extLst>
                    <a:ext uri="{9D8B030D-6E8A-4147-A177-3AD203B41FA5}">
                      <a16:colId xmlns:a16="http://schemas.microsoft.com/office/drawing/2014/main" val="416467452"/>
                    </a:ext>
                  </a:extLst>
                </a:gridCol>
                <a:gridCol w="641131">
                  <a:extLst>
                    <a:ext uri="{9D8B030D-6E8A-4147-A177-3AD203B41FA5}">
                      <a16:colId xmlns:a16="http://schemas.microsoft.com/office/drawing/2014/main" val="4286014489"/>
                    </a:ext>
                  </a:extLst>
                </a:gridCol>
                <a:gridCol w="770081">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solidFill>
                            <a:schemeClr val="bg1"/>
                          </a:solidFill>
                          <a:effectLst/>
                        </a:rPr>
                        <a:t> </a:t>
                      </a:r>
                      <a:endParaRPr lang="en-US" sz="1100" spc="5" dirty="0" smtClean="0">
                        <a:solidFill>
                          <a:schemeClr val="bg1"/>
                        </a:solidFill>
                        <a:effectLst/>
                      </a:endParaRPr>
                    </a:p>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solidFill>
                            <a:schemeClr val="bg1"/>
                          </a:solidFill>
                          <a:effectLst/>
                        </a:rPr>
                        <a:t> </a:t>
                      </a:r>
                    </a:p>
                    <a:p>
                      <a:pPr>
                        <a:lnSpc>
                          <a:spcPts val="1000"/>
                        </a:lnSpc>
                        <a:spcAft>
                          <a:spcPts val="0"/>
                        </a:spcAft>
                      </a:pPr>
                      <a:r>
                        <a:rPr lang="es-CO" sz="1100" dirty="0">
                          <a:solidFill>
                            <a:schemeClr val="bg1"/>
                          </a:solidFill>
                          <a:effectLst/>
                        </a:rPr>
                        <a:t>  </a:t>
                      </a:r>
                      <a:endParaRPr lang="es-CO" sz="1100" dirty="0" smtClean="0">
                        <a:solidFill>
                          <a:schemeClr val="bg1"/>
                        </a:solidFill>
                        <a:effectLst/>
                      </a:endParaRPr>
                    </a:p>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1000"/>
                        </a:lnSpc>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a:t>
                      </a:r>
                    </a:p>
                    <a:p>
                      <a:pPr algn="ctr">
                        <a:lnSpc>
                          <a:spcPts val="1000"/>
                        </a:lnSpc>
                        <a:spcAft>
                          <a:spcPts val="0"/>
                        </a:spcAft>
                      </a:pPr>
                      <a:r>
                        <a:rPr lang="es-CO" sz="1100" dirty="0" smtClean="0">
                          <a:solidFill>
                            <a:schemeClr val="bg1"/>
                          </a:solidFill>
                          <a:effectLst/>
                          <a:latin typeface="Calibri"/>
                          <a:ea typeface="Calibri"/>
                          <a:cs typeface="Times New Roman"/>
                        </a:rPr>
                        <a:t> DE INICIO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 </a:t>
                      </a:r>
                    </a:p>
                    <a:p>
                      <a:pPr algn="ctr">
                        <a:lnSpc>
                          <a:spcPts val="1000"/>
                        </a:lnSpc>
                        <a:spcAft>
                          <a:spcPts val="0"/>
                        </a:spcAft>
                      </a:pPr>
                      <a:r>
                        <a:rPr lang="es-CO" sz="1100" dirty="0" smtClean="0">
                          <a:solidFill>
                            <a:schemeClr val="bg1"/>
                          </a:solidFill>
                          <a:effectLst/>
                          <a:latin typeface="Calibri"/>
                          <a:ea typeface="Calibri"/>
                          <a:cs typeface="Times New Roman"/>
                        </a:rPr>
                        <a:t>FIN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que la entidad dé respuesta dentro de los términos establecidos en la ley, de conformidad a lo establecido en la Ley 1755 de 2015 artículo "Términos para resolver las distintas modalidades de peticiones. Salvo norma legal especial y so pena de sanción disciplinaria, toda petición deberá resolverse dentro de los quince (15) días siguientes a su recepción.”, subrayas fuera de texto y en el Decreto 707 de 1995 artículo 4° “Liquidación definitiva (…) procederá en un plazo máximo de sesenta (60) días calendario, contados a partir de la fecha de recibo de los estados financieros (…)”; a fin de evitar riesgos legales en contra de la UAE CRA.</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Generar semanalmente el reporte N° 7 de Orfeo con el fin de identificar las peticiones que tengan hasta cinco días de plazo para su gestión con el fin de advertir vía correo electrónico a quienes tienen el radicado en su bandeja.</a:t>
                      </a:r>
                      <a:endParaRPr lang="es-CO" sz="1050" b="0" i="0" u="none" strike="noStrike" dirty="0" smtClean="0">
                        <a:solidFill>
                          <a:schemeClr val="accent6">
                            <a:lumMod val="75000"/>
                          </a:schemeClr>
                        </a:solidFill>
                        <a:effectLst/>
                        <a:latin typeface="+mn-lt"/>
                      </a:endParaRP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Desde</a:t>
                      </a:r>
                      <a:r>
                        <a:rPr lang="es-MX" sz="1100" baseline="0" dirty="0" smtClean="0">
                          <a:solidFill>
                            <a:schemeClr val="accent6">
                              <a:lumMod val="75000"/>
                            </a:schemeClr>
                          </a:solidFill>
                          <a:latin typeface="+mn-lt"/>
                        </a:rPr>
                        <a:t> el 29/4/19 hasta el 23/7/19 se han generado reportes semanales en cumplimiento de la acción de mejora. </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6/5/19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DE REGULACIÓN</a:t>
            </a:r>
            <a:endParaRPr lang="es-CO" b="1" dirty="0">
              <a:solidFill>
                <a:schemeClr val="accent6">
                  <a:lumMod val="75000"/>
                </a:schemeClr>
              </a:solidFill>
            </a:endParaRPr>
          </a:p>
        </p:txBody>
      </p:sp>
    </p:spTree>
    <p:extLst>
      <p:ext uri="{BB962C8B-B14F-4D97-AF65-F5344CB8AC3E}">
        <p14:creationId xmlns:p14="http://schemas.microsoft.com/office/powerpoint/2010/main" val="3508423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964904644"/>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2990009">
                  <a:extLst>
                    <a:ext uri="{9D8B030D-6E8A-4147-A177-3AD203B41FA5}">
                      <a16:colId xmlns:a16="http://schemas.microsoft.com/office/drawing/2014/main" val="1254586146"/>
                    </a:ext>
                  </a:extLst>
                </a:gridCol>
                <a:gridCol w="1839311">
                  <a:extLst>
                    <a:ext uri="{9D8B030D-6E8A-4147-A177-3AD203B41FA5}">
                      <a16:colId xmlns:a16="http://schemas.microsoft.com/office/drawing/2014/main" val="3464383490"/>
                    </a:ext>
                  </a:extLst>
                </a:gridCol>
                <a:gridCol w="1639613">
                  <a:extLst>
                    <a:ext uri="{9D8B030D-6E8A-4147-A177-3AD203B41FA5}">
                      <a16:colId xmlns:a16="http://schemas.microsoft.com/office/drawing/2014/main" val="416467452"/>
                    </a:ext>
                  </a:extLst>
                </a:gridCol>
                <a:gridCol w="599090">
                  <a:extLst>
                    <a:ext uri="{9D8B030D-6E8A-4147-A177-3AD203B41FA5}">
                      <a16:colId xmlns:a16="http://schemas.microsoft.com/office/drawing/2014/main" val="4286014489"/>
                    </a:ext>
                  </a:extLst>
                </a:gridCol>
                <a:gridCol w="609600">
                  <a:extLst>
                    <a:ext uri="{9D8B030D-6E8A-4147-A177-3AD203B41FA5}">
                      <a16:colId xmlns:a16="http://schemas.microsoft.com/office/drawing/2014/main" val="850113951"/>
                    </a:ext>
                  </a:extLst>
                </a:gridCol>
                <a:gridCol w="935419">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Se recomienda que los correos electrónicos por medio de los cuales se da respuesta a las peticiones, sean registradas en el Sistema de Gestión Documental Orfeo y asociadas a los radicados que los originaron, en aras de conservar la trazabilidad de las gestiones adelantadas por la entidad para atender las peticiones de los ciudadanos y la remisión de las copias de los traslados por competencia realizados por la entidad.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La Subdirección de Regulación no genera correos electrónicos con respuesta a peticiones. Sin embargo, se enviará un correo desde la Subdirección de Regulación, advirtiendo la situación. </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Mediante correo electrónico de fecha 3/5/19, la Subdirección</a:t>
                      </a:r>
                      <a:r>
                        <a:rPr lang="es-MX" sz="1100" baseline="0" dirty="0" smtClean="0">
                          <a:solidFill>
                            <a:schemeClr val="accent6">
                              <a:lumMod val="75000"/>
                            </a:schemeClr>
                          </a:solidFill>
                          <a:latin typeface="+mn-lt"/>
                        </a:rPr>
                        <a:t> de Regulación envió un correo electrónico a los funcionarios y contratistas de dicha área, donde les informan que las respuestas a las peticiones deben ser registradas en el Orfeo, con el fin de no perder la trazabilidad en las gestiones adelantadas por la entidad.</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3/5/19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DE REGULACIÓN</a:t>
            </a:r>
            <a:endParaRPr lang="es-CO" b="1" dirty="0">
              <a:solidFill>
                <a:schemeClr val="accent6">
                  <a:lumMod val="75000"/>
                </a:schemeClr>
              </a:solidFill>
            </a:endParaRPr>
          </a:p>
        </p:txBody>
      </p:sp>
    </p:spTree>
    <p:extLst>
      <p:ext uri="{BB962C8B-B14F-4D97-AF65-F5344CB8AC3E}">
        <p14:creationId xmlns:p14="http://schemas.microsoft.com/office/powerpoint/2010/main" val="1000615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626297784"/>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524000">
                  <a:extLst>
                    <a:ext uri="{9D8B030D-6E8A-4147-A177-3AD203B41FA5}">
                      <a16:colId xmlns:a16="http://schemas.microsoft.com/office/drawing/2014/main" val="416467452"/>
                    </a:ext>
                  </a:extLst>
                </a:gridCol>
                <a:gridCol w="735725">
                  <a:extLst>
                    <a:ext uri="{9D8B030D-6E8A-4147-A177-3AD203B41FA5}">
                      <a16:colId xmlns:a16="http://schemas.microsoft.com/office/drawing/2014/main" val="4286014489"/>
                    </a:ext>
                  </a:extLst>
                </a:gridCol>
                <a:gridCol w="738550">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que la entidad dé respuesta dentro de los términos establecidos en la ley, de conformidad a lo establecido en la Ley 1755 de 2015 artículo "Términos para resolver las distintas modalidades de peticiones. Salvo norma legal especial y so pena de sanción disciplinaria, toda petición deberá resolverse dentro de los quince (15) días siguientes a su recepción.”, subrayas fuera de texto y en el Decreto 707 de 1995 artículo 4° “Liquidación definitiva (…) procederá en un plazo máximo de sesenta (60) días calendario, contados a partir de la fecha de recibo de los estados financieros (…)”; a fin de evitar riesgos legales en contra de la UAE CRA.</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hará seguimiento semanal al vencimiento de los términos de respuesta de las peticiones recibidas por medio del sistema ORFEO. </a:t>
                      </a:r>
                    </a:p>
                    <a:p>
                      <a:pPr algn="just" fontAlgn="ctr"/>
                      <a:endParaRPr lang="es-CO" sz="1100" b="0" i="0" u="none" strike="noStrike" dirty="0" smtClean="0">
                        <a:solidFill>
                          <a:schemeClr val="accent6">
                            <a:lumMod val="75000"/>
                          </a:schemeClr>
                        </a:solidFill>
                        <a:effectLst/>
                        <a:latin typeface="+mn-lt"/>
                      </a:endParaRPr>
                    </a:p>
                    <a:p>
                      <a:pPr algn="just" fontAlgn="ctr"/>
                      <a:endParaRPr lang="es-CO" sz="1100" b="0" i="0" u="none" strike="noStrike" dirty="0" smtClean="0">
                        <a:solidFill>
                          <a:schemeClr val="accent6">
                            <a:lumMod val="75000"/>
                          </a:schemeClr>
                        </a:solidFill>
                        <a:effectLst/>
                        <a:latin typeface="+mn-lt"/>
                      </a:endParaRPr>
                    </a:p>
                    <a:p>
                      <a:pPr algn="just" fontAlgn="ctr"/>
                      <a:r>
                        <a:rPr lang="es-CO" sz="1100" b="0" i="0" u="none" strike="noStrike" dirty="0" smtClean="0">
                          <a:solidFill>
                            <a:schemeClr val="accent6">
                              <a:lumMod val="75000"/>
                            </a:schemeClr>
                          </a:solidFill>
                          <a:effectLst/>
                          <a:latin typeface="+mn-lt"/>
                        </a:rPr>
                        <a:t>La persona con funciones secretariales de la OAP, enviará semanalmente un email  con la relación de Orfeos a vencer.</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A la fecha del</a:t>
                      </a:r>
                      <a:r>
                        <a:rPr lang="es-MX" sz="1100" baseline="0" dirty="0" smtClean="0">
                          <a:solidFill>
                            <a:schemeClr val="accent6">
                              <a:lumMod val="75000"/>
                            </a:schemeClr>
                          </a:solidFill>
                          <a:latin typeface="+mn-lt"/>
                        </a:rPr>
                        <a:t> presente seguimiento </a:t>
                      </a:r>
                      <a:r>
                        <a:rPr lang="es-MX" sz="1100" dirty="0" smtClean="0">
                          <a:solidFill>
                            <a:schemeClr val="accent6">
                              <a:lumMod val="75000"/>
                            </a:schemeClr>
                          </a:solidFill>
                          <a:latin typeface="+mn-lt"/>
                        </a:rPr>
                        <a:t>Se</a:t>
                      </a:r>
                      <a:r>
                        <a:rPr lang="es-MX" sz="1100" baseline="0" dirty="0" smtClean="0">
                          <a:solidFill>
                            <a:schemeClr val="accent6">
                              <a:lumMod val="75000"/>
                            </a:schemeClr>
                          </a:solidFill>
                          <a:latin typeface="+mn-lt"/>
                        </a:rPr>
                        <a:t> han enviado 9 correos elect</a:t>
                      </a:r>
                      <a:r>
                        <a:rPr lang="es-419" sz="1100" baseline="0" dirty="0" smtClean="0">
                          <a:solidFill>
                            <a:schemeClr val="accent6">
                              <a:lumMod val="75000"/>
                            </a:schemeClr>
                          </a:solidFill>
                          <a:latin typeface="+mn-lt"/>
                        </a:rPr>
                        <a:t>rónicos con la relación de los Orfeos que están por vencerse. </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26/4/19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DE PLANEACIÓN</a:t>
            </a:r>
            <a:endParaRPr lang="es-CO" b="1" dirty="0">
              <a:solidFill>
                <a:schemeClr val="accent6">
                  <a:lumMod val="75000"/>
                </a:schemeClr>
              </a:solidFill>
            </a:endParaRPr>
          </a:p>
        </p:txBody>
      </p:sp>
    </p:spTree>
    <p:extLst>
      <p:ext uri="{BB962C8B-B14F-4D97-AF65-F5344CB8AC3E}">
        <p14:creationId xmlns:p14="http://schemas.microsoft.com/office/powerpoint/2010/main" val="1676373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656548462"/>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313794">
                  <a:extLst>
                    <a:ext uri="{9D8B030D-6E8A-4147-A177-3AD203B41FA5}">
                      <a16:colId xmlns:a16="http://schemas.microsoft.com/office/drawing/2014/main" val="416467452"/>
                    </a:ext>
                  </a:extLst>
                </a:gridCol>
                <a:gridCol w="672662">
                  <a:extLst>
                    <a:ext uri="{9D8B030D-6E8A-4147-A177-3AD203B41FA5}">
                      <a16:colId xmlns:a16="http://schemas.microsoft.com/office/drawing/2014/main" val="4286014489"/>
                    </a:ext>
                  </a:extLst>
                </a:gridCol>
                <a:gridCol w="819807">
                  <a:extLst>
                    <a:ext uri="{9D8B030D-6E8A-4147-A177-3AD203B41FA5}">
                      <a16:colId xmlns:a16="http://schemas.microsoft.com/office/drawing/2014/main" val="850113951"/>
                    </a:ext>
                  </a:extLst>
                </a:gridCol>
                <a:gridCol w="830315">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Se recomienda que los correos electrónicos por medio de los cuales se da respuesta a las peticiones, sean registradas en el Sistema de Gestión Documental Orfeo y asociadas a los radicados que los originaron, en aras de conservar la trazabilidad de las gestiones adelantadas por la entidad para atender las peticiones de los ciudadanos y la remisión de las copias de los traslados por competencia realizados por la entidad.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enviará un correo electrónico a los funcionarios de la OAP, haciendo la recomendación para que se radique en ORFEO los correos  electrónicos mediante los cuales se dan respuesta a la PQRSD. </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Mediante correo electrónico de fecha 13 de agosto</a:t>
                      </a:r>
                      <a:r>
                        <a:rPr lang="es-MX" sz="1100" baseline="0" dirty="0" smtClean="0">
                          <a:solidFill>
                            <a:schemeClr val="accent6">
                              <a:lumMod val="75000"/>
                            </a:schemeClr>
                          </a:solidFill>
                          <a:latin typeface="+mn-lt"/>
                        </a:rPr>
                        <a:t> de 2019, la jefe de la Oficina Asesora de Planeación remitió a sus funcionarios y contratistas, la recomendación de radicar en el sistema de gestión documental Orfeo, las respuestas de las PQRSD que se produzcan por correo electrónico.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26/4/19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DE PLANEACIÓN</a:t>
            </a:r>
            <a:endParaRPr lang="es-CO" b="1" dirty="0">
              <a:solidFill>
                <a:schemeClr val="accent6">
                  <a:lumMod val="75000"/>
                </a:schemeClr>
              </a:solidFill>
            </a:endParaRPr>
          </a:p>
        </p:txBody>
      </p:sp>
    </p:spTree>
    <p:extLst>
      <p:ext uri="{BB962C8B-B14F-4D97-AF65-F5344CB8AC3E}">
        <p14:creationId xmlns:p14="http://schemas.microsoft.com/office/powerpoint/2010/main" val="1587058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30209768"/>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450428">
                  <a:extLst>
                    <a:ext uri="{9D8B030D-6E8A-4147-A177-3AD203B41FA5}">
                      <a16:colId xmlns:a16="http://schemas.microsoft.com/office/drawing/2014/main" val="416467452"/>
                    </a:ext>
                  </a:extLst>
                </a:gridCol>
                <a:gridCol w="578069">
                  <a:extLst>
                    <a:ext uri="{9D8B030D-6E8A-4147-A177-3AD203B41FA5}">
                      <a16:colId xmlns:a16="http://schemas.microsoft.com/office/drawing/2014/main" val="4286014489"/>
                    </a:ext>
                  </a:extLst>
                </a:gridCol>
                <a:gridCol w="735724">
                  <a:extLst>
                    <a:ext uri="{9D8B030D-6E8A-4147-A177-3AD203B41FA5}">
                      <a16:colId xmlns:a16="http://schemas.microsoft.com/office/drawing/2014/main" val="850113951"/>
                    </a:ext>
                  </a:extLst>
                </a:gridCol>
                <a:gridCol w="872357">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que la entidad dé respuesta dentro de los términos establecidos en la ley, de conformidad a lo establecido en la Ley 1755 de 2015 artículo "Términos para resolver las distintas modalidades de peticiones. Salvo norma legal especial y so pena de sanción disciplinaria, toda petición deberá resolverse dentro de los quince (15) días siguientes a su recepción.”, subrayas fuera de texto y en el Decreto 707 de 1995 artículo 4° “Liquidación definitiva (…) procederá en un plazo máximo de sesenta (60) días calendario, contados a partir de la fecha de recibo de los estados financieros (…)”; a fin de evitar riesgos legales en contra de la UAE CRA</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endParaRPr lang="es-CO" sz="1100" b="0" i="0" u="none" strike="noStrike" dirty="0" smtClean="0">
                        <a:solidFill>
                          <a:schemeClr val="accent6">
                            <a:lumMod val="75000"/>
                          </a:schemeClr>
                        </a:solidFill>
                        <a:effectLst/>
                        <a:latin typeface="+mn-lt"/>
                      </a:endParaRPr>
                    </a:p>
                    <a:p>
                      <a:pPr algn="just" fontAlgn="ctr"/>
                      <a:r>
                        <a:rPr lang="es-CO" sz="1100" b="0" i="0" u="none" strike="noStrike" dirty="0" smtClean="0">
                          <a:solidFill>
                            <a:schemeClr val="accent6">
                              <a:lumMod val="75000"/>
                            </a:schemeClr>
                          </a:solidFill>
                          <a:effectLst/>
                          <a:latin typeface="+mn-lt"/>
                        </a:rPr>
                        <a:t>Circularizar directriz a servidores y colaboradores de la SAF exigiendo que se revisen diariamente los radicados y correos asignados, con el fin de determinar si hay necesidad de modificar tiempos de respuesta y  dar  respuesta  oportuna, dentro de los términos establecidos en la ley, de conformidad a lo establecido en la Ley 1755 de 2015 y el decreto 707 de 1995.</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Mediante correo electrónico de fecha 23 de agosto de 2019,</a:t>
                      </a:r>
                      <a:r>
                        <a:rPr lang="es-MX" sz="1100" baseline="0" dirty="0" smtClean="0">
                          <a:solidFill>
                            <a:schemeClr val="accent6">
                              <a:lumMod val="75000"/>
                            </a:schemeClr>
                          </a:solidFill>
                          <a:latin typeface="+mn-lt"/>
                        </a:rPr>
                        <a:t> la Subdirección Administrativa y Financiera socializó a sus funcionarios y contratistas, la  directriz impartida mediante Circular N° 008 de 2018, la cual precisa los términos legales para dar respuesta a los Derechos de Petición de conformidad a la Ley 1755 de 2015.</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1/4/19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ADMINISTRATIVA Y FINANCIERA</a:t>
            </a:r>
            <a:endParaRPr lang="es-CO" b="1" dirty="0">
              <a:solidFill>
                <a:schemeClr val="accent6">
                  <a:lumMod val="75000"/>
                </a:schemeClr>
              </a:solidFill>
            </a:endParaRPr>
          </a:p>
        </p:txBody>
      </p:sp>
    </p:spTree>
    <p:extLst>
      <p:ext uri="{BB962C8B-B14F-4D97-AF65-F5344CB8AC3E}">
        <p14:creationId xmlns:p14="http://schemas.microsoft.com/office/powerpoint/2010/main" val="3920563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44733216"/>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376856">
                  <a:extLst>
                    <a:ext uri="{9D8B030D-6E8A-4147-A177-3AD203B41FA5}">
                      <a16:colId xmlns:a16="http://schemas.microsoft.com/office/drawing/2014/main" val="416467452"/>
                    </a:ext>
                  </a:extLst>
                </a:gridCol>
                <a:gridCol w="641131">
                  <a:extLst>
                    <a:ext uri="{9D8B030D-6E8A-4147-A177-3AD203B41FA5}">
                      <a16:colId xmlns:a16="http://schemas.microsoft.com/office/drawing/2014/main" val="4286014489"/>
                    </a:ext>
                  </a:extLst>
                </a:gridCol>
                <a:gridCol w="798786">
                  <a:extLst>
                    <a:ext uri="{9D8B030D-6E8A-4147-A177-3AD203B41FA5}">
                      <a16:colId xmlns:a16="http://schemas.microsoft.com/office/drawing/2014/main" val="850113951"/>
                    </a:ext>
                  </a:extLst>
                </a:gridCol>
                <a:gridCol w="819805">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dar respuesta y dejar evidencia de la misma ante cualquier tipo de solicitud que sea presentada por un ciudadano, funcionario y/o contratista de la entidad, de conformidad al artículo 14 de la Ley 1755 de 2015 establece lo siguiente: "Términos para resolver las distintas modalidades de peticiones. Salvo norma legal especial y so pena de sanción disciplinaria, toda petición deberá resolverse dentro de los quince (15) días siguientes a su recepción”.</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Exigir a través de correo electrónico  la participación de los funcionarios y colaboradores de la CRA en el curso sobre derechos de petición de la ANDJE para que adquieran los conocimientos sobre las clases y características de derechos de petición; evaluar el conocimiento adquirido por los funcionarios y colaboradores de la CRA sobre temas relacionados con el manejo de los derechos de petición.</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Mediante correo</a:t>
                      </a:r>
                      <a:r>
                        <a:rPr lang="es-MX" sz="1100" baseline="0" dirty="0" smtClean="0">
                          <a:solidFill>
                            <a:schemeClr val="accent6">
                              <a:lumMod val="75000"/>
                            </a:schemeClr>
                          </a:solidFill>
                          <a:latin typeface="+mn-lt"/>
                        </a:rPr>
                        <a:t> electrónico de fecha 18/6/2019, la Subdirección Administrativa y Financiera exigió a todos los funcionarios y contratistas de la UAE CRA, el cumplimiento de este requisito.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ADMINISTRATIVA Y FINANCIERA</a:t>
            </a:r>
            <a:endParaRPr lang="es-CO" b="1" dirty="0">
              <a:solidFill>
                <a:schemeClr val="accent6">
                  <a:lumMod val="75000"/>
                </a:schemeClr>
              </a:solidFill>
            </a:endParaRPr>
          </a:p>
        </p:txBody>
      </p:sp>
    </p:spTree>
    <p:extLst>
      <p:ext uri="{BB962C8B-B14F-4D97-AF65-F5344CB8AC3E}">
        <p14:creationId xmlns:p14="http://schemas.microsoft.com/office/powerpoint/2010/main" val="2589937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742371204"/>
              </p:ext>
            </p:extLst>
          </p:nvPr>
        </p:nvGraphicFramePr>
        <p:xfrm>
          <a:off x="310239" y="1377552"/>
          <a:ext cx="8613042" cy="404578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429407">
                  <a:extLst>
                    <a:ext uri="{9D8B030D-6E8A-4147-A177-3AD203B41FA5}">
                      <a16:colId xmlns:a16="http://schemas.microsoft.com/office/drawing/2014/main" val="416467452"/>
                    </a:ext>
                  </a:extLst>
                </a:gridCol>
                <a:gridCol w="588580">
                  <a:extLst>
                    <a:ext uri="{9D8B030D-6E8A-4147-A177-3AD203B41FA5}">
                      <a16:colId xmlns:a16="http://schemas.microsoft.com/office/drawing/2014/main" val="4286014489"/>
                    </a:ext>
                  </a:extLst>
                </a:gridCol>
                <a:gridCol w="735724">
                  <a:extLst>
                    <a:ext uri="{9D8B030D-6E8A-4147-A177-3AD203B41FA5}">
                      <a16:colId xmlns:a16="http://schemas.microsoft.com/office/drawing/2014/main" val="850113951"/>
                    </a:ext>
                  </a:extLst>
                </a:gridCol>
                <a:gridCol w="882867">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dar respuesta y dejar evidencia de la misma ante cualquier tipo de solicitud que sea presentada por un ciudadano, funcionario y/o contratista de la entidad, de conformidad al artículo 14 de la Ley 1755 de 2015 establece lo siguiente: "Términos para resolver las distintas modalidades de peticiones. Salvo norma legal especial y so pena de sanción disciplinaria, toda petición deberá resolverse dentro de los quince (15) días siguientes a su recepción”.</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Elaborar una presentación institucional con los temas sobre las implicaciones legales y disciplinarias asociadas al incumplimiento de los tiempos de respuesta de los derechos de petición para difundir temáticas a través de diferentes mecanismos a todas las áreas. </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Se elaboró</a:t>
                      </a:r>
                      <a:r>
                        <a:rPr lang="es-MX" sz="1100" baseline="0" dirty="0" smtClean="0">
                          <a:solidFill>
                            <a:schemeClr val="accent6">
                              <a:lumMod val="75000"/>
                            </a:schemeClr>
                          </a:solidFill>
                          <a:latin typeface="+mn-lt"/>
                        </a:rPr>
                        <a:t> una presentación sobre las implicaciones legales y disciplinarias que ocasiona el incumplimiento en los tiempos de respuesta de los derechos de petición.</a:t>
                      </a:r>
                    </a:p>
                    <a:p>
                      <a:pPr algn="just"/>
                      <a:endParaRPr lang="es-MX" sz="1100" baseline="0" dirty="0" smtClean="0">
                        <a:solidFill>
                          <a:schemeClr val="accent6">
                            <a:lumMod val="75000"/>
                          </a:schemeClr>
                        </a:solidFill>
                        <a:latin typeface="+mn-lt"/>
                      </a:endParaRPr>
                    </a:p>
                    <a:p>
                      <a:pPr algn="just"/>
                      <a:r>
                        <a:rPr lang="es-MX" sz="1100" baseline="0" dirty="0" smtClean="0">
                          <a:solidFill>
                            <a:schemeClr val="accent6">
                              <a:lumMod val="75000"/>
                            </a:schemeClr>
                          </a:solidFill>
                          <a:latin typeface="+mn-lt"/>
                        </a:rPr>
                        <a:t>La presentación fue remitida a todos los funcionarios y contratistas d e la UAE CRA vía correo electrónico de fecha 28/5/2019.</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r>
                        <a:rPr lang="es-CO" sz="1100" b="0" i="0" u="none" strike="noStrike" kern="1200" dirty="0" smtClean="0">
                          <a:solidFill>
                            <a:schemeClr val="accent6">
                              <a:lumMod val="75000"/>
                            </a:schemeClr>
                          </a:solidFill>
                          <a:effectLst/>
                          <a:latin typeface="+mn-lt"/>
                          <a:ea typeface="+mn-ea"/>
                          <a:cs typeface="+mn-cs"/>
                        </a:rPr>
                        <a:t> </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ADMINISTRATIVA Y FINANCIERA</a:t>
            </a:r>
            <a:endParaRPr lang="es-CO" b="1" dirty="0">
              <a:solidFill>
                <a:schemeClr val="accent6">
                  <a:lumMod val="75000"/>
                </a:schemeClr>
              </a:solidFill>
            </a:endParaRPr>
          </a:p>
        </p:txBody>
      </p:sp>
    </p:spTree>
    <p:extLst>
      <p:ext uri="{BB962C8B-B14F-4D97-AF65-F5344CB8AC3E}">
        <p14:creationId xmlns:p14="http://schemas.microsoft.com/office/powerpoint/2010/main" val="243082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9" name="1 Rectángulo"/>
          <p:cNvSpPr>
            <a:spLocks noChangeArrowheads="1"/>
          </p:cNvSpPr>
          <p:nvPr/>
        </p:nvSpPr>
        <p:spPr bwMode="auto">
          <a:xfrm>
            <a:off x="483476" y="669229"/>
            <a:ext cx="7893269" cy="4401205"/>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2800" b="1" dirty="0">
                <a:solidFill>
                  <a:schemeClr val="accent6">
                    <a:lumMod val="75000"/>
                  </a:schemeClr>
                </a:solidFill>
              </a:rPr>
              <a:t>INFORME  DEFINITIVO AL PROCEDIMIENTO DE EMISIÓN  DE ACTUACIONES ADMINISTRATIVAS DE CARÁCTER </a:t>
            </a:r>
            <a:r>
              <a:rPr lang="es-CO" sz="2800" b="1" dirty="0" smtClean="0">
                <a:solidFill>
                  <a:schemeClr val="accent6">
                    <a:lumMod val="75000"/>
                  </a:schemeClr>
                </a:solidFill>
              </a:rPr>
              <a:t>PARTICULAR</a:t>
            </a:r>
          </a:p>
          <a:p>
            <a:pPr algn="ctr"/>
            <a:endParaRPr lang="es-CO" sz="2800" b="1" dirty="0"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PRIMER SEMESTRE 2018</a:t>
            </a:r>
          </a:p>
          <a:p>
            <a:pPr algn="ctr"/>
            <a:endParaRPr lang="es-CO" sz="2800" b="1" dirty="0"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OFICINA ASESORA JURÍDICA </a:t>
            </a:r>
          </a:p>
          <a:p>
            <a:pPr algn="ctr"/>
            <a:endParaRPr lang="es-CO" sz="2800" b="1" dirty="0" smtClean="0">
              <a:solidFill>
                <a:schemeClr val="tx2"/>
              </a:solidFill>
            </a:endParaRPr>
          </a:p>
        </p:txBody>
      </p:sp>
    </p:spTree>
    <p:extLst>
      <p:ext uri="{BB962C8B-B14F-4D97-AF65-F5344CB8AC3E}">
        <p14:creationId xmlns:p14="http://schemas.microsoft.com/office/powerpoint/2010/main" val="639279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4235404431"/>
              </p:ext>
            </p:extLst>
          </p:nvPr>
        </p:nvGraphicFramePr>
        <p:xfrm>
          <a:off x="310239" y="1377552"/>
          <a:ext cx="8613042" cy="4182420"/>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240221">
                  <a:extLst>
                    <a:ext uri="{9D8B030D-6E8A-4147-A177-3AD203B41FA5}">
                      <a16:colId xmlns:a16="http://schemas.microsoft.com/office/drawing/2014/main" val="416467452"/>
                    </a:ext>
                  </a:extLst>
                </a:gridCol>
                <a:gridCol w="756745">
                  <a:extLst>
                    <a:ext uri="{9D8B030D-6E8A-4147-A177-3AD203B41FA5}">
                      <a16:colId xmlns:a16="http://schemas.microsoft.com/office/drawing/2014/main" val="4286014489"/>
                    </a:ext>
                  </a:extLst>
                </a:gridCol>
                <a:gridCol w="798786">
                  <a:extLst>
                    <a:ext uri="{9D8B030D-6E8A-4147-A177-3AD203B41FA5}">
                      <a16:colId xmlns:a16="http://schemas.microsoft.com/office/drawing/2014/main" val="850113951"/>
                    </a:ext>
                  </a:extLst>
                </a:gridCol>
                <a:gridCol w="840826">
                  <a:extLst>
                    <a:ext uri="{9D8B030D-6E8A-4147-A177-3AD203B41FA5}">
                      <a16:colId xmlns:a16="http://schemas.microsoft.com/office/drawing/2014/main" val="1120358302"/>
                    </a:ext>
                  </a:extLst>
                </a:gridCol>
              </a:tblGrid>
              <a:tr h="68228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500132">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Se recomienda que los correos electrónicos por medio de los cuales se da respuesta a las peticiones, sean registradas en el Sistema de Gestión Documental Orfeo y asociadas a los radicados que los originaron, en aras de conservar la trazabilidad de las gestiones adelantadas por la entidad para atender las peticiones de los ciudadanos y la remisión de las copias de los traslados por competencia realizados por la entidad.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Modificar el procedimiento de comunicaciones oficiales, especificando que las peticiones que se respondan por medio del correo electrónico queden registradas en el Sistema Orfeo, anexando copia del correo mediante el cual  se respondió la petición al documento de entrada, con el fin de conservar la trazabilidad de las gestiones adelantadas.  </a:t>
                      </a:r>
                    </a:p>
                  </a:txBody>
                  <a:tcPr marL="0" marR="0" marT="0" marB="0" anchor="ctr">
                    <a:solidFill>
                      <a:schemeClr val="accent1">
                        <a:lumMod val="40000"/>
                        <a:lumOff val="60000"/>
                      </a:schemeClr>
                    </a:solidFill>
                  </a:tcPr>
                </a:tc>
                <a:tc>
                  <a:txBody>
                    <a:bodyPr/>
                    <a:lstStyle/>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1/4/19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a:t>
                      </a:r>
                    </a:p>
                    <a:p>
                      <a:pPr algn="ctr"/>
                      <a:r>
                        <a:rPr lang="es-CO" sz="1100" b="1" i="0" u="none" strike="noStrike" kern="1200" dirty="0" smtClean="0">
                          <a:solidFill>
                            <a:schemeClr val="accent6">
                              <a:lumMod val="75000"/>
                            </a:schemeClr>
                          </a:solidFill>
                          <a:effectLst/>
                          <a:latin typeface="+mn-lt"/>
                          <a:ea typeface="+mn-ea"/>
                          <a:cs typeface="+mn-cs"/>
                        </a:rPr>
                        <a:t>PLAZO </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SUBDIRECCIÓN ADMINISTRATIVA Y FINANCIERA</a:t>
            </a:r>
            <a:endParaRPr lang="es-CO" b="1" dirty="0">
              <a:solidFill>
                <a:schemeClr val="accent6">
                  <a:lumMod val="75000"/>
                </a:schemeClr>
              </a:solidFill>
            </a:endParaRPr>
          </a:p>
        </p:txBody>
      </p:sp>
    </p:spTree>
    <p:extLst>
      <p:ext uri="{BB962C8B-B14F-4D97-AF65-F5344CB8AC3E}">
        <p14:creationId xmlns:p14="http://schemas.microsoft.com/office/powerpoint/2010/main" val="1345890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505133307"/>
              </p:ext>
            </p:extLst>
          </p:nvPr>
        </p:nvGraphicFramePr>
        <p:xfrm>
          <a:off x="310239" y="1377552"/>
          <a:ext cx="8613044" cy="4045785"/>
        </p:xfrm>
        <a:graphic>
          <a:graphicData uri="http://schemas.openxmlformats.org/drawingml/2006/table">
            <a:tbl>
              <a:tblPr firstRow="1" bandRow="1">
                <a:tableStyleId>{5C22544A-7EE6-4342-B048-85BDC9FD1C3A}</a:tableStyleId>
              </a:tblPr>
              <a:tblGrid>
                <a:gridCol w="3273789">
                  <a:extLst>
                    <a:ext uri="{9D8B030D-6E8A-4147-A177-3AD203B41FA5}">
                      <a16:colId xmlns:a16="http://schemas.microsoft.com/office/drawing/2014/main" val="1254586146"/>
                    </a:ext>
                  </a:extLst>
                </a:gridCol>
                <a:gridCol w="1597572">
                  <a:extLst>
                    <a:ext uri="{9D8B030D-6E8A-4147-A177-3AD203B41FA5}">
                      <a16:colId xmlns:a16="http://schemas.microsoft.com/office/drawing/2014/main" val="3464383490"/>
                    </a:ext>
                  </a:extLst>
                </a:gridCol>
                <a:gridCol w="1345324">
                  <a:extLst>
                    <a:ext uri="{9D8B030D-6E8A-4147-A177-3AD203B41FA5}">
                      <a16:colId xmlns:a16="http://schemas.microsoft.com/office/drawing/2014/main" val="416467452"/>
                    </a:ext>
                  </a:extLst>
                </a:gridCol>
                <a:gridCol w="798786">
                  <a:extLst>
                    <a:ext uri="{9D8B030D-6E8A-4147-A177-3AD203B41FA5}">
                      <a16:colId xmlns:a16="http://schemas.microsoft.com/office/drawing/2014/main" val="551928208"/>
                    </a:ext>
                  </a:extLst>
                </a:gridCol>
                <a:gridCol w="756745">
                  <a:extLst>
                    <a:ext uri="{9D8B030D-6E8A-4147-A177-3AD203B41FA5}">
                      <a16:colId xmlns:a16="http://schemas.microsoft.com/office/drawing/2014/main" val="2543317939"/>
                    </a:ext>
                  </a:extLst>
                </a:gridCol>
                <a:gridCol w="840828">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dar cumplimiento a los términos previstos en  el artículo 21 de la Ley 1755 de 2015 que señala lo siguiente: “Funcionario sin competencia. 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y enviará copia del oficio remisorio al peticionario o en caso de no existir funcionario competente así se lo comunicará"; cuando la entidad carezca de competencia y deba correr traslado a otras entidades.</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2003828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696417993"/>
              </p:ext>
            </p:extLst>
          </p:nvPr>
        </p:nvGraphicFramePr>
        <p:xfrm>
          <a:off x="310239" y="1377552"/>
          <a:ext cx="8613044" cy="4045785"/>
        </p:xfrm>
        <a:graphic>
          <a:graphicData uri="http://schemas.openxmlformats.org/drawingml/2006/table">
            <a:tbl>
              <a:tblPr firstRow="1" bandRow="1">
                <a:tableStyleId>{5C22544A-7EE6-4342-B048-85BDC9FD1C3A}</a:tableStyleId>
              </a:tblPr>
              <a:tblGrid>
                <a:gridCol w="2895416">
                  <a:extLst>
                    <a:ext uri="{9D8B030D-6E8A-4147-A177-3AD203B41FA5}">
                      <a16:colId xmlns:a16="http://schemas.microsoft.com/office/drawing/2014/main" val="1254586146"/>
                    </a:ext>
                  </a:extLst>
                </a:gridCol>
                <a:gridCol w="1744717">
                  <a:extLst>
                    <a:ext uri="{9D8B030D-6E8A-4147-A177-3AD203B41FA5}">
                      <a16:colId xmlns:a16="http://schemas.microsoft.com/office/drawing/2014/main" val="3464383490"/>
                    </a:ext>
                  </a:extLst>
                </a:gridCol>
                <a:gridCol w="1723697">
                  <a:extLst>
                    <a:ext uri="{9D8B030D-6E8A-4147-A177-3AD203B41FA5}">
                      <a16:colId xmlns:a16="http://schemas.microsoft.com/office/drawing/2014/main" val="416467452"/>
                    </a:ext>
                  </a:extLst>
                </a:gridCol>
                <a:gridCol w="725214">
                  <a:extLst>
                    <a:ext uri="{9D8B030D-6E8A-4147-A177-3AD203B41FA5}">
                      <a16:colId xmlns:a16="http://schemas.microsoft.com/office/drawing/2014/main" val="551928208"/>
                    </a:ext>
                  </a:extLst>
                </a:gridCol>
                <a:gridCol w="651641">
                  <a:extLst>
                    <a:ext uri="{9D8B030D-6E8A-4147-A177-3AD203B41FA5}">
                      <a16:colId xmlns:a16="http://schemas.microsoft.com/office/drawing/2014/main" val="2543317939"/>
                    </a:ext>
                  </a:extLst>
                </a:gridCol>
                <a:gridCol w="872359">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dar respuesta y dejar evidencia de la misma ante cualquier tipo de solicitud que sea presentada por un ciudadano, funcionario y/o contratista de la entidad, de conformidad al artículo 14 de la Ley 1755 de 2015 establece lo siguiente: "Términos para resolver las distintas modalidades de peticiones. Salvo norma legal especial y so pena de sanción disciplinaria, toda petición deberá resolverse dentro de los quince (15) días siguientes a su recepción”.</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 </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2836362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111784711"/>
              </p:ext>
            </p:extLst>
          </p:nvPr>
        </p:nvGraphicFramePr>
        <p:xfrm>
          <a:off x="310239" y="1377552"/>
          <a:ext cx="8613044" cy="4045785"/>
        </p:xfrm>
        <a:graphic>
          <a:graphicData uri="http://schemas.openxmlformats.org/drawingml/2006/table">
            <a:tbl>
              <a:tblPr firstRow="1" bandRow="1">
                <a:tableStyleId>{5C22544A-7EE6-4342-B048-85BDC9FD1C3A}</a:tableStyleId>
              </a:tblPr>
              <a:tblGrid>
                <a:gridCol w="3221237">
                  <a:extLst>
                    <a:ext uri="{9D8B030D-6E8A-4147-A177-3AD203B41FA5}">
                      <a16:colId xmlns:a16="http://schemas.microsoft.com/office/drawing/2014/main" val="1254586146"/>
                    </a:ext>
                  </a:extLst>
                </a:gridCol>
                <a:gridCol w="1566041">
                  <a:extLst>
                    <a:ext uri="{9D8B030D-6E8A-4147-A177-3AD203B41FA5}">
                      <a16:colId xmlns:a16="http://schemas.microsoft.com/office/drawing/2014/main" val="3464383490"/>
                    </a:ext>
                  </a:extLst>
                </a:gridCol>
                <a:gridCol w="1723697">
                  <a:extLst>
                    <a:ext uri="{9D8B030D-6E8A-4147-A177-3AD203B41FA5}">
                      <a16:colId xmlns:a16="http://schemas.microsoft.com/office/drawing/2014/main" val="416467452"/>
                    </a:ext>
                  </a:extLst>
                </a:gridCol>
                <a:gridCol w="578069">
                  <a:extLst>
                    <a:ext uri="{9D8B030D-6E8A-4147-A177-3AD203B41FA5}">
                      <a16:colId xmlns:a16="http://schemas.microsoft.com/office/drawing/2014/main" val="551928208"/>
                    </a:ext>
                  </a:extLst>
                </a:gridCol>
                <a:gridCol w="693683">
                  <a:extLst>
                    <a:ext uri="{9D8B030D-6E8A-4147-A177-3AD203B41FA5}">
                      <a16:colId xmlns:a16="http://schemas.microsoft.com/office/drawing/2014/main" val="2543317939"/>
                    </a:ext>
                  </a:extLst>
                </a:gridCol>
                <a:gridCol w="830317">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r>
                        <a:rPr lang="es-CO" sz="1100" b="0" dirty="0" smtClean="0">
                          <a:solidFill>
                            <a:schemeClr val="accent6">
                              <a:lumMod val="75000"/>
                            </a:schemeClr>
                          </a:solidFill>
                          <a:latin typeface="+mn-lt"/>
                        </a:rPr>
                        <a:t>Cuando la entidad carezca de competencia y corra traslado a la autoridad competente, es necesario remitir copia del mismo al peticionario, de conformidad a lo establecido en la Ley 1755 de 2015 en su Artículo  21. "Funcionario sin competencia. 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y enviará copia del oficio remisorio al peticionario o en caso de no existir funcionario competente así se lo comunicará. (…)”.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4279717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486767802"/>
              </p:ext>
            </p:extLst>
          </p:nvPr>
        </p:nvGraphicFramePr>
        <p:xfrm>
          <a:off x="310239" y="1377552"/>
          <a:ext cx="8613044" cy="4257449"/>
        </p:xfrm>
        <a:graphic>
          <a:graphicData uri="http://schemas.openxmlformats.org/drawingml/2006/table">
            <a:tbl>
              <a:tblPr firstRow="1" bandRow="1">
                <a:tableStyleId>{5C22544A-7EE6-4342-B048-85BDC9FD1C3A}</a:tableStyleId>
              </a:tblPr>
              <a:tblGrid>
                <a:gridCol w="2937458">
                  <a:extLst>
                    <a:ext uri="{9D8B030D-6E8A-4147-A177-3AD203B41FA5}">
                      <a16:colId xmlns:a16="http://schemas.microsoft.com/office/drawing/2014/main" val="1254586146"/>
                    </a:ext>
                  </a:extLst>
                </a:gridCol>
                <a:gridCol w="1556431">
                  <a:extLst>
                    <a:ext uri="{9D8B030D-6E8A-4147-A177-3AD203B41FA5}">
                      <a16:colId xmlns:a16="http://schemas.microsoft.com/office/drawing/2014/main" val="3464383490"/>
                    </a:ext>
                  </a:extLst>
                </a:gridCol>
                <a:gridCol w="1838410">
                  <a:extLst>
                    <a:ext uri="{9D8B030D-6E8A-4147-A177-3AD203B41FA5}">
                      <a16:colId xmlns:a16="http://schemas.microsoft.com/office/drawing/2014/main" val="416467452"/>
                    </a:ext>
                  </a:extLst>
                </a:gridCol>
                <a:gridCol w="672662">
                  <a:extLst>
                    <a:ext uri="{9D8B030D-6E8A-4147-A177-3AD203B41FA5}">
                      <a16:colId xmlns:a16="http://schemas.microsoft.com/office/drawing/2014/main" val="551928208"/>
                    </a:ext>
                  </a:extLst>
                </a:gridCol>
                <a:gridCol w="735724">
                  <a:extLst>
                    <a:ext uri="{9D8B030D-6E8A-4147-A177-3AD203B41FA5}">
                      <a16:colId xmlns:a16="http://schemas.microsoft.com/office/drawing/2014/main" val="2543317939"/>
                    </a:ext>
                  </a:extLst>
                </a:gridCol>
                <a:gridCol w="872359">
                  <a:extLst>
                    <a:ext uri="{9D8B030D-6E8A-4147-A177-3AD203B41FA5}">
                      <a16:colId xmlns:a16="http://schemas.microsoft.com/office/drawing/2014/main" val="1120358302"/>
                    </a:ext>
                  </a:extLst>
                </a:gridCol>
              </a:tblGrid>
              <a:tr h="871662">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 necesario que la entidad dé respuesta dentro de los términos establecidos en la ley, de conformidad a lo establecido en la Ley 1755 de 2015 artículo "Términos para resolver las distintas modalidades de peticiones. Salvo norma legal especial y so pena de sanción disciplinaria, toda petición deberá resolverse dentro de los quince (15) días siguientes a su recepción.”, subrayas fuera de texto y en el Decreto 707 de 1995 artículo 4° “Liquidación definitiva (…) procederá en un plazo máximo de sesenta (60) días calendario, contados a partir de la fecha de recibo de los estados financieros (…)”; a fin de evitar riesgos legales en contra de la UAE CRA.</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p>
                      <a:pPr algn="just" fontAlgn="ctr"/>
                      <a:endParaRPr lang="es-CO" sz="1100" b="0" i="0" u="none" strike="noStrike" dirty="0" smtClean="0">
                        <a:solidFill>
                          <a:schemeClr val="accent6">
                            <a:lumMod val="75000"/>
                          </a:schemeClr>
                        </a:solidFill>
                        <a:effectLst/>
                        <a:latin typeface="+mn-lt"/>
                      </a:endParaRP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107752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529232007"/>
              </p:ext>
            </p:extLst>
          </p:nvPr>
        </p:nvGraphicFramePr>
        <p:xfrm>
          <a:off x="310239" y="1377552"/>
          <a:ext cx="8613044" cy="4045785"/>
        </p:xfrm>
        <a:graphic>
          <a:graphicData uri="http://schemas.openxmlformats.org/drawingml/2006/table">
            <a:tbl>
              <a:tblPr firstRow="1" bandRow="1">
                <a:tableStyleId>{5C22544A-7EE6-4342-B048-85BDC9FD1C3A}</a:tableStyleId>
              </a:tblPr>
              <a:tblGrid>
                <a:gridCol w="2990009">
                  <a:extLst>
                    <a:ext uri="{9D8B030D-6E8A-4147-A177-3AD203B41FA5}">
                      <a16:colId xmlns:a16="http://schemas.microsoft.com/office/drawing/2014/main" val="1254586146"/>
                    </a:ext>
                  </a:extLst>
                </a:gridCol>
                <a:gridCol w="1639614">
                  <a:extLst>
                    <a:ext uri="{9D8B030D-6E8A-4147-A177-3AD203B41FA5}">
                      <a16:colId xmlns:a16="http://schemas.microsoft.com/office/drawing/2014/main" val="3464383490"/>
                    </a:ext>
                  </a:extLst>
                </a:gridCol>
                <a:gridCol w="1797269">
                  <a:extLst>
                    <a:ext uri="{9D8B030D-6E8A-4147-A177-3AD203B41FA5}">
                      <a16:colId xmlns:a16="http://schemas.microsoft.com/office/drawing/2014/main" val="416467452"/>
                    </a:ext>
                  </a:extLst>
                </a:gridCol>
                <a:gridCol w="620110">
                  <a:extLst>
                    <a:ext uri="{9D8B030D-6E8A-4147-A177-3AD203B41FA5}">
                      <a16:colId xmlns:a16="http://schemas.microsoft.com/office/drawing/2014/main" val="551928208"/>
                    </a:ext>
                  </a:extLst>
                </a:gridCol>
                <a:gridCol w="704193">
                  <a:extLst>
                    <a:ext uri="{9D8B030D-6E8A-4147-A177-3AD203B41FA5}">
                      <a16:colId xmlns:a16="http://schemas.microsoft.com/office/drawing/2014/main" val="2543317939"/>
                    </a:ext>
                  </a:extLst>
                </a:gridCol>
                <a:gridCol w="861849">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r>
                        <a:rPr lang="es-CO" sz="1100" b="0" dirty="0" smtClean="0">
                          <a:solidFill>
                            <a:schemeClr val="accent6">
                              <a:lumMod val="75000"/>
                            </a:schemeClr>
                          </a:solidFill>
                          <a:latin typeface="+mn-lt"/>
                        </a:rPr>
                        <a:t>Cuando se le informe al peticionario que se corrió traslado a otra entidad pública por falta de competencia como lo ordena la Ley 1755 de 2015 en su artículo 21. “Funcionario sin competencia. 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y enviará copia del oficio remisorio al peticionario o en caso de no existir funcionario competente así se lo comunicará. (…)”; es necesario que se revise cuidadosamente que en el oficio remisorio se adjunte la petición objeto del traslado. Lo anterior, en aras de garantizar a los peticionarios la remisión por competencia oportuna y efectiva de la solicitud.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p>
                      <a:pPr algn="just" fontAlgn="ctr"/>
                      <a:endParaRPr lang="es-CO" sz="1100" b="0" i="0" u="none" strike="noStrike" dirty="0" smtClean="0">
                        <a:solidFill>
                          <a:schemeClr val="accent6">
                            <a:lumMod val="75000"/>
                          </a:schemeClr>
                        </a:solidFill>
                        <a:effectLst/>
                        <a:latin typeface="+mn-lt"/>
                      </a:endParaRP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p>
                      <a:pPr algn="just"/>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15634199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558325139"/>
              </p:ext>
            </p:extLst>
          </p:nvPr>
        </p:nvGraphicFramePr>
        <p:xfrm>
          <a:off x="310239" y="1377552"/>
          <a:ext cx="8613044" cy="4045785"/>
        </p:xfrm>
        <a:graphic>
          <a:graphicData uri="http://schemas.openxmlformats.org/drawingml/2006/table">
            <a:tbl>
              <a:tblPr firstRow="1" bandRow="1">
                <a:tableStyleId>{5C22544A-7EE6-4342-B048-85BDC9FD1C3A}</a:tableStyleId>
              </a:tblPr>
              <a:tblGrid>
                <a:gridCol w="3032051">
                  <a:extLst>
                    <a:ext uri="{9D8B030D-6E8A-4147-A177-3AD203B41FA5}">
                      <a16:colId xmlns:a16="http://schemas.microsoft.com/office/drawing/2014/main" val="1254586146"/>
                    </a:ext>
                  </a:extLst>
                </a:gridCol>
                <a:gridCol w="1597572">
                  <a:extLst>
                    <a:ext uri="{9D8B030D-6E8A-4147-A177-3AD203B41FA5}">
                      <a16:colId xmlns:a16="http://schemas.microsoft.com/office/drawing/2014/main" val="3464383490"/>
                    </a:ext>
                  </a:extLst>
                </a:gridCol>
                <a:gridCol w="1744717">
                  <a:extLst>
                    <a:ext uri="{9D8B030D-6E8A-4147-A177-3AD203B41FA5}">
                      <a16:colId xmlns:a16="http://schemas.microsoft.com/office/drawing/2014/main" val="416467452"/>
                    </a:ext>
                  </a:extLst>
                </a:gridCol>
                <a:gridCol w="704193">
                  <a:extLst>
                    <a:ext uri="{9D8B030D-6E8A-4147-A177-3AD203B41FA5}">
                      <a16:colId xmlns:a16="http://schemas.microsoft.com/office/drawing/2014/main" val="551928208"/>
                    </a:ext>
                  </a:extLst>
                </a:gridCol>
                <a:gridCol w="714704">
                  <a:extLst>
                    <a:ext uri="{9D8B030D-6E8A-4147-A177-3AD203B41FA5}">
                      <a16:colId xmlns:a16="http://schemas.microsoft.com/office/drawing/2014/main" val="2543317939"/>
                    </a:ext>
                  </a:extLst>
                </a:gridCol>
                <a:gridCol w="819807">
                  <a:extLst>
                    <a:ext uri="{9D8B030D-6E8A-4147-A177-3AD203B41FA5}">
                      <a16:colId xmlns:a16="http://schemas.microsoft.com/office/drawing/2014/main" val="1120358302"/>
                    </a:ext>
                  </a:extLst>
                </a:gridCol>
              </a:tblGrid>
              <a:tr h="65999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85787">
                <a:tc>
                  <a:txBody>
                    <a:bodyPr/>
                    <a:lstStyle/>
                    <a:p>
                      <a:pPr algn="just"/>
                      <a:r>
                        <a:rPr lang="es-CO" sz="1100" b="0" dirty="0" smtClean="0">
                          <a:solidFill>
                            <a:schemeClr val="accent6">
                              <a:lumMod val="75000"/>
                            </a:schemeClr>
                          </a:solidFill>
                          <a:latin typeface="+mn-lt"/>
                        </a:rPr>
                        <a:t>Se recomienda que los correos electrónicos por medio de los cuales se da respuesta a las peticiones, sean registradas en el Sistema de Gestión Documental Orfeo y asociadas a los radicados que los originaron, en aras de conservar la trazabilidad de las gestiones adelantadas por la entidad para atender las peticiones de los ciudadanos y la remisión de las copias de los traslados por competencia realizados por la entidad.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smtClean="0">
                          <a:solidFill>
                            <a:schemeClr val="accent6">
                              <a:lumMod val="75000"/>
                            </a:schemeClr>
                          </a:solidFill>
                          <a:effectLst/>
                          <a:latin typeface="+mn-lt"/>
                        </a:rPr>
                        <a:t>Realizar una jornada de trabajo con toda la oficina, para fijar parámetros relativos a la gestión dela respuesta y traslado de las PQRSD</a:t>
                      </a:r>
                    </a:p>
                    <a:p>
                      <a:pPr algn="just" fontAlgn="ctr"/>
                      <a:endParaRPr lang="es-CO" sz="1100" b="0" i="0" u="none" strike="noStrike" dirty="0" smtClean="0">
                        <a:solidFill>
                          <a:schemeClr val="accent6">
                            <a:lumMod val="75000"/>
                          </a:schemeClr>
                        </a:solidFill>
                        <a:effectLst/>
                        <a:latin typeface="+mn-lt"/>
                      </a:endParaRP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dirty="0" smtClean="0">
                          <a:solidFill>
                            <a:schemeClr val="accent6">
                              <a:lumMod val="75000"/>
                            </a:schemeClr>
                          </a:solidFill>
                          <a:latin typeface="+mn-lt"/>
                        </a:rPr>
                        <a:t>El</a:t>
                      </a:r>
                      <a:r>
                        <a:rPr lang="es-MX" sz="1100" baseline="0" dirty="0" smtClean="0">
                          <a:solidFill>
                            <a:schemeClr val="accent6">
                              <a:lumMod val="75000"/>
                            </a:schemeClr>
                          </a:solidFill>
                          <a:latin typeface="+mn-lt"/>
                        </a:rPr>
                        <a:t> día 25 de julio de 2019, se citó a los funcionarios y contratistas de la Oficina Asesora Jurídica, para llevar a cabo una jornada de fijación de parámetros para tramitar las PQRSD de la UAE CRA.</a:t>
                      </a:r>
                      <a:endParaRPr lang="es-MX" sz="1100" dirty="0" smtClean="0">
                        <a:solidFill>
                          <a:schemeClr val="accent6">
                            <a:lumMod val="75000"/>
                          </a:schemeClr>
                        </a:solidFill>
                        <a:latin typeface="+mn-lt"/>
                      </a:endParaRPr>
                    </a:p>
                    <a:p>
                      <a:pPr algn="just"/>
                      <a:endParaRPr lang="es-MX" sz="1100" dirty="0" smtClean="0">
                        <a:solidFill>
                          <a:schemeClr val="accent6">
                            <a:lumMod val="75000"/>
                          </a:schemeClr>
                        </a:solidFill>
                        <a:latin typeface="+mn-lt"/>
                      </a:endParaRP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31/7/19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 LA EVALUACIÓN </a:t>
            </a:r>
            <a:r>
              <a:rPr lang="es-CO" b="1" dirty="0" smtClean="0">
                <a:solidFill>
                  <a:schemeClr val="accent6">
                    <a:lumMod val="75000"/>
                  </a:schemeClr>
                </a:solidFill>
              </a:rPr>
              <a:t>DEL </a:t>
            </a:r>
            <a:r>
              <a:rPr lang="es-CO" b="1" dirty="0">
                <a:solidFill>
                  <a:schemeClr val="accent6">
                    <a:lumMod val="75000"/>
                  </a:schemeClr>
                </a:solidFill>
              </a:rPr>
              <a:t>PROCESO DE SERVICIO INTEGRAL  </a:t>
            </a:r>
          </a:p>
          <a:p>
            <a:pPr algn="ctr"/>
            <a:r>
              <a:rPr lang="es-CO" b="1" dirty="0">
                <a:solidFill>
                  <a:schemeClr val="accent6">
                    <a:lumMod val="75000"/>
                  </a:schemeClr>
                </a:solidFill>
              </a:rPr>
              <a:t>AL </a:t>
            </a:r>
            <a:r>
              <a:rPr lang="es-CO" b="1" dirty="0" smtClean="0">
                <a:solidFill>
                  <a:schemeClr val="accent6">
                    <a:lumMod val="75000"/>
                  </a:schemeClr>
                </a:solidFill>
              </a:rPr>
              <a:t>USUARIO- SEGUNDO </a:t>
            </a:r>
            <a:r>
              <a:rPr lang="es-CO" b="1" dirty="0">
                <a:solidFill>
                  <a:schemeClr val="accent6">
                    <a:lumMod val="75000"/>
                  </a:schemeClr>
                </a:solidFill>
              </a:rPr>
              <a:t>SEMESTRE </a:t>
            </a:r>
            <a:r>
              <a:rPr lang="es-CO" b="1" dirty="0" smtClean="0">
                <a:solidFill>
                  <a:schemeClr val="accent6">
                    <a:lumMod val="75000"/>
                  </a:schemeClr>
                </a:solidFill>
              </a:rPr>
              <a:t>2018</a:t>
            </a:r>
          </a:p>
          <a:p>
            <a:pPr algn="ctr"/>
            <a:r>
              <a:rPr lang="es-CO" b="1" dirty="0" smtClean="0">
                <a:solidFill>
                  <a:schemeClr val="accent6">
                    <a:lumMod val="75000"/>
                  </a:schemeClr>
                </a:solidFill>
              </a:rPr>
              <a:t>OFICINA ASESORA JURÍDICA </a:t>
            </a:r>
            <a:endParaRPr lang="es-CO" b="1" dirty="0">
              <a:solidFill>
                <a:schemeClr val="accent6">
                  <a:lumMod val="75000"/>
                </a:schemeClr>
              </a:solidFill>
            </a:endParaRPr>
          </a:p>
        </p:txBody>
      </p:sp>
    </p:spTree>
    <p:extLst>
      <p:ext uri="{BB962C8B-B14F-4D97-AF65-F5344CB8AC3E}">
        <p14:creationId xmlns:p14="http://schemas.microsoft.com/office/powerpoint/2010/main" val="916461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9" name="1 Rectángulo"/>
          <p:cNvSpPr>
            <a:spLocks noChangeArrowheads="1"/>
          </p:cNvSpPr>
          <p:nvPr/>
        </p:nvSpPr>
        <p:spPr bwMode="auto">
          <a:xfrm>
            <a:off x="625365" y="490553"/>
            <a:ext cx="7893269" cy="4832092"/>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s-CO" sz="2800" b="1" dirty="0">
              <a:solidFill>
                <a:schemeClr val="tx2"/>
              </a:solidFill>
            </a:endParaRPr>
          </a:p>
          <a:p>
            <a:pPr algn="ctr">
              <a:defRPr/>
            </a:pPr>
            <a:r>
              <a:rPr lang="es-MX" altLang="es-ES" sz="2800" b="1" dirty="0">
                <a:solidFill>
                  <a:schemeClr val="accent6">
                    <a:lumMod val="75000"/>
                  </a:schemeClr>
                </a:solidFill>
              </a:rPr>
              <a:t>INFORME DEFINITIVO DE AUDITORÍA </a:t>
            </a:r>
          </a:p>
          <a:p>
            <a:pPr algn="ctr">
              <a:defRPr/>
            </a:pPr>
            <a:r>
              <a:rPr lang="es-MX" altLang="es-ES" sz="2800" b="1" dirty="0">
                <a:solidFill>
                  <a:schemeClr val="accent6">
                    <a:lumMod val="75000"/>
                  </a:schemeClr>
                </a:solidFill>
              </a:rPr>
              <a:t>A LA GESTIÓN DE BIENES Y SERVICIOS DE LA UAE CRA</a:t>
            </a:r>
            <a:endParaRPr lang="es-CO" sz="2800" b="1" dirty="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VIGENCIA 2018</a:t>
            </a:r>
          </a:p>
          <a:p>
            <a:pPr algn="ctr"/>
            <a:endParaRPr lang="es-CO" sz="2800" b="1" dirty="0"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SUBDIRECCIÓN ADMINISTRATIVA Y FINANCIERA</a:t>
            </a:r>
          </a:p>
          <a:p>
            <a:pPr algn="ctr"/>
            <a:endParaRPr lang="es-CO" sz="2800" b="1" dirty="0" smtClean="0">
              <a:solidFill>
                <a:schemeClr val="tx2"/>
              </a:solidFill>
            </a:endParaRPr>
          </a:p>
          <a:p>
            <a:pPr algn="ctr"/>
            <a:endParaRPr lang="es-CO" sz="2800" b="1" dirty="0">
              <a:solidFill>
                <a:schemeClr val="tx2"/>
              </a:solidFill>
            </a:endParaRPr>
          </a:p>
        </p:txBody>
      </p:sp>
    </p:spTree>
    <p:extLst>
      <p:ext uri="{BB962C8B-B14F-4D97-AF65-F5344CB8AC3E}">
        <p14:creationId xmlns:p14="http://schemas.microsoft.com/office/powerpoint/2010/main" val="37218088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245275242"/>
              </p:ext>
            </p:extLst>
          </p:nvPr>
        </p:nvGraphicFramePr>
        <p:xfrm>
          <a:off x="310241" y="1185627"/>
          <a:ext cx="8613042" cy="4532975"/>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564038">
                  <a:extLst>
                    <a:ext uri="{9D8B030D-6E8A-4147-A177-3AD203B41FA5}">
                      <a16:colId xmlns:a16="http://schemas.microsoft.com/office/drawing/2014/main" val="416467452"/>
                    </a:ext>
                  </a:extLst>
                </a:gridCol>
                <a:gridCol w="711200">
                  <a:extLst>
                    <a:ext uri="{9D8B030D-6E8A-4147-A177-3AD203B41FA5}">
                      <a16:colId xmlns:a16="http://schemas.microsoft.com/office/drawing/2014/main" val="4286014489"/>
                    </a:ext>
                  </a:extLst>
                </a:gridCol>
                <a:gridCol w="723037">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518015">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539078">
                <a:tc>
                  <a:txBody>
                    <a:bodyPr/>
                    <a:lstStyle/>
                    <a:p>
                      <a:pPr algn="just"/>
                      <a:r>
                        <a:rPr lang="es-CO" sz="1100" b="0" dirty="0" smtClean="0">
                          <a:solidFill>
                            <a:schemeClr val="accent6">
                              <a:lumMod val="75000"/>
                            </a:schemeClr>
                          </a:solidFill>
                          <a:latin typeface="+mn-lt"/>
                        </a:rPr>
                        <a:t>Es necesario eliminar las cuentas de cobro como forma de pago a los contratistas, teniendo en cuenta que el mismo fue eliminado por la citada ley y en el Manual de Contratación en sus versiones 3 y 4.</a:t>
                      </a:r>
                    </a:p>
                    <a:p>
                      <a:pPr algn="just"/>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modificarán los formatos de estudios previos que tenga incluido para el pago el requisito de "Cuenta de Cobro" </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Se realizó la modificación del formato y se adelantará el trámite con  la Oficina Planeación para aprobación de este formato en el Comité CIGD. </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r h="2414760">
                <a:tc>
                  <a:txBody>
                    <a:bodyPr/>
                    <a:lstStyle/>
                    <a:p>
                      <a:pPr algn="just"/>
                      <a:r>
                        <a:rPr lang="es-CO" sz="1100" b="0" dirty="0" smtClean="0">
                          <a:solidFill>
                            <a:schemeClr val="accent6">
                              <a:lumMod val="75000"/>
                            </a:schemeClr>
                          </a:solidFill>
                          <a:latin typeface="+mn-lt"/>
                        </a:rPr>
                        <a:t>Es necesario que en los estudios previos de los contratos de prestación de servicios, se realice una adecuada planeación a fin de que no originen contradicción alguna al momento de desarrollar el contrato, en la medida que la entidad no debe alterar las condiciones inicialmente definidas en los estudios previos y cambiarlas en el contrato sin sustento jurídico alguno y  menos aún cuando estos hacen parte integral de los contratos.</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En el contrato se tendrán en cuenta las condiciones mínimas del estudio previo  de acuerdo a las recomendaciones del comité de contratación; en caso de ser necesaria alguna modificación se informará al comité. </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En la elaboración de cada contrato se incluyen las condiciones mínimas contempladas en los estudios previos aprobados por el Comité de Contratación y en los casos que se presenten modificaciones de lleva nuevamente al Comité de Contratación</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442816974"/>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40401344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342313487"/>
              </p:ext>
            </p:extLst>
          </p:nvPr>
        </p:nvGraphicFramePr>
        <p:xfrm>
          <a:off x="310239" y="1377555"/>
          <a:ext cx="8613042" cy="4378960"/>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397876">
                  <a:extLst>
                    <a:ext uri="{9D8B030D-6E8A-4147-A177-3AD203B41FA5}">
                      <a16:colId xmlns:a16="http://schemas.microsoft.com/office/drawing/2014/main" val="416467452"/>
                    </a:ext>
                  </a:extLst>
                </a:gridCol>
                <a:gridCol w="725214">
                  <a:extLst>
                    <a:ext uri="{9D8B030D-6E8A-4147-A177-3AD203B41FA5}">
                      <a16:colId xmlns:a16="http://schemas.microsoft.com/office/drawing/2014/main" val="4286014489"/>
                    </a:ext>
                  </a:extLst>
                </a:gridCol>
                <a:gridCol w="875185">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497068">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2098564">
                <a:tc>
                  <a:txBody>
                    <a:bodyPr/>
                    <a:lstStyle/>
                    <a:p>
                      <a:pPr algn="just"/>
                      <a:r>
                        <a:rPr lang="es-CO" sz="1100" b="0" dirty="0" smtClean="0">
                          <a:solidFill>
                            <a:schemeClr val="accent6">
                              <a:lumMod val="75000"/>
                            </a:schemeClr>
                          </a:solidFill>
                          <a:latin typeface="+mn-lt"/>
                        </a:rPr>
                        <a:t>Es necesario publicar en la página del SECOP II, los documentos que hacen parte del proceso contractual dentro de los 3 días siguientes a su expedición.</a:t>
                      </a:r>
                    </a:p>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De igual forma y teniendo en cuenta lo manifestado por la Subdirección Administrativa y Financiera de los problemas técnicos que presenta la página del SECOP II, se recomienda dejar evidencia de los mismos al momento de su publicación; lo anterior con el fin de contar con un respaldo probatorio ante la obligatoriedad de dar cumplimiento a la citada normatividad.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incluirá en el procedimiento  de elaboración y suscripción de contrato (GBS-PRC07), que en el evento de presentarse fallas técnicas en el SECOP II que impidan la publicación de los documentos del proceso, se deje una observación.</a:t>
                      </a: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accent6">
                              <a:lumMod val="75000"/>
                            </a:schemeClr>
                          </a:solidFill>
                          <a:latin typeface="+mn-lt"/>
                          <a:ea typeface="+mn-ea"/>
                          <a:cs typeface="+mn-cs"/>
                        </a:rPr>
                        <a:t>En el procedimiento GBS-PRC07, numeral 9, se incluye la modificación para la publicación en el SECOP, y se adelantará el trámite con  la OAP para ser presentado en Sub Comité SIG y posterior aprobación en el Comité CIGD. </a:t>
                      </a:r>
                    </a:p>
                    <a:p>
                      <a:pPr marL="0" algn="just" defTabSz="914400" rtl="0" eaLnBrk="1" latinLnBrk="0" hangingPunct="1"/>
                      <a:endParaRPr lang="es-MX" sz="1100" b="0" kern="1200" dirty="0" smtClean="0">
                        <a:solidFill>
                          <a:schemeClr val="accent6">
                            <a:lumMod val="75000"/>
                          </a:schemeClr>
                        </a:solidFill>
                        <a:latin typeface="+mn-lt"/>
                        <a:ea typeface="+mn-ea"/>
                        <a:cs typeface="+mn-cs"/>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r h="1565765">
                <a:tc>
                  <a:txBody>
                    <a:bodyPr/>
                    <a:lstStyle/>
                    <a:p>
                      <a:pPr algn="just"/>
                      <a:r>
                        <a:rPr lang="es-CO" sz="1100" b="0" dirty="0" smtClean="0">
                          <a:solidFill>
                            <a:schemeClr val="accent6">
                              <a:lumMod val="75000"/>
                            </a:schemeClr>
                          </a:solidFill>
                          <a:latin typeface="+mn-lt"/>
                        </a:rPr>
                        <a:t>Es necesario que los informes de actividades únicamente sean suscritos por los contratistas y no por los supervisores, para lo cual es conveniente adecuar el formato GBS-FOR30 “Informe de seguimiento Técnico Administrativo y Financiero Supervisión e Interventoría”, a lo exigido en el Manual de Contratación de la UAE CRA.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realizará capacitación en supervisión de contratos y se enviará a través de correo electrónico un documento que contenga los aspectos relacionados con la supervisión de los contratos.</a:t>
                      </a: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dirty="0" smtClean="0">
                          <a:solidFill>
                            <a:schemeClr val="accent6">
                              <a:lumMod val="75000"/>
                            </a:schemeClr>
                          </a:solidFill>
                          <a:latin typeface="+mn-lt"/>
                        </a:rPr>
                        <a:t>Se</a:t>
                      </a:r>
                      <a:r>
                        <a:rPr lang="es-MX" sz="1100" baseline="0" dirty="0" smtClean="0">
                          <a:solidFill>
                            <a:schemeClr val="accent6">
                              <a:lumMod val="75000"/>
                            </a:schemeClr>
                          </a:solidFill>
                          <a:latin typeface="+mn-lt"/>
                        </a:rPr>
                        <a:t> esta ajustando el </a:t>
                      </a:r>
                      <a:r>
                        <a:rPr lang="es-MX" sz="1100" b="0" kern="1200" dirty="0" smtClean="0">
                          <a:solidFill>
                            <a:schemeClr val="accent6">
                              <a:lumMod val="75000"/>
                            </a:schemeClr>
                          </a:solidFill>
                          <a:latin typeface="+mn-lt"/>
                          <a:ea typeface="+mn-ea"/>
                          <a:cs typeface="+mn-cs"/>
                        </a:rPr>
                        <a:t>formato y se adelantará el trámite con  la OAP para ser presentada la modificación en Sub Comité SIG y posterior aprobación en el Comité CIGD</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 </a:t>
                      </a:r>
                    </a:p>
                  </a:txBody>
                  <a:tcPr anchor="ctr">
                    <a:solidFill>
                      <a:schemeClr val="accent1">
                        <a:lumMod val="40000"/>
                        <a:lumOff val="60000"/>
                      </a:schemeClr>
                    </a:solidFill>
                  </a:tcPr>
                </a:tc>
                <a:extLst>
                  <a:ext uri="{0D108BD9-81ED-4DB2-BD59-A6C34878D82A}">
                    <a16:rowId xmlns:a16="http://schemas.microsoft.com/office/drawing/2014/main" val="1442816974"/>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3618170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9" name="1 Rectángulo"/>
          <p:cNvSpPr>
            <a:spLocks noChangeArrowheads="1"/>
          </p:cNvSpPr>
          <p:nvPr/>
        </p:nvSpPr>
        <p:spPr bwMode="auto">
          <a:xfrm>
            <a:off x="483476" y="669229"/>
            <a:ext cx="7893269" cy="4832092"/>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s-CO" sz="2800" b="1" dirty="0" smtClean="0">
              <a:solidFill>
                <a:schemeClr val="accent2">
                  <a:lumMod val="75000"/>
                </a:schemeClr>
              </a:solidFill>
            </a:endParaRPr>
          </a:p>
          <a:p>
            <a:pPr algn="ctr"/>
            <a:r>
              <a:rPr lang="es-CO" sz="2800" b="1" dirty="0" smtClean="0">
                <a:solidFill>
                  <a:schemeClr val="accent6">
                    <a:lumMod val="75000"/>
                  </a:schemeClr>
                </a:solidFill>
              </a:rPr>
              <a:t>INFORME  </a:t>
            </a:r>
            <a:r>
              <a:rPr lang="es-CO" sz="2800" b="1" dirty="0">
                <a:solidFill>
                  <a:schemeClr val="accent6">
                    <a:lumMod val="75000"/>
                  </a:schemeClr>
                </a:solidFill>
              </a:rPr>
              <a:t>DEFINITIVO AL PROCEDIMIENTO DE EMISIÓN  DE ACTUACIONES ADMINISTRATIVAS DE CARÁCTER </a:t>
            </a:r>
            <a:r>
              <a:rPr lang="es-CO" sz="2800" b="1" dirty="0" smtClean="0">
                <a:solidFill>
                  <a:schemeClr val="accent6">
                    <a:lumMod val="75000"/>
                  </a:schemeClr>
                </a:solidFill>
              </a:rPr>
              <a:t>PARTICULAR</a:t>
            </a: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PRIMER </a:t>
            </a:r>
            <a:r>
              <a:rPr lang="es-CO" sz="2800" b="1" dirty="0">
                <a:solidFill>
                  <a:schemeClr val="accent6">
                    <a:lumMod val="75000"/>
                  </a:schemeClr>
                </a:solidFill>
              </a:rPr>
              <a:t>SEMESTRE </a:t>
            </a:r>
            <a:r>
              <a:rPr lang="es-CO" sz="2800" b="1" dirty="0" smtClean="0">
                <a:solidFill>
                  <a:schemeClr val="accent6">
                    <a:lumMod val="75000"/>
                  </a:schemeClr>
                </a:solidFill>
              </a:rPr>
              <a:t>2018</a:t>
            </a:r>
          </a:p>
          <a:p>
            <a:pPr algn="ctr"/>
            <a:endParaRPr lang="es-CO" sz="2800" b="1" dirty="0" smtClean="0">
              <a:solidFill>
                <a:schemeClr val="accent6">
                  <a:lumMod val="75000"/>
                </a:schemeClr>
              </a:solidFill>
            </a:endParaRP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CUMPLIMIENTO: 0/5                  0%</a:t>
            </a:r>
          </a:p>
          <a:p>
            <a:pPr algn="ctr"/>
            <a:endParaRPr lang="es-CO" sz="2800" b="1" dirty="0" smtClean="0">
              <a:solidFill>
                <a:schemeClr val="bg2">
                  <a:lumMod val="50000"/>
                </a:schemeClr>
              </a:solidFill>
            </a:endParaRPr>
          </a:p>
          <a:p>
            <a:pPr algn="ctr"/>
            <a:endParaRPr lang="es-CO" sz="2800" b="1" dirty="0">
              <a:solidFill>
                <a:schemeClr val="tx2"/>
              </a:solidFill>
            </a:endParaRPr>
          </a:p>
        </p:txBody>
      </p:sp>
    </p:spTree>
    <p:extLst>
      <p:ext uri="{BB962C8B-B14F-4D97-AF65-F5344CB8AC3E}">
        <p14:creationId xmlns:p14="http://schemas.microsoft.com/office/powerpoint/2010/main" val="1251496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609011146"/>
              </p:ext>
            </p:extLst>
          </p:nvPr>
        </p:nvGraphicFramePr>
        <p:xfrm>
          <a:off x="310239" y="1377555"/>
          <a:ext cx="8613042" cy="4345263"/>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849820">
                  <a:extLst>
                    <a:ext uri="{9D8B030D-6E8A-4147-A177-3AD203B41FA5}">
                      <a16:colId xmlns:a16="http://schemas.microsoft.com/office/drawing/2014/main" val="3464383490"/>
                    </a:ext>
                  </a:extLst>
                </a:gridCol>
                <a:gridCol w="1681656">
                  <a:extLst>
                    <a:ext uri="{9D8B030D-6E8A-4147-A177-3AD203B41FA5}">
                      <a16:colId xmlns:a16="http://schemas.microsoft.com/office/drawing/2014/main" val="416467452"/>
                    </a:ext>
                  </a:extLst>
                </a:gridCol>
                <a:gridCol w="578069">
                  <a:extLst>
                    <a:ext uri="{9D8B030D-6E8A-4147-A177-3AD203B41FA5}">
                      <a16:colId xmlns:a16="http://schemas.microsoft.com/office/drawing/2014/main" val="4286014489"/>
                    </a:ext>
                  </a:extLst>
                </a:gridCol>
                <a:gridCol w="738550">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569661">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727842">
                <a:tc>
                  <a:txBody>
                    <a:bodyPr/>
                    <a:lstStyle/>
                    <a:p>
                      <a:pPr algn="just"/>
                      <a:r>
                        <a:rPr lang="es-CO" sz="1100" b="0" dirty="0" smtClean="0">
                          <a:solidFill>
                            <a:schemeClr val="accent6">
                              <a:lumMod val="75000"/>
                            </a:schemeClr>
                          </a:solidFill>
                          <a:latin typeface="+mn-lt"/>
                        </a:rPr>
                        <a:t>Se recomienda a los supervisores de los contratos hacer una revisión cuidadosa de los informes de actividades entregadas por los contratistas y las aprobaciones de pólizas que efectúa el área de contratos, a fin de registrar información fidedigna en los documentos que conforman el expediente y que son la base para la toma de decisiones de la gestión contractual de la entidad.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realizará capacitación en supervisión de contratos y se enviará a través de correo electrónico un documento que contenga los aspectos relacionados con la supervisión de los contratos.</a:t>
                      </a:r>
                    </a:p>
                  </a:txBody>
                  <a:tcPr marL="0" marR="0" marT="0" marB="0" anchor="ctr">
                    <a:solidFill>
                      <a:schemeClr val="accent1">
                        <a:lumMod val="40000"/>
                        <a:lumOff val="60000"/>
                      </a:schemeClr>
                    </a:solidFill>
                  </a:tcPr>
                </a:tc>
                <a:tc>
                  <a:txBody>
                    <a:bodyPr/>
                    <a:lstStyle/>
                    <a:p>
                      <a:pPr marL="0" algn="just" defTabSz="914400" rtl="0" eaLnBrk="1" fontAlgn="ctr" latinLnBrk="0" hangingPunct="1"/>
                      <a:r>
                        <a:rPr lang="es-MX" sz="1100" b="0" i="0" u="none" strike="noStrike" kern="1200" dirty="0" smtClean="0">
                          <a:solidFill>
                            <a:schemeClr val="accent6">
                              <a:lumMod val="75000"/>
                            </a:schemeClr>
                          </a:solidFill>
                          <a:effectLst/>
                          <a:latin typeface="+mn-lt"/>
                          <a:ea typeface="+mn-ea"/>
                          <a:cs typeface="+mn-cs"/>
                        </a:rPr>
                        <a:t>Se programó capacitación de supervisión de contratos para el día 24 de octubre de 2019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r h="1982421">
                <a:tc>
                  <a:txBody>
                    <a:bodyPr/>
                    <a:lstStyle/>
                    <a:p>
                      <a:pPr algn="just"/>
                      <a:r>
                        <a:rPr lang="es-CO" sz="1100" b="0" dirty="0" smtClean="0">
                          <a:solidFill>
                            <a:schemeClr val="accent6">
                              <a:lumMod val="75000"/>
                            </a:schemeClr>
                          </a:solidFill>
                          <a:latin typeface="+mn-lt"/>
                        </a:rPr>
                        <a:t>Es necesario observar la ley 80 de 1993 y el Manual de Contratación de la Entidad en los que se indica palmariamente que las modificaciones introducidas en los contratos, deben obedecer estrictamente a circunstancias que originen una posible paralización o afectación grave del contrato, la cual debe estar justificada y probada, en virtud de los principios de planeación y seguridad jurídica y de asegurar la inmediata, continua y adecuada prestación del servicio.</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realizará capacitación en supervisión de contratos y se enviará a través de correo electrónico un documento que contenga los aspectos relacionados con la supervisión de los contratos.</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Se programó capacitación de supervisión de contratos para el día 24 de octubre de 2019.</a:t>
                      </a:r>
                    </a:p>
                    <a:p>
                      <a:pPr marL="0" algn="just" defTabSz="914400" rtl="0" eaLnBrk="1" fontAlgn="ctr" latinLnBrk="0" hangingPunct="1"/>
                      <a:endParaRPr lang="es-MX" sz="1100" b="0" i="0" u="none" strike="noStrike" kern="1200" dirty="0" smtClean="0">
                        <a:solidFill>
                          <a:schemeClr val="accent6">
                            <a:lumMod val="75000"/>
                          </a:schemeClr>
                        </a:solidFill>
                        <a:effectLst/>
                        <a:latin typeface="+mn-lt"/>
                        <a:ea typeface="+mn-ea"/>
                        <a:cs typeface="+mn-cs"/>
                      </a:endParaRP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442816974"/>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2550620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809527855"/>
              </p:ext>
            </p:extLst>
          </p:nvPr>
        </p:nvGraphicFramePr>
        <p:xfrm>
          <a:off x="310239" y="1377555"/>
          <a:ext cx="8613042" cy="4221480"/>
        </p:xfrm>
        <a:graphic>
          <a:graphicData uri="http://schemas.openxmlformats.org/drawingml/2006/table">
            <a:tbl>
              <a:tblPr firstRow="1" bandRow="1">
                <a:tableStyleId>{5C22544A-7EE6-4342-B048-85BDC9FD1C3A}</a:tableStyleId>
              </a:tblPr>
              <a:tblGrid>
                <a:gridCol w="3410423">
                  <a:extLst>
                    <a:ext uri="{9D8B030D-6E8A-4147-A177-3AD203B41FA5}">
                      <a16:colId xmlns:a16="http://schemas.microsoft.com/office/drawing/2014/main" val="1254586146"/>
                    </a:ext>
                  </a:extLst>
                </a:gridCol>
                <a:gridCol w="1566041">
                  <a:extLst>
                    <a:ext uri="{9D8B030D-6E8A-4147-A177-3AD203B41FA5}">
                      <a16:colId xmlns:a16="http://schemas.microsoft.com/office/drawing/2014/main" val="3464383490"/>
                    </a:ext>
                  </a:extLst>
                </a:gridCol>
                <a:gridCol w="1618594">
                  <a:extLst>
                    <a:ext uri="{9D8B030D-6E8A-4147-A177-3AD203B41FA5}">
                      <a16:colId xmlns:a16="http://schemas.microsoft.com/office/drawing/2014/main" val="416467452"/>
                    </a:ext>
                  </a:extLst>
                </a:gridCol>
                <a:gridCol w="609600">
                  <a:extLst>
                    <a:ext uri="{9D8B030D-6E8A-4147-A177-3AD203B41FA5}">
                      <a16:colId xmlns:a16="http://schemas.microsoft.com/office/drawing/2014/main" val="4286014489"/>
                    </a:ext>
                  </a:extLst>
                </a:gridCol>
                <a:gridCol w="770081">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569661">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727842">
                <a:tc>
                  <a:txBody>
                    <a:bodyPr/>
                    <a:lstStyle/>
                    <a:p>
                      <a:pPr algn="just"/>
                      <a:r>
                        <a:rPr lang="es-CO" sz="1100" b="0" dirty="0" smtClean="0">
                          <a:solidFill>
                            <a:schemeClr val="accent6">
                              <a:lumMod val="75000"/>
                            </a:schemeClr>
                          </a:solidFill>
                          <a:latin typeface="+mn-lt"/>
                        </a:rPr>
                        <a:t>En el Manual de Contratación de la UAE CRA versiones 3 y 4 se evidenció que la supervisión del contrato podría ser delegada tanto por el ordenador del gasto como por quien tenga la competencia de acuerdo a los estudios previos así: Manual de Contratación de la UAE CRA versión 3 señala lo siguiente: “Supervisión o interventoría. Obligaciones Numeral 28. En el evento en que haya ausencias o cambio temporales o definitivos de los interventores o supervisores, será el Ordenador del Gasto correspondiente, el responsable de realizar el cambio será quien tenga la competencia para el efecto de acuerdo a lo previsto en los estudios previos”. Negrillas fuera de texto.</a:t>
                      </a:r>
                    </a:p>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Sin embargo, la redacción del citado numeral no permite evidenciar con exactitud además del ordenador del gasto quién es el otro funcionario que ostentaría dicha competencia para delegar la supervisión del contrato en el evento de posibles ausencias temporales o definitivas, razón por la cual esta Unidad recomienda revisar la redacción del texto y si es del caso ajustarlo.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modificará los formatos de estudios previos  en la que señalará que: "la supervisión del contrato a celebrar será adelantada por el (jefe del área), o la persona que designe el ordenador del gasto mediante memorando"</a:t>
                      </a:r>
                    </a:p>
                  </a:txBody>
                  <a:tcPr marL="0" marR="0" marT="0" marB="0" anchor="ctr">
                    <a:solidFill>
                      <a:schemeClr val="accent1">
                        <a:lumMod val="40000"/>
                        <a:lumOff val="60000"/>
                      </a:schemeClr>
                    </a:solidFill>
                  </a:tcPr>
                </a:tc>
                <a:tc>
                  <a:txBody>
                    <a:bodyPr/>
                    <a:lstStyle/>
                    <a:p>
                      <a:pPr marL="0" algn="just" defTabSz="914400" rtl="0" eaLnBrk="1" fontAlgn="ctr" latinLnBrk="0" hangingPunct="1"/>
                      <a:r>
                        <a:rPr lang="es-MX" sz="1100" b="0" i="0" u="none" strike="noStrike" kern="1200" dirty="0" smtClean="0">
                          <a:solidFill>
                            <a:schemeClr val="accent6">
                              <a:lumMod val="75000"/>
                            </a:schemeClr>
                          </a:solidFill>
                          <a:effectLst/>
                          <a:latin typeface="+mn-lt"/>
                          <a:ea typeface="+mn-ea"/>
                          <a:cs typeface="+mn-cs"/>
                        </a:rPr>
                        <a:t>Se realiza la modificación en los estudios previos  y el  Formato; y se adelantará el trámite con  la OAP para ser presentado en Sub Comité SIG y posterior aprobación en el Comité CIGD</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2213158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911710840"/>
              </p:ext>
            </p:extLst>
          </p:nvPr>
        </p:nvGraphicFramePr>
        <p:xfrm>
          <a:off x="310239" y="1377556"/>
          <a:ext cx="8613042" cy="4483467"/>
        </p:xfrm>
        <a:graphic>
          <a:graphicData uri="http://schemas.openxmlformats.org/drawingml/2006/table">
            <a:tbl>
              <a:tblPr firstRow="1" bandRow="1">
                <a:tableStyleId>{5C22544A-7EE6-4342-B048-85BDC9FD1C3A}</a:tableStyleId>
              </a:tblPr>
              <a:tblGrid>
                <a:gridCol w="2432961">
                  <a:extLst>
                    <a:ext uri="{9D8B030D-6E8A-4147-A177-3AD203B41FA5}">
                      <a16:colId xmlns:a16="http://schemas.microsoft.com/office/drawing/2014/main" val="1254586146"/>
                    </a:ext>
                  </a:extLst>
                </a:gridCol>
                <a:gridCol w="2543503">
                  <a:extLst>
                    <a:ext uri="{9D8B030D-6E8A-4147-A177-3AD203B41FA5}">
                      <a16:colId xmlns:a16="http://schemas.microsoft.com/office/drawing/2014/main" val="3464383490"/>
                    </a:ext>
                  </a:extLst>
                </a:gridCol>
                <a:gridCol w="1629104">
                  <a:extLst>
                    <a:ext uri="{9D8B030D-6E8A-4147-A177-3AD203B41FA5}">
                      <a16:colId xmlns:a16="http://schemas.microsoft.com/office/drawing/2014/main" val="416467452"/>
                    </a:ext>
                  </a:extLst>
                </a:gridCol>
                <a:gridCol w="609600">
                  <a:extLst>
                    <a:ext uri="{9D8B030D-6E8A-4147-A177-3AD203B41FA5}">
                      <a16:colId xmlns:a16="http://schemas.microsoft.com/office/drawing/2014/main" val="4286014489"/>
                    </a:ext>
                  </a:extLst>
                </a:gridCol>
                <a:gridCol w="759571">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571011">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731937">
                <a:tc>
                  <a:txBody>
                    <a:bodyPr/>
                    <a:lstStyle/>
                    <a:p>
                      <a:pPr algn="just"/>
                      <a:r>
                        <a:rPr lang="es-CO" sz="1100" b="0" dirty="0" smtClean="0">
                          <a:solidFill>
                            <a:schemeClr val="accent6">
                              <a:lumMod val="75000"/>
                            </a:schemeClr>
                          </a:solidFill>
                          <a:latin typeface="+mn-lt"/>
                        </a:rPr>
                        <a:t>Se recomienda emitir las certificaciones de inexistencia de personal suficiente con antelación o de consuno con los estudios previos, en aras de dar cabal cumplimiento al requisito indicado por el Decreto 2209 de 1998 artículo 1.</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incluirá  en el procedimiento (GBS-PRC05) de elaboración de estudios previos la responsabilidad del área que solicita la contratación de aportar la certificación de que trata  el artículo 1° del Decreto 2209 de 1998 con fecha del estudio previo, o con anterioridad a su expedición.</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Se incluye en el procedimiento GBS-PCR05 elaboración de estudios previos  y se adelantará el trámite con  la OAP para ser presentado en Sub Comité SIG y posterior aprobación en el Comité CIGD </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r h="1976976">
                <a:tc>
                  <a:txBody>
                    <a:bodyPr/>
                    <a:lstStyle/>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Esta Unidad recomienda radicar en el sistema de Gestión Documental ORFEO, las aprobaciones de las garantías únicas de cumplimiento, las prórrogas y las adiciones de los contratos que suscriba la entidad; lo anterior, con el fin de conservar la trazabilidad de las actuaciones contractuales al interior de la entidad.</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incluirá dentro de los respectivos procedimientos el trámite de radicar en Orfeo las radicaciones e Orfeo las garantías únicas de cumplimiento, las prórrogas y las adiciones de los contratos que suscriba la entidad.</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Se incluye en el procedimiento GBS-PCR07 elaboración Y suscripción del contrato</a:t>
                      </a:r>
                    </a:p>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  y se adelantará el trámite con  la OAP para ser presentado en Sub Comité SIG y posterior aprobación en el Comité CIGD</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PLAZO</a:t>
                      </a:r>
                    </a:p>
                  </a:txBody>
                  <a:tcPr anchor="ctr">
                    <a:solidFill>
                      <a:schemeClr val="accent1">
                        <a:lumMod val="40000"/>
                        <a:lumOff val="60000"/>
                      </a:schemeClr>
                    </a:solidFill>
                  </a:tcPr>
                </a:tc>
                <a:extLst>
                  <a:ext uri="{0D108BD9-81ED-4DB2-BD59-A6C34878D82A}">
                    <a16:rowId xmlns:a16="http://schemas.microsoft.com/office/drawing/2014/main" val="1773672794"/>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19507261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834934422"/>
              </p:ext>
            </p:extLst>
          </p:nvPr>
        </p:nvGraphicFramePr>
        <p:xfrm>
          <a:off x="310239" y="1377556"/>
          <a:ext cx="8613042" cy="4246880"/>
        </p:xfrm>
        <a:graphic>
          <a:graphicData uri="http://schemas.openxmlformats.org/drawingml/2006/table">
            <a:tbl>
              <a:tblPr firstRow="1" bandRow="1">
                <a:tableStyleId>{5C22544A-7EE6-4342-B048-85BDC9FD1C3A}</a:tableStyleId>
              </a:tblPr>
              <a:tblGrid>
                <a:gridCol w="3778285">
                  <a:extLst>
                    <a:ext uri="{9D8B030D-6E8A-4147-A177-3AD203B41FA5}">
                      <a16:colId xmlns:a16="http://schemas.microsoft.com/office/drawing/2014/main" val="1254586146"/>
                    </a:ext>
                  </a:extLst>
                </a:gridCol>
                <a:gridCol w="1513490">
                  <a:extLst>
                    <a:ext uri="{9D8B030D-6E8A-4147-A177-3AD203B41FA5}">
                      <a16:colId xmlns:a16="http://schemas.microsoft.com/office/drawing/2014/main" val="3464383490"/>
                    </a:ext>
                  </a:extLst>
                </a:gridCol>
                <a:gridCol w="1324303">
                  <a:extLst>
                    <a:ext uri="{9D8B030D-6E8A-4147-A177-3AD203B41FA5}">
                      <a16:colId xmlns:a16="http://schemas.microsoft.com/office/drawing/2014/main" val="416467452"/>
                    </a:ext>
                  </a:extLst>
                </a:gridCol>
                <a:gridCol w="588580">
                  <a:extLst>
                    <a:ext uri="{9D8B030D-6E8A-4147-A177-3AD203B41FA5}">
                      <a16:colId xmlns:a16="http://schemas.microsoft.com/office/drawing/2014/main" val="4286014489"/>
                    </a:ext>
                  </a:extLst>
                </a:gridCol>
                <a:gridCol w="770081">
                  <a:extLst>
                    <a:ext uri="{9D8B030D-6E8A-4147-A177-3AD203B41FA5}">
                      <a16:colId xmlns:a16="http://schemas.microsoft.com/office/drawing/2014/main" val="850113951"/>
                    </a:ext>
                  </a:extLst>
                </a:gridCol>
                <a:gridCol w="638303">
                  <a:extLst>
                    <a:ext uri="{9D8B030D-6E8A-4147-A177-3AD203B41FA5}">
                      <a16:colId xmlns:a16="http://schemas.microsoft.com/office/drawing/2014/main" val="1120358302"/>
                    </a:ext>
                  </a:extLst>
                </a:gridCol>
              </a:tblGrid>
              <a:tr h="571011">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731937">
                <a:tc>
                  <a:txBody>
                    <a:bodyPr/>
                    <a:lstStyle/>
                    <a:p>
                      <a:pPr algn="just"/>
                      <a:r>
                        <a:rPr lang="es-CO" sz="1100" b="0" dirty="0" smtClean="0">
                          <a:solidFill>
                            <a:schemeClr val="accent6">
                              <a:lumMod val="75000"/>
                            </a:schemeClr>
                          </a:solidFill>
                          <a:latin typeface="+mn-lt"/>
                        </a:rPr>
                        <a:t>Dentro del riesgo “Que se presente una inadecuada supervisión de los contratos en sus condiciones técnicas, jurídicas, administrativas, económicas, financieras y contables” se tiene como control de mitigación “Capacitaciones en supervisión de contratos, Revisión aleatoria de los informes de supervisión”. En opinión de esta unidad se debe incluir adicionalmente como control de mitigación, el nombramiento de personal para el rol de supervisor del contrato, de personas idóneas que cuenten con la experiencia y el conocimiento técnico requerido para vigilar el desarrollo y cumplimiento del contrato.</a:t>
                      </a:r>
                    </a:p>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Lo anterior, teniendo en cuenta que no solo son suficientes las capacitaciones y las revisiones aleatorias de los informes, sino que además se requiere que los funcionarios que se desempeñen en este rol, cuenten de los conocimientos técnicos necesarios para verificar el cumplimiento del objeto contratado, y que en caso de ser necesario, se ejecuten las acciones a que haya lugar en pro de evitar posibles incumplimientos del contrato y/o un posible detrimento patrimonial.</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En memorando de designación de supervisión,  se dejará constancia de la verificación de la idoneidad del supervisor.</a:t>
                      </a:r>
                    </a:p>
                  </a:txBody>
                  <a:tcPr marL="0" marR="0" marT="0" marB="0" anchor="ctr">
                    <a:solidFill>
                      <a:schemeClr val="accent1">
                        <a:lumMod val="40000"/>
                        <a:lumOff val="6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smtClean="0">
                          <a:solidFill>
                            <a:schemeClr val="accent6">
                              <a:lumMod val="75000"/>
                            </a:schemeClr>
                          </a:solidFill>
                          <a:effectLst/>
                          <a:latin typeface="+mn-lt"/>
                          <a:ea typeface="+mn-ea"/>
                          <a:cs typeface="+mn-cs"/>
                        </a:rPr>
                        <a:t>Si bien la supervisión de los contratos recae en el jefe del área, frente a cualquier solicitud de modificación se hará énfasis en la capacitación de supervisión que se verifique la respectiva  idoneidad.</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a:t>
                      </a:r>
                      <a:r>
                        <a:rPr lang="es-CO" sz="1100" b="1" i="0" u="none" strike="noStrike" kern="1200" baseline="0" dirty="0" smtClean="0">
                          <a:solidFill>
                            <a:schemeClr val="accent6">
                              <a:lumMod val="75000"/>
                            </a:schemeClr>
                          </a:solidFill>
                          <a:effectLst/>
                          <a:latin typeface="+mn-lt"/>
                          <a:ea typeface="+mn-ea"/>
                          <a:cs typeface="+mn-cs"/>
                        </a:rPr>
                        <a:t> PLAZO</a:t>
                      </a:r>
                      <a:endParaRPr lang="es-CO" sz="1100" b="1"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10775597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3042723655"/>
              </p:ext>
            </p:extLst>
          </p:nvPr>
        </p:nvGraphicFramePr>
        <p:xfrm>
          <a:off x="310239" y="1377556"/>
          <a:ext cx="8613042" cy="4108844"/>
        </p:xfrm>
        <a:graphic>
          <a:graphicData uri="http://schemas.openxmlformats.org/drawingml/2006/table">
            <a:tbl>
              <a:tblPr firstRow="1" bandRow="1">
                <a:tableStyleId>{5C22544A-7EE6-4342-B048-85BDC9FD1C3A}</a:tableStyleId>
              </a:tblPr>
              <a:tblGrid>
                <a:gridCol w="3599609">
                  <a:extLst>
                    <a:ext uri="{9D8B030D-6E8A-4147-A177-3AD203B41FA5}">
                      <a16:colId xmlns:a16="http://schemas.microsoft.com/office/drawing/2014/main" val="1254586146"/>
                    </a:ext>
                  </a:extLst>
                </a:gridCol>
                <a:gridCol w="1376855">
                  <a:extLst>
                    <a:ext uri="{9D8B030D-6E8A-4147-A177-3AD203B41FA5}">
                      <a16:colId xmlns:a16="http://schemas.microsoft.com/office/drawing/2014/main" val="3464383490"/>
                    </a:ext>
                  </a:extLst>
                </a:gridCol>
                <a:gridCol w="1460938">
                  <a:extLst>
                    <a:ext uri="{9D8B030D-6E8A-4147-A177-3AD203B41FA5}">
                      <a16:colId xmlns:a16="http://schemas.microsoft.com/office/drawing/2014/main" val="416467452"/>
                    </a:ext>
                  </a:extLst>
                </a:gridCol>
                <a:gridCol w="662152">
                  <a:extLst>
                    <a:ext uri="{9D8B030D-6E8A-4147-A177-3AD203B41FA5}">
                      <a16:colId xmlns:a16="http://schemas.microsoft.com/office/drawing/2014/main" val="4286014489"/>
                    </a:ext>
                  </a:extLst>
                </a:gridCol>
                <a:gridCol w="735724">
                  <a:extLst>
                    <a:ext uri="{9D8B030D-6E8A-4147-A177-3AD203B41FA5}">
                      <a16:colId xmlns:a16="http://schemas.microsoft.com/office/drawing/2014/main" val="850113951"/>
                    </a:ext>
                  </a:extLst>
                </a:gridCol>
                <a:gridCol w="777764">
                  <a:extLst>
                    <a:ext uri="{9D8B030D-6E8A-4147-A177-3AD203B41FA5}">
                      <a16:colId xmlns:a16="http://schemas.microsoft.com/office/drawing/2014/main" val="1120358302"/>
                    </a:ext>
                  </a:extLst>
                </a:gridCol>
              </a:tblGrid>
              <a:tr h="1069703">
                <a:tc>
                  <a:txBody>
                    <a:bodyPr/>
                    <a:lstStyle/>
                    <a:p>
                      <a:pPr>
                        <a:lnSpc>
                          <a:spcPts val="1000"/>
                        </a:lnSpc>
                        <a:spcBef>
                          <a:spcPts val="90"/>
                        </a:spcBef>
                        <a:spcAft>
                          <a:spcPts val="0"/>
                        </a:spcAft>
                      </a:pPr>
                      <a:r>
                        <a:rPr lang="en-US" sz="1100" dirty="0">
                          <a:solidFill>
                            <a:schemeClr val="bg1"/>
                          </a:solidFill>
                          <a:effectLst/>
                        </a:rPr>
                        <a:t> </a:t>
                      </a:r>
                      <a:endParaRPr lang="en-US" sz="1100" spc="5" dirty="0" smtClean="0">
                        <a:solidFill>
                          <a:schemeClr val="bg1"/>
                        </a:solidFill>
                        <a:effectLst/>
                      </a:endParaRPr>
                    </a:p>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solidFill>
                            <a:schemeClr val="bg1"/>
                          </a:solidFill>
                          <a:effectLst/>
                        </a:rPr>
                        <a:t> </a:t>
                      </a:r>
                    </a:p>
                    <a:p>
                      <a:pPr>
                        <a:lnSpc>
                          <a:spcPts val="1000"/>
                        </a:lnSpc>
                        <a:spcAft>
                          <a:spcPts val="0"/>
                        </a:spcAft>
                      </a:pPr>
                      <a:r>
                        <a:rPr lang="es-CO" sz="1100" dirty="0">
                          <a:solidFill>
                            <a:schemeClr val="bg1"/>
                          </a:solidFill>
                          <a:effectLst/>
                        </a:rPr>
                        <a:t>  </a:t>
                      </a:r>
                      <a:endParaRPr lang="es-CO" sz="1100" dirty="0" smtClean="0">
                        <a:solidFill>
                          <a:schemeClr val="bg1"/>
                        </a:solidFill>
                        <a:effectLst/>
                      </a:endParaRPr>
                    </a:p>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1000"/>
                        </a:lnSpc>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a:t>
                      </a:r>
                    </a:p>
                    <a:p>
                      <a:pPr algn="ctr">
                        <a:lnSpc>
                          <a:spcPts val="1000"/>
                        </a:lnSpc>
                        <a:spcAft>
                          <a:spcPts val="0"/>
                        </a:spcAft>
                      </a:pPr>
                      <a:r>
                        <a:rPr lang="es-CO" sz="1100" dirty="0" smtClean="0">
                          <a:solidFill>
                            <a:schemeClr val="bg1"/>
                          </a:solidFill>
                          <a:effectLst/>
                          <a:latin typeface="Calibri"/>
                          <a:ea typeface="Calibri"/>
                          <a:cs typeface="Times New Roman"/>
                        </a:rPr>
                        <a:t> DE INICIO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 </a:t>
                      </a:r>
                    </a:p>
                    <a:p>
                      <a:pPr algn="ctr">
                        <a:lnSpc>
                          <a:spcPts val="1000"/>
                        </a:lnSpc>
                        <a:spcAft>
                          <a:spcPts val="0"/>
                        </a:spcAft>
                      </a:pPr>
                      <a:r>
                        <a:rPr lang="es-CO" sz="1100" dirty="0" smtClean="0">
                          <a:solidFill>
                            <a:schemeClr val="bg1"/>
                          </a:solidFill>
                          <a:effectLst/>
                          <a:latin typeface="Calibri"/>
                          <a:ea typeface="Calibri"/>
                          <a:cs typeface="Times New Roman"/>
                        </a:rPr>
                        <a:t>FIN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039141">
                <a:tc>
                  <a:txBody>
                    <a:bodyPr/>
                    <a:lstStyle/>
                    <a:p>
                      <a:pPr algn="just"/>
                      <a:r>
                        <a:rPr lang="es-CO" sz="1100" b="0" dirty="0" smtClean="0">
                          <a:solidFill>
                            <a:schemeClr val="accent6">
                              <a:lumMod val="75000"/>
                            </a:schemeClr>
                          </a:solidFill>
                          <a:latin typeface="+mn-lt"/>
                        </a:rPr>
                        <a:t>Dentro del contrato N° 40 de 2018, se evidenció el diligenciamiento de la terminación bilateral en el formato de liquidación de contratos denominado GBS-FOR10- V01, por lo cual y en opinión de esta Unidad, se recomienda gestionar en el Sistema de Gestión de la Calidad de la entidad, la implementación de un formato diseñado para la terminación bilateral de los contratos.</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Se creará un formato para los eventos de terminación anticipada  por mutuo acuerdo y liquidación de contrato. </a:t>
                      </a:r>
                    </a:p>
                  </a:txBody>
                  <a:tcPr marL="0" marR="0" marT="0" marB="0" anchor="ctr">
                    <a:solidFill>
                      <a:schemeClr val="accent1">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accent6">
                              <a:lumMod val="75000"/>
                            </a:schemeClr>
                          </a:solidFill>
                          <a:latin typeface="+mn-lt"/>
                          <a:ea typeface="+mn-ea"/>
                          <a:cs typeface="+mn-cs"/>
                        </a:rPr>
                        <a:t>Se realiza modificación al formato </a:t>
                      </a:r>
                      <a:r>
                        <a:rPr lang="es-CO" sz="1100" b="0" kern="1200" dirty="0" smtClean="0">
                          <a:solidFill>
                            <a:schemeClr val="accent6">
                              <a:lumMod val="75000"/>
                            </a:schemeClr>
                          </a:solidFill>
                          <a:latin typeface="+mn-lt"/>
                          <a:ea typeface="+mn-ea"/>
                          <a:cs typeface="+mn-cs"/>
                        </a:rPr>
                        <a:t>GBS-FOR10- V01; </a:t>
                      </a:r>
                      <a:r>
                        <a:rPr lang="es-MX" sz="1100" b="0" kern="1200" dirty="0" smtClean="0">
                          <a:solidFill>
                            <a:schemeClr val="accent6">
                              <a:lumMod val="75000"/>
                            </a:schemeClr>
                          </a:solidFill>
                          <a:latin typeface="+mn-lt"/>
                          <a:ea typeface="+mn-ea"/>
                          <a:cs typeface="+mn-cs"/>
                        </a:rPr>
                        <a:t>y se adelantará el trámite con  la OAP para ser presentado en Sub Comité SIG y posterior aprobación en el Comité CIGD</a:t>
                      </a:r>
                    </a:p>
                    <a:p>
                      <a:pPr algn="ct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1/2/19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31/12/19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EN </a:t>
                      </a:r>
                    </a:p>
                    <a:p>
                      <a:pPr algn="ctr"/>
                      <a:r>
                        <a:rPr lang="es-CO" sz="1100" b="1" i="0" u="none" strike="noStrike" kern="1200" dirty="0" smtClean="0">
                          <a:solidFill>
                            <a:schemeClr val="accent6">
                              <a:lumMod val="75000"/>
                            </a:schemeClr>
                          </a:solidFill>
                          <a:effectLst/>
                          <a:latin typeface="+mn-lt"/>
                          <a:ea typeface="+mn-ea"/>
                          <a:cs typeface="+mn-cs"/>
                        </a:rPr>
                        <a:t>PLAZO</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defRPr/>
            </a:pPr>
            <a:r>
              <a:rPr lang="es-MX" altLang="es-ES" b="1" dirty="0">
                <a:solidFill>
                  <a:schemeClr val="accent6">
                    <a:lumMod val="75000"/>
                  </a:schemeClr>
                </a:solidFill>
              </a:rPr>
              <a:t>INFORME DEFINITIVO DE AUDITORÍA </a:t>
            </a:r>
          </a:p>
          <a:p>
            <a:pPr algn="ctr">
              <a:defRPr/>
            </a:pPr>
            <a:r>
              <a:rPr lang="es-MX" altLang="es-ES" b="1" dirty="0">
                <a:solidFill>
                  <a:schemeClr val="accent6">
                    <a:lumMod val="75000"/>
                  </a:schemeClr>
                </a:solidFill>
              </a:rPr>
              <a:t>A LA GESTIÓN DE BIENES Y SERVICIOS DE LA UAE </a:t>
            </a:r>
            <a:r>
              <a:rPr lang="es-MX" altLang="es-ES" b="1" dirty="0" smtClean="0">
                <a:solidFill>
                  <a:schemeClr val="accent6">
                    <a:lumMod val="75000"/>
                  </a:schemeClr>
                </a:solidFill>
              </a:rPr>
              <a:t>CRA</a:t>
            </a:r>
            <a:r>
              <a:rPr lang="es-CO" altLang="es-ES" b="1" dirty="0" smtClean="0">
                <a:solidFill>
                  <a:schemeClr val="accent6">
                    <a:lumMod val="75000"/>
                  </a:schemeClr>
                </a:solidFill>
              </a:rPr>
              <a:t>- </a:t>
            </a:r>
            <a:r>
              <a:rPr lang="es-CO" b="1" dirty="0" smtClean="0">
                <a:solidFill>
                  <a:schemeClr val="accent6">
                    <a:lumMod val="75000"/>
                  </a:schemeClr>
                </a:solidFill>
              </a:rPr>
              <a:t>VIGENCIA </a:t>
            </a:r>
            <a:r>
              <a:rPr lang="es-CO" b="1" dirty="0">
                <a:solidFill>
                  <a:schemeClr val="accent6">
                    <a:lumMod val="75000"/>
                  </a:schemeClr>
                </a:solidFill>
              </a:rPr>
              <a:t>2018</a:t>
            </a:r>
          </a:p>
          <a:p>
            <a:pPr algn="ctr"/>
            <a:r>
              <a:rPr lang="es-CO" b="1" dirty="0" smtClean="0">
                <a:solidFill>
                  <a:schemeClr val="accent6">
                    <a:lumMod val="75000"/>
                  </a:schemeClr>
                </a:solidFill>
              </a:rPr>
              <a:t>SUBDIRECCIÓN </a:t>
            </a:r>
            <a:r>
              <a:rPr lang="es-CO" b="1" dirty="0">
                <a:solidFill>
                  <a:schemeClr val="accent6">
                    <a:lumMod val="75000"/>
                  </a:schemeClr>
                </a:solidFill>
              </a:rPr>
              <a:t>ADMINISTRATIVA Y FINANCIERA</a:t>
            </a:r>
          </a:p>
        </p:txBody>
      </p:sp>
    </p:spTree>
    <p:extLst>
      <p:ext uri="{BB962C8B-B14F-4D97-AF65-F5344CB8AC3E}">
        <p14:creationId xmlns:p14="http://schemas.microsoft.com/office/powerpoint/2010/main" val="524583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6" name="1 Rectángulo"/>
          <p:cNvSpPr>
            <a:spLocks noChangeArrowheads="1"/>
          </p:cNvSpPr>
          <p:nvPr/>
        </p:nvSpPr>
        <p:spPr bwMode="auto">
          <a:xfrm>
            <a:off x="493986" y="1772816"/>
            <a:ext cx="7977352" cy="2246769"/>
          </a:xfrm>
          <a:prstGeom prst="rect">
            <a:avLst/>
          </a:prstGeom>
          <a:ln>
            <a:solidFill>
              <a:schemeClr val="accent1">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2800" b="1" dirty="0">
                <a:solidFill>
                  <a:schemeClr val="accent6">
                    <a:lumMod val="75000"/>
                  </a:schemeClr>
                </a:solidFill>
              </a:rPr>
              <a:t>LIQUIDACIÓN DE NÓMINA Y DEMÁS PAGOS ORIGINADOS EN LA RELACION LABORAL A CARGO DEL </a:t>
            </a:r>
            <a:r>
              <a:rPr lang="es-CO" sz="2800" b="1" dirty="0" smtClean="0">
                <a:solidFill>
                  <a:schemeClr val="accent6">
                    <a:lumMod val="75000"/>
                  </a:schemeClr>
                </a:solidFill>
              </a:rPr>
              <a:t>EMPLEADOR</a:t>
            </a:r>
          </a:p>
          <a:p>
            <a:pPr algn="ctr"/>
            <a:endParaRPr lang="es-CO" sz="2800" b="1" dirty="0">
              <a:solidFill>
                <a:schemeClr val="accent6">
                  <a:lumMod val="75000"/>
                </a:schemeClr>
              </a:solidFill>
            </a:endParaRPr>
          </a:p>
          <a:p>
            <a:pPr algn="ctr"/>
            <a:r>
              <a:rPr lang="es-CO" sz="2800" b="1" dirty="0" smtClean="0">
                <a:solidFill>
                  <a:schemeClr val="accent6">
                    <a:lumMod val="75000"/>
                  </a:schemeClr>
                </a:solidFill>
              </a:rPr>
              <a:t>VIGENCIA 2018</a:t>
            </a:r>
            <a:endParaRPr lang="es-CO" sz="2800" b="1" dirty="0">
              <a:solidFill>
                <a:schemeClr val="accent6">
                  <a:lumMod val="75000"/>
                </a:schemeClr>
              </a:solidFill>
            </a:endParaRPr>
          </a:p>
        </p:txBody>
      </p:sp>
    </p:spTree>
    <p:extLst>
      <p:ext uri="{BB962C8B-B14F-4D97-AF65-F5344CB8AC3E}">
        <p14:creationId xmlns:p14="http://schemas.microsoft.com/office/powerpoint/2010/main" val="1755584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7" name="1 CuadroTexto"/>
          <p:cNvSpPr txBox="1"/>
          <p:nvPr/>
        </p:nvSpPr>
        <p:spPr>
          <a:xfrm>
            <a:off x="457200" y="3548214"/>
            <a:ext cx="822960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MX" sz="2800" b="1" dirty="0" smtClean="0">
                <a:solidFill>
                  <a:schemeClr val="accent6">
                    <a:lumMod val="75000"/>
                  </a:schemeClr>
                </a:solidFill>
                <a:cs typeface="Arial" panose="020B0604020202020204" pitchFamily="34" charset="0"/>
              </a:rPr>
              <a:t>AVANCE:                 1/1         100%</a:t>
            </a:r>
            <a:r>
              <a:rPr lang="es-MX" sz="2800" dirty="0" smtClean="0">
                <a:solidFill>
                  <a:schemeClr val="accent6">
                    <a:lumMod val="75000"/>
                  </a:schemeClr>
                </a:solidFill>
                <a:cs typeface="Arial" panose="020B0604020202020204" pitchFamily="34" charset="0"/>
              </a:rPr>
              <a:t>                    </a:t>
            </a:r>
            <a:endParaRPr lang="es-MX" sz="2800" dirty="0">
              <a:solidFill>
                <a:schemeClr val="accent6">
                  <a:lumMod val="75000"/>
                </a:schemeClr>
              </a:solidFill>
              <a:cs typeface="Arial" panose="020B0604020202020204" pitchFamily="34" charset="0"/>
            </a:endParaRPr>
          </a:p>
        </p:txBody>
      </p:sp>
      <p:sp>
        <p:nvSpPr>
          <p:cNvPr id="6" name="Título 1"/>
          <p:cNvSpPr txBox="1">
            <a:spLocks/>
          </p:cNvSpPr>
          <p:nvPr/>
        </p:nvSpPr>
        <p:spPr>
          <a:xfrm>
            <a:off x="457200" y="905854"/>
            <a:ext cx="8229600" cy="2228951"/>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2800" b="1" dirty="0" smtClean="0">
                <a:solidFill>
                  <a:schemeClr val="accent6">
                    <a:lumMod val="75000"/>
                  </a:schemeClr>
                </a:solidFill>
              </a:rPr>
              <a:t>LIQUIDACIÓN DE NÓMINA Y DEMÁS PAGOS ORIGINADOS EN LA RELACIÓN LABORAL A CARGO DEL EMPLEADOR</a:t>
            </a:r>
          </a:p>
          <a:p>
            <a:endParaRPr lang="es-CO" sz="2800" b="1" dirty="0" smtClean="0">
              <a:solidFill>
                <a:schemeClr val="accent6">
                  <a:lumMod val="75000"/>
                </a:schemeClr>
              </a:solidFill>
            </a:endParaRPr>
          </a:p>
          <a:p>
            <a:r>
              <a:rPr lang="es-CO" sz="2800" b="1" dirty="0" smtClean="0">
                <a:solidFill>
                  <a:schemeClr val="accent6">
                    <a:lumMod val="75000"/>
                  </a:schemeClr>
                </a:solidFill>
              </a:rPr>
              <a:t>VIGENCIA 2018</a:t>
            </a:r>
          </a:p>
        </p:txBody>
      </p:sp>
    </p:spTree>
    <p:extLst>
      <p:ext uri="{BB962C8B-B14F-4D97-AF65-F5344CB8AC3E}">
        <p14:creationId xmlns:p14="http://schemas.microsoft.com/office/powerpoint/2010/main" val="1229990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979665008"/>
              </p:ext>
            </p:extLst>
          </p:nvPr>
        </p:nvGraphicFramePr>
        <p:xfrm>
          <a:off x="99847" y="1261064"/>
          <a:ext cx="8933793" cy="4152691"/>
        </p:xfrm>
        <a:graphic>
          <a:graphicData uri="http://schemas.openxmlformats.org/drawingml/2006/table">
            <a:tbl>
              <a:tblPr firstRow="1" bandRow="1">
                <a:tableStyleId>{5C22544A-7EE6-4342-B048-85BDC9FD1C3A}</a:tableStyleId>
              </a:tblPr>
              <a:tblGrid>
                <a:gridCol w="1562007">
                  <a:extLst>
                    <a:ext uri="{9D8B030D-6E8A-4147-A177-3AD203B41FA5}">
                      <a16:colId xmlns:a16="http://schemas.microsoft.com/office/drawing/2014/main" val="1744942940"/>
                    </a:ext>
                  </a:extLst>
                </a:gridCol>
                <a:gridCol w="2168833">
                  <a:extLst>
                    <a:ext uri="{9D8B030D-6E8A-4147-A177-3AD203B41FA5}">
                      <a16:colId xmlns:a16="http://schemas.microsoft.com/office/drawing/2014/main" val="1355047361"/>
                    </a:ext>
                  </a:extLst>
                </a:gridCol>
                <a:gridCol w="3297901">
                  <a:extLst>
                    <a:ext uri="{9D8B030D-6E8A-4147-A177-3AD203B41FA5}">
                      <a16:colId xmlns:a16="http://schemas.microsoft.com/office/drawing/2014/main" val="469541368"/>
                    </a:ext>
                  </a:extLst>
                </a:gridCol>
                <a:gridCol w="429208">
                  <a:extLst>
                    <a:ext uri="{9D8B030D-6E8A-4147-A177-3AD203B41FA5}">
                      <a16:colId xmlns:a16="http://schemas.microsoft.com/office/drawing/2014/main" val="4291857610"/>
                    </a:ext>
                  </a:extLst>
                </a:gridCol>
                <a:gridCol w="587828">
                  <a:extLst>
                    <a:ext uri="{9D8B030D-6E8A-4147-A177-3AD203B41FA5}">
                      <a16:colId xmlns:a16="http://schemas.microsoft.com/office/drawing/2014/main" val="1542854657"/>
                    </a:ext>
                  </a:extLst>
                </a:gridCol>
                <a:gridCol w="888016">
                  <a:extLst>
                    <a:ext uri="{9D8B030D-6E8A-4147-A177-3AD203B41FA5}">
                      <a16:colId xmlns:a16="http://schemas.microsoft.com/office/drawing/2014/main" val="3895509165"/>
                    </a:ext>
                  </a:extLst>
                </a:gridCol>
              </a:tblGrid>
              <a:tr h="540811">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611364">
                <a:tc>
                  <a:txBody>
                    <a:bodyPr/>
                    <a:lstStyle/>
                    <a:p>
                      <a:pPr mar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Informar a los empleados el resultado del porcentaje de retención en la fuente calculado para el siguiente semestre, con el propósito que cada uno de los servidores elija el procedimiento (1 o 2) que más se ajuste a sus necesidades financieras (elección que se realizará únicamente en el mes de diciembre de cada año).</a:t>
                      </a:r>
                    </a:p>
                    <a:p>
                      <a:pPr marL="0" algn="just" defTabSz="914400" rtl="0" eaLnBrk="1" fontAlgn="ctr" latinLnBrk="0" hangingPunct="1"/>
                      <a:endParaRPr lang="es-ES" sz="1100" b="0"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tc>
                  <a:txBody>
                    <a:bodyPr/>
                    <a:lstStyle/>
                    <a:p>
                      <a:pPr marL="0" lv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En el mes de enero de cada vigencia se deberá realizar las siguientes actividades:</a:t>
                      </a:r>
                    </a:p>
                    <a:p>
                      <a:pPr marL="0" lv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i) Generar los porcentajes y el cálculo por el sistema, con el fin de revisar si el porcentaje y el cálculo está acorde con las normas vigentes.</a:t>
                      </a:r>
                    </a:p>
                    <a:p>
                      <a:pPr marL="0" lv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ii) Socialización a todos los funcionarios de la entidad de su porcentaje y cálculo de la retención.</a:t>
                      </a:r>
                    </a:p>
                    <a:p>
                      <a:pPr marL="0" lv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iii) Con base en lo anterior, se solicitará a los funcionarios, mediante comunicación o correo electrónico, que elijan e informen a la Subdirección cuál es el procedimiento de retención que se les deberá aplicar en la vigencia fiscal. </a:t>
                      </a:r>
                    </a:p>
                  </a:txBody>
                  <a:tcPr marL="0" marR="0" marT="0" marB="0" anchor="ctr">
                    <a:solidFill>
                      <a:schemeClr val="accent1">
                        <a:lumMod val="40000"/>
                        <a:lumOff val="60000"/>
                      </a:schemeClr>
                    </a:solidFill>
                  </a:tcPr>
                </a:tc>
                <a:tc>
                  <a:txBody>
                    <a:bodyPr/>
                    <a:lstStyle/>
                    <a:p>
                      <a:pPr marL="0" lvl="0" algn="just" defTabSz="914400" rtl="0" eaLnBrk="1" fontAlgn="ctr" latinLnBrk="0" hangingPunct="1"/>
                      <a:r>
                        <a:rPr lang="es-ES" sz="1100" b="0" i="0" u="none" strike="noStrike" kern="1200" dirty="0" smtClean="0">
                          <a:solidFill>
                            <a:schemeClr val="accent6">
                              <a:lumMod val="75000"/>
                            </a:schemeClr>
                          </a:solidFill>
                          <a:effectLst/>
                          <a:latin typeface="+mn-lt"/>
                          <a:ea typeface="+mn-ea"/>
                          <a:cs typeface="+mn-cs"/>
                        </a:rPr>
                        <a:t>1. Seguimiento al cálculo de  porcentajes realizado por el sistema de información de talento humano( </a:t>
                      </a:r>
                      <a:r>
                        <a:rPr lang="es-ES" sz="1100" b="0" i="0" u="none" strike="noStrike" kern="1200" dirty="0" err="1" smtClean="0">
                          <a:solidFill>
                            <a:schemeClr val="accent6">
                              <a:lumMod val="75000"/>
                            </a:schemeClr>
                          </a:solidFill>
                          <a:effectLst/>
                          <a:latin typeface="+mn-lt"/>
                          <a:ea typeface="+mn-ea"/>
                          <a:cs typeface="+mn-cs"/>
                        </a:rPr>
                        <a:t>Pimisys</a:t>
                      </a:r>
                      <a:r>
                        <a:rPr lang="es-ES" sz="1100" b="0" i="0" u="none" strike="noStrike" kern="1200" dirty="0" smtClean="0">
                          <a:solidFill>
                            <a:schemeClr val="accent6">
                              <a:lumMod val="75000"/>
                            </a:schemeClr>
                          </a:solidFill>
                          <a:effectLst/>
                          <a:latin typeface="+mn-lt"/>
                          <a:ea typeface="+mn-ea"/>
                          <a:cs typeface="+mn-cs"/>
                        </a:rPr>
                        <a:t>), cuando este sistema generó el  reporte  con cálculo de porcentajes, se realizó comparación de dicha información con la que reposa en SIIF Nación, a fin de revisar que el porcentaje  este calculado de conformidad con las normas tributarias vigentes y los cálculos que presentaron inconsistencias  se remitió correo a talento humano con dichas observaciones para que  informase al proveedor del sistema.</a:t>
                      </a:r>
                      <a:endParaRPr lang="es-CO" sz="1100" b="0" i="0" u="none" strike="noStrike" kern="1200" dirty="0" smtClean="0">
                        <a:solidFill>
                          <a:schemeClr val="accent6">
                            <a:lumMod val="75000"/>
                          </a:schemeClr>
                        </a:solidFill>
                        <a:effectLst/>
                        <a:latin typeface="+mn-lt"/>
                        <a:ea typeface="+mn-ea"/>
                        <a:cs typeface="+mn-cs"/>
                      </a:endParaRPr>
                    </a:p>
                    <a:p>
                      <a:pPr marL="0" lvl="0" algn="just" defTabSz="914400" rtl="0" eaLnBrk="1" fontAlgn="ctr" latinLnBrk="0" hangingPunct="1"/>
                      <a:r>
                        <a:rPr lang="es-ES" sz="1100" b="0" i="0" u="none" strike="noStrike" kern="1200" dirty="0" smtClean="0">
                          <a:solidFill>
                            <a:schemeClr val="accent6">
                              <a:lumMod val="75000"/>
                            </a:schemeClr>
                          </a:solidFill>
                          <a:effectLst/>
                          <a:latin typeface="+mn-lt"/>
                          <a:ea typeface="+mn-ea"/>
                          <a:cs typeface="+mn-cs"/>
                        </a:rPr>
                        <a:t>2. La Subdirección Administrativa Y  Financiera,   envió correo electrónico  a todos los funcionarios de la entidad para agendar socialización de procedimientos de retención y  porcentajes a realizarse el día 15 de enero de 2019.</a:t>
                      </a:r>
                      <a:endParaRPr lang="es-CO" sz="1100" b="0" i="0" u="none" strike="noStrike" kern="1200" dirty="0" smtClean="0">
                        <a:solidFill>
                          <a:schemeClr val="accent6">
                            <a:lumMod val="75000"/>
                          </a:schemeClr>
                        </a:solidFill>
                        <a:effectLst/>
                        <a:latin typeface="+mn-lt"/>
                        <a:ea typeface="+mn-ea"/>
                        <a:cs typeface="+mn-cs"/>
                      </a:endParaRPr>
                    </a:p>
                    <a:p>
                      <a:pPr marL="0" lvl="0" algn="just" defTabSz="914400" rtl="0" eaLnBrk="1" fontAlgn="ctr" latinLnBrk="0" hangingPunct="1"/>
                      <a:r>
                        <a:rPr lang="es-ES" sz="1100" b="0" i="0" u="none" strike="noStrike" kern="1200" dirty="0" smtClean="0">
                          <a:solidFill>
                            <a:schemeClr val="accent6">
                              <a:lumMod val="75000"/>
                            </a:schemeClr>
                          </a:solidFill>
                          <a:effectLst/>
                          <a:latin typeface="+mn-lt"/>
                          <a:ea typeface="+mn-ea"/>
                          <a:cs typeface="+mn-cs"/>
                        </a:rPr>
                        <a:t>3. Sistemas (Juan Carlos Villalba ), envió los formatos  a correo  electrónico de la comisión y aquellos funcionarios informaron  a la Subdirección el procedimiento de retención aplicar en la vigencia fiscal y los que no enviaron correo siguieron en el mismo procedimiento.</a:t>
                      </a:r>
                      <a:endParaRPr lang="es-CO" sz="1100" b="0"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tc>
                  <a:txBody>
                    <a:bodyPr/>
                    <a:lstStyle/>
                    <a:p>
                      <a:pPr mar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1/1/19</a:t>
                      </a:r>
                      <a:endParaRPr lang="es-CO" sz="1100" b="0" i="0" u="none" strike="noStrike" kern="1200" dirty="0">
                        <a:solidFill>
                          <a:schemeClr val="accent6">
                            <a:lumMod val="75000"/>
                          </a:schemeClr>
                        </a:solidFill>
                        <a:effectLst/>
                        <a:latin typeface="+mn-lt"/>
                        <a:ea typeface="+mn-ea"/>
                        <a:cs typeface="+mn-cs"/>
                      </a:endParaRPr>
                    </a:p>
                  </a:txBody>
                  <a:tcPr marL="9525" marR="9525" marT="9525" marB="0" anchor="ctr">
                    <a:solidFill>
                      <a:schemeClr val="accent1">
                        <a:lumMod val="40000"/>
                        <a:lumOff val="60000"/>
                      </a:schemeClr>
                    </a:solidFill>
                  </a:tcPr>
                </a:tc>
                <a:tc>
                  <a:txBody>
                    <a:bodyPr/>
                    <a:lstStyle/>
                    <a:p>
                      <a:pPr marL="0" algn="just" defTabSz="914400" rtl="0" eaLnBrk="1" fontAlgn="ctr" latinLnBrk="0" hangingPunct="1"/>
                      <a:r>
                        <a:rPr lang="es-CO" sz="1100" b="0" i="0" u="none" strike="noStrike" kern="1200" dirty="0" smtClean="0">
                          <a:solidFill>
                            <a:schemeClr val="accent6">
                              <a:lumMod val="75000"/>
                            </a:schemeClr>
                          </a:solidFill>
                          <a:effectLst/>
                          <a:latin typeface="+mn-lt"/>
                          <a:ea typeface="+mn-ea"/>
                          <a:cs typeface="+mn-cs"/>
                        </a:rPr>
                        <a:t>31/12/19</a:t>
                      </a:r>
                      <a:endParaRPr lang="es-CO" sz="1100" b="0" i="0" u="none" strike="noStrike" kern="1200" dirty="0">
                        <a:solidFill>
                          <a:schemeClr val="accent6">
                            <a:lumMod val="75000"/>
                          </a:schemeClr>
                        </a:solidFill>
                        <a:effectLst/>
                        <a:latin typeface="+mn-lt"/>
                        <a:ea typeface="+mn-ea"/>
                        <a:cs typeface="+mn-cs"/>
                      </a:endParaRPr>
                    </a:p>
                  </a:txBody>
                  <a:tcPr marL="9525" marR="9525" marT="9525" marB="0" anchor="ctr">
                    <a:solidFill>
                      <a:schemeClr val="accent1">
                        <a:lumMod val="40000"/>
                        <a:lumOff val="6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CO" sz="1100" b="1" i="0" u="none" strike="noStrike" kern="1200" dirty="0" smtClean="0">
                          <a:solidFill>
                            <a:schemeClr val="accent6">
                              <a:lumMod val="75000"/>
                            </a:schemeClr>
                          </a:solidFill>
                          <a:effectLst/>
                          <a:latin typeface="+mn-lt"/>
                          <a:ea typeface="+mn-ea"/>
                          <a:cs typeface="+mn-cs"/>
                        </a:rPr>
                        <a:t>CUMPLIDA</a:t>
                      </a:r>
                    </a:p>
                  </a:txBody>
                  <a:tcPr anchor="ctr">
                    <a:solidFill>
                      <a:schemeClr val="accent1">
                        <a:lumMod val="40000"/>
                        <a:lumOff val="60000"/>
                      </a:schemeClr>
                    </a:solidFill>
                  </a:tcPr>
                </a:tc>
                <a:extLst>
                  <a:ext uri="{0D108BD9-81ED-4DB2-BD59-A6C34878D82A}">
                    <a16:rowId xmlns:a16="http://schemas.microsoft.com/office/drawing/2014/main" val="4050878009"/>
                  </a:ext>
                </a:extLst>
              </a:tr>
            </a:tbl>
          </a:graphicData>
        </a:graphic>
      </p:graphicFrame>
      <p:sp>
        <p:nvSpPr>
          <p:cNvPr id="7" name="Título 1"/>
          <p:cNvSpPr txBox="1">
            <a:spLocks/>
          </p:cNvSpPr>
          <p:nvPr/>
        </p:nvSpPr>
        <p:spPr>
          <a:xfrm>
            <a:off x="99847" y="142661"/>
            <a:ext cx="8933794" cy="719187"/>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NÓMINA Y DEMÁS PAGOS ORIGINADOS EN LA RELACIÓN LABORAL A CARGO DEL EMPLEADOR</a:t>
            </a:r>
            <a:endParaRPr lang="es-ES" sz="1800" b="1" dirty="0">
              <a:solidFill>
                <a:schemeClr val="accent6">
                  <a:lumMod val="75000"/>
                </a:schemeClr>
              </a:solidFill>
            </a:endParaRPr>
          </a:p>
        </p:txBody>
      </p:sp>
    </p:spTree>
    <p:extLst>
      <p:ext uri="{BB962C8B-B14F-4D97-AF65-F5344CB8AC3E}">
        <p14:creationId xmlns:p14="http://schemas.microsoft.com/office/powerpoint/2010/main" val="10885105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6" name="1 Rectángulo"/>
          <p:cNvSpPr>
            <a:spLocks noChangeArrowheads="1"/>
          </p:cNvSpPr>
          <p:nvPr/>
        </p:nvSpPr>
        <p:spPr bwMode="auto">
          <a:xfrm>
            <a:off x="493986" y="1772816"/>
            <a:ext cx="7977352" cy="1384995"/>
          </a:xfrm>
          <a:prstGeom prst="rect">
            <a:avLst/>
          </a:prstGeom>
          <a:ln>
            <a:solidFill>
              <a:schemeClr val="accent5">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2800" b="1" dirty="0">
                <a:solidFill>
                  <a:schemeClr val="accent6">
                    <a:lumMod val="75000"/>
                  </a:schemeClr>
                </a:solidFill>
              </a:rPr>
              <a:t>AUDITORÍA A LA LIQUIDACIÓN DE LA CONTRIBUCIÓN VIGENCIA 2017 Y GESTIÓN DE COBRO PERSUASIVO Y COACTIVO DE LA CARTERA </a:t>
            </a:r>
          </a:p>
        </p:txBody>
      </p:sp>
    </p:spTree>
    <p:extLst>
      <p:ext uri="{BB962C8B-B14F-4D97-AF65-F5344CB8AC3E}">
        <p14:creationId xmlns:p14="http://schemas.microsoft.com/office/powerpoint/2010/main" val="919674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7" name="1 CuadroTexto"/>
          <p:cNvSpPr txBox="1"/>
          <p:nvPr/>
        </p:nvSpPr>
        <p:spPr>
          <a:xfrm>
            <a:off x="428066" y="3301949"/>
            <a:ext cx="8229600" cy="52322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MX" sz="2800" b="1" dirty="0" smtClean="0">
                <a:solidFill>
                  <a:schemeClr val="accent6">
                    <a:lumMod val="75000"/>
                  </a:schemeClr>
                </a:solidFill>
                <a:cs typeface="Arial" panose="020B0604020202020204" pitchFamily="34" charset="0"/>
              </a:rPr>
              <a:t>AVANCE:                 5/8         63%</a:t>
            </a:r>
            <a:r>
              <a:rPr lang="es-MX" sz="2800" dirty="0" smtClean="0">
                <a:solidFill>
                  <a:schemeClr val="accent6">
                    <a:lumMod val="75000"/>
                  </a:schemeClr>
                </a:solidFill>
                <a:cs typeface="Arial" panose="020B0604020202020204" pitchFamily="34" charset="0"/>
              </a:rPr>
              <a:t>                    </a:t>
            </a:r>
            <a:endParaRPr lang="es-MX" sz="2800" dirty="0">
              <a:solidFill>
                <a:schemeClr val="accent6">
                  <a:lumMod val="75000"/>
                </a:schemeClr>
              </a:solidFill>
              <a:cs typeface="Arial" panose="020B0604020202020204" pitchFamily="34" charset="0"/>
            </a:endParaRPr>
          </a:p>
        </p:txBody>
      </p:sp>
      <p:sp>
        <p:nvSpPr>
          <p:cNvPr id="6" name="Título 1"/>
          <p:cNvSpPr txBox="1">
            <a:spLocks/>
          </p:cNvSpPr>
          <p:nvPr/>
        </p:nvSpPr>
        <p:spPr>
          <a:xfrm>
            <a:off x="457200" y="714703"/>
            <a:ext cx="8229600" cy="1765738"/>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2800" b="1" dirty="0" smtClean="0">
                <a:solidFill>
                  <a:schemeClr val="accent6">
                    <a:lumMod val="75000"/>
                  </a:schemeClr>
                </a:solidFill>
              </a:rPr>
              <a:t>LIQUIDACIÓN </a:t>
            </a:r>
            <a:r>
              <a:rPr lang="es-CO" sz="2800" b="1" dirty="0">
                <a:solidFill>
                  <a:schemeClr val="accent6">
                    <a:lumMod val="75000"/>
                  </a:schemeClr>
                </a:solidFill>
              </a:rPr>
              <a:t>DE LA CONTRIBUCIÓN VIGENCIA 2017 Y GESTIÓN DE COBRO PERSUASIVO Y COACTIVO DE LA </a:t>
            </a:r>
            <a:r>
              <a:rPr lang="es-CO" sz="2800" b="1" dirty="0" smtClean="0">
                <a:solidFill>
                  <a:schemeClr val="accent6">
                    <a:lumMod val="75000"/>
                  </a:schemeClr>
                </a:solidFill>
              </a:rPr>
              <a:t>CARTERA</a:t>
            </a:r>
            <a:endParaRPr lang="es-CO" sz="2800" b="1" dirty="0">
              <a:solidFill>
                <a:schemeClr val="accent6">
                  <a:lumMod val="75000"/>
                </a:schemeClr>
              </a:solidFill>
            </a:endParaRPr>
          </a:p>
        </p:txBody>
      </p:sp>
    </p:spTree>
    <p:extLst>
      <p:ext uri="{BB962C8B-B14F-4D97-AF65-F5344CB8AC3E}">
        <p14:creationId xmlns:p14="http://schemas.microsoft.com/office/powerpoint/2010/main" val="3746364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384493001"/>
              </p:ext>
            </p:extLst>
          </p:nvPr>
        </p:nvGraphicFramePr>
        <p:xfrm>
          <a:off x="310239" y="1377552"/>
          <a:ext cx="8613043" cy="4077317"/>
        </p:xfrm>
        <a:graphic>
          <a:graphicData uri="http://schemas.openxmlformats.org/drawingml/2006/table">
            <a:tbl>
              <a:tblPr firstRow="1" bandRow="1">
                <a:tableStyleId>{5C22544A-7EE6-4342-B048-85BDC9FD1C3A}</a:tableStyleId>
              </a:tblPr>
              <a:tblGrid>
                <a:gridCol w="2664189">
                  <a:extLst>
                    <a:ext uri="{9D8B030D-6E8A-4147-A177-3AD203B41FA5}">
                      <a16:colId xmlns:a16="http://schemas.microsoft.com/office/drawing/2014/main" val="1254586146"/>
                    </a:ext>
                  </a:extLst>
                </a:gridCol>
                <a:gridCol w="1944413">
                  <a:extLst>
                    <a:ext uri="{9D8B030D-6E8A-4147-A177-3AD203B41FA5}">
                      <a16:colId xmlns:a16="http://schemas.microsoft.com/office/drawing/2014/main" val="3464383490"/>
                    </a:ext>
                  </a:extLst>
                </a:gridCol>
                <a:gridCol w="1734207">
                  <a:extLst>
                    <a:ext uri="{9D8B030D-6E8A-4147-A177-3AD203B41FA5}">
                      <a16:colId xmlns:a16="http://schemas.microsoft.com/office/drawing/2014/main" val="416467452"/>
                    </a:ext>
                  </a:extLst>
                </a:gridCol>
                <a:gridCol w="651642">
                  <a:extLst>
                    <a:ext uri="{9D8B030D-6E8A-4147-A177-3AD203B41FA5}">
                      <a16:colId xmlns:a16="http://schemas.microsoft.com/office/drawing/2014/main" val="4286014489"/>
                    </a:ext>
                  </a:extLst>
                </a:gridCol>
                <a:gridCol w="672662">
                  <a:extLst>
                    <a:ext uri="{9D8B030D-6E8A-4147-A177-3AD203B41FA5}">
                      <a16:colId xmlns:a16="http://schemas.microsoft.com/office/drawing/2014/main" val="850113951"/>
                    </a:ext>
                  </a:extLst>
                </a:gridCol>
                <a:gridCol w="945930">
                  <a:extLst>
                    <a:ext uri="{9D8B030D-6E8A-4147-A177-3AD203B41FA5}">
                      <a16:colId xmlns:a16="http://schemas.microsoft.com/office/drawing/2014/main" val="1120358302"/>
                    </a:ext>
                  </a:extLst>
                </a:gridCol>
              </a:tblGrid>
              <a:tr h="686178">
                <a:tc>
                  <a:txBody>
                    <a:bodyPr/>
                    <a:lstStyle/>
                    <a:p>
                      <a:pPr>
                        <a:lnSpc>
                          <a:spcPts val="1000"/>
                        </a:lnSpc>
                        <a:spcBef>
                          <a:spcPts val="90"/>
                        </a:spcBef>
                        <a:spcAft>
                          <a:spcPts val="0"/>
                        </a:spcAft>
                      </a:pPr>
                      <a:r>
                        <a:rPr lang="en-US" sz="1100" dirty="0">
                          <a:solidFill>
                            <a:schemeClr val="bg1"/>
                          </a:solidFill>
                          <a:effectLst/>
                        </a:rPr>
                        <a:t> </a:t>
                      </a:r>
                      <a:endParaRPr lang="en-US" sz="1100" spc="5" dirty="0" smtClean="0">
                        <a:solidFill>
                          <a:schemeClr val="bg1"/>
                        </a:solidFill>
                        <a:effectLst/>
                      </a:endParaRPr>
                    </a:p>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solidFill>
                            <a:schemeClr val="bg1"/>
                          </a:solidFill>
                          <a:effectLst/>
                        </a:rPr>
                        <a:t> </a:t>
                      </a:r>
                    </a:p>
                    <a:p>
                      <a:pPr>
                        <a:lnSpc>
                          <a:spcPts val="1000"/>
                        </a:lnSpc>
                        <a:spcAft>
                          <a:spcPts val="0"/>
                        </a:spcAft>
                      </a:pPr>
                      <a:r>
                        <a:rPr lang="es-CO" sz="1100" dirty="0">
                          <a:solidFill>
                            <a:schemeClr val="bg1"/>
                          </a:solidFill>
                          <a:effectLst/>
                        </a:rPr>
                        <a:t>  </a:t>
                      </a:r>
                      <a:endParaRPr lang="es-CO" sz="1100" dirty="0" smtClean="0">
                        <a:solidFill>
                          <a:schemeClr val="bg1"/>
                        </a:solidFill>
                        <a:effectLst/>
                      </a:endParaRPr>
                    </a:p>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1000"/>
                        </a:lnSpc>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a:t>
                      </a:r>
                    </a:p>
                    <a:p>
                      <a:pPr algn="ctr">
                        <a:lnSpc>
                          <a:spcPts val="1000"/>
                        </a:lnSpc>
                        <a:spcAft>
                          <a:spcPts val="0"/>
                        </a:spcAft>
                      </a:pPr>
                      <a:r>
                        <a:rPr lang="es-CO" sz="1100" dirty="0" smtClean="0">
                          <a:solidFill>
                            <a:schemeClr val="bg1"/>
                          </a:solidFill>
                          <a:effectLst/>
                          <a:latin typeface="Calibri"/>
                          <a:ea typeface="Calibri"/>
                          <a:cs typeface="Times New Roman"/>
                        </a:rPr>
                        <a:t> DE INICIO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endParaRPr lang="es-CO" sz="1100" dirty="0" smtClean="0">
                        <a:solidFill>
                          <a:schemeClr val="bg1"/>
                        </a:solidFill>
                        <a:effectLst/>
                        <a:latin typeface="Calibri"/>
                        <a:ea typeface="Calibri"/>
                        <a:cs typeface="Times New Roman"/>
                      </a:endParaRPr>
                    </a:p>
                    <a:p>
                      <a:pPr algn="ctr">
                        <a:lnSpc>
                          <a:spcPts val="1000"/>
                        </a:lnSpc>
                        <a:spcAft>
                          <a:spcPts val="0"/>
                        </a:spcAft>
                      </a:pPr>
                      <a:r>
                        <a:rPr lang="es-CO" sz="1100" dirty="0" smtClean="0">
                          <a:solidFill>
                            <a:schemeClr val="bg1"/>
                          </a:solidFill>
                          <a:effectLst/>
                          <a:latin typeface="Calibri"/>
                          <a:ea typeface="Calibri"/>
                          <a:cs typeface="Times New Roman"/>
                        </a:rPr>
                        <a:t>FECHA </a:t>
                      </a:r>
                    </a:p>
                    <a:p>
                      <a:pPr algn="ctr">
                        <a:lnSpc>
                          <a:spcPts val="1000"/>
                        </a:lnSpc>
                        <a:spcAft>
                          <a:spcPts val="0"/>
                        </a:spcAft>
                      </a:pPr>
                      <a:r>
                        <a:rPr lang="es-CO" sz="1100" dirty="0" smtClean="0">
                          <a:solidFill>
                            <a:schemeClr val="bg1"/>
                          </a:solidFill>
                          <a:effectLst/>
                          <a:latin typeface="Calibri"/>
                          <a:ea typeface="Calibri"/>
                          <a:cs typeface="Times New Roman"/>
                        </a:rPr>
                        <a:t>FIN </a:t>
                      </a:r>
                      <a:endParaRPr lang="es-CO" sz="1100" dirty="0">
                        <a:solidFill>
                          <a:schemeClr val="bg1"/>
                        </a:solidFill>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dirty="0">
                          <a:solidFill>
                            <a:schemeClr val="bg1"/>
                          </a:solidFill>
                          <a:effectLst/>
                        </a:rPr>
                        <a:t>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91139">
                <a:tc>
                  <a:txBody>
                    <a:bodyPr/>
                    <a:lstStyle/>
                    <a:p>
                      <a:pPr algn="just"/>
                      <a:r>
                        <a:rPr lang="es-CO" sz="1100" b="0" dirty="0" smtClean="0">
                          <a:solidFill>
                            <a:schemeClr val="accent6">
                              <a:lumMod val="75000"/>
                            </a:schemeClr>
                          </a:solidFill>
                          <a:latin typeface="+mn-lt"/>
                        </a:rPr>
                        <a:t>Del artículo 73 del Código de Procedimiento Administrativo y de lo Contencioso Administrativo (CPACA), colige que es la autoridad pública que expide el acto  administrativo, la encargada de comunicar a los terceros indeterminados la existencia de la actuación a través de los mecanismos previstos en la Ley, por lo que esta función no debe ser delegada a las empresas prestadoras solicitantes y menos aún, supeditar la continuación de las actuaciones administrativas al cumplimiento de dicho requisito.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Ajustar el procedimiento GRE-PRC01 "Emisión de actuaciones administrativas de carácter particular", modificando el régimen de inicio y desistimientos en las actuaciones administrativas, y presentar propuesta a consideración del Comité Institucional de Gestión y Desempeño, con el fin de relevar a los interesados de realizar publicaciones no previstas en la ley. </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El procedimiento</a:t>
                      </a:r>
                      <a:r>
                        <a:rPr lang="es-MX" sz="1100" baseline="0" dirty="0" smtClean="0">
                          <a:solidFill>
                            <a:schemeClr val="accent6">
                              <a:lumMod val="75000"/>
                            </a:schemeClr>
                          </a:solidFill>
                          <a:latin typeface="+mn-lt"/>
                        </a:rPr>
                        <a:t> no fue ajustado dentro del plazo previsto en el plan de mejoramiento.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30/6/19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INCUMPLIDA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AL PROCEDIMIENTO DE EMISIÓN  DE ACTUACIONES ADMINISTRATIVAS DE CARÁCTER </a:t>
            </a:r>
            <a:r>
              <a:rPr lang="es-CO" b="1" dirty="0" smtClean="0">
                <a:solidFill>
                  <a:schemeClr val="accent6">
                    <a:lumMod val="75000"/>
                  </a:schemeClr>
                </a:solidFill>
              </a:rPr>
              <a:t>PARTICULAR- PRIMER </a:t>
            </a:r>
            <a:r>
              <a:rPr lang="es-CO" b="1" dirty="0">
                <a:solidFill>
                  <a:schemeClr val="accent6">
                    <a:lumMod val="75000"/>
                  </a:schemeClr>
                </a:solidFill>
              </a:rPr>
              <a:t>SEMESTRE </a:t>
            </a:r>
            <a:r>
              <a:rPr lang="es-CO" b="1" dirty="0" smtClean="0">
                <a:solidFill>
                  <a:schemeClr val="accent6">
                    <a:lumMod val="75000"/>
                  </a:schemeClr>
                </a:solidFill>
              </a:rPr>
              <a:t>2018</a:t>
            </a:r>
            <a:endParaRPr lang="es-CO" b="1" dirty="0">
              <a:solidFill>
                <a:schemeClr val="accent6">
                  <a:lumMod val="75000"/>
                </a:schemeClr>
              </a:solidFill>
            </a:endParaRPr>
          </a:p>
          <a:p>
            <a:pPr algn="ctr"/>
            <a:r>
              <a:rPr lang="es-CO" b="1" dirty="0">
                <a:solidFill>
                  <a:schemeClr val="accent6">
                    <a:lumMod val="75000"/>
                  </a:schemeClr>
                </a:solidFill>
              </a:rPr>
              <a:t>OFICINA ASESORA JURÍDICA </a:t>
            </a:r>
          </a:p>
        </p:txBody>
      </p:sp>
    </p:spTree>
    <p:extLst>
      <p:ext uri="{BB962C8B-B14F-4D97-AF65-F5344CB8AC3E}">
        <p14:creationId xmlns:p14="http://schemas.microsoft.com/office/powerpoint/2010/main" val="1828284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77694942"/>
              </p:ext>
            </p:extLst>
          </p:nvPr>
        </p:nvGraphicFramePr>
        <p:xfrm>
          <a:off x="310242" y="1563876"/>
          <a:ext cx="8575010" cy="3800429"/>
        </p:xfrm>
        <a:graphic>
          <a:graphicData uri="http://schemas.openxmlformats.org/drawingml/2006/table">
            <a:tbl>
              <a:tblPr firstRow="1" bandRow="1">
                <a:tableStyleId>{5C22544A-7EE6-4342-B048-85BDC9FD1C3A}</a:tableStyleId>
              </a:tblPr>
              <a:tblGrid>
                <a:gridCol w="3486745">
                  <a:extLst>
                    <a:ext uri="{9D8B030D-6E8A-4147-A177-3AD203B41FA5}">
                      <a16:colId xmlns:a16="http://schemas.microsoft.com/office/drawing/2014/main" val="1744942940"/>
                    </a:ext>
                  </a:extLst>
                </a:gridCol>
                <a:gridCol w="1513763">
                  <a:extLst>
                    <a:ext uri="{9D8B030D-6E8A-4147-A177-3AD203B41FA5}">
                      <a16:colId xmlns:a16="http://schemas.microsoft.com/office/drawing/2014/main" val="1355047361"/>
                    </a:ext>
                  </a:extLst>
                </a:gridCol>
                <a:gridCol w="1426009">
                  <a:extLst>
                    <a:ext uri="{9D8B030D-6E8A-4147-A177-3AD203B41FA5}">
                      <a16:colId xmlns:a16="http://schemas.microsoft.com/office/drawing/2014/main" val="469541368"/>
                    </a:ext>
                  </a:extLst>
                </a:gridCol>
                <a:gridCol w="570404">
                  <a:extLst>
                    <a:ext uri="{9D8B030D-6E8A-4147-A177-3AD203B41FA5}">
                      <a16:colId xmlns:a16="http://schemas.microsoft.com/office/drawing/2014/main" val="4291857610"/>
                    </a:ext>
                  </a:extLst>
                </a:gridCol>
                <a:gridCol w="669127">
                  <a:extLst>
                    <a:ext uri="{9D8B030D-6E8A-4147-A177-3AD203B41FA5}">
                      <a16:colId xmlns:a16="http://schemas.microsoft.com/office/drawing/2014/main" val="1542854657"/>
                    </a:ext>
                  </a:extLst>
                </a:gridCol>
                <a:gridCol w="908962">
                  <a:extLst>
                    <a:ext uri="{9D8B030D-6E8A-4147-A177-3AD203B41FA5}">
                      <a16:colId xmlns:a16="http://schemas.microsoft.com/office/drawing/2014/main" val="3895509165"/>
                    </a:ext>
                  </a:extLst>
                </a:gridCol>
              </a:tblGrid>
              <a:tr h="691469">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2987745">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Incluir dentro de las resoluciones que fijan la contribución por cada prestador, la fuente real de donde se tomó la información contable para realizar la liquidación de la contribución, toda vez que revisadas 73 resoluciones de las 85 seleccionadas en la muestra,  se evidencio que la información fue tomada de archivos recibidos por correo electrónico de la Superintendencia de Servicios Públicos “formulario FC01”, mientras que en los considerandos de las resoluciones en cuestión se indica que “se ha efectuado la liquidación de la contribución de la persona prestadora contribuyente, tomando como base la documentación financiera reportada al Sistema Único de Información – SUI.”</a:t>
                      </a:r>
                      <a:endParaRPr lang="es-ES" sz="1100" b="0" kern="1200" dirty="0" smtClean="0">
                        <a:solidFill>
                          <a:schemeClr val="accent6">
                            <a:lumMod val="75000"/>
                          </a:schemeClr>
                        </a:solidFill>
                        <a:latin typeface="+mn-lt"/>
                        <a:ea typeface="+mn-ea"/>
                        <a:cs typeface="+mn-cs"/>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Se incluirá dentro de las resoluciones particulares vigencia 2019 la fuente principal de la cual se tomó la información financiera, para su liquidación.</a:t>
                      </a:r>
                    </a:p>
                    <a:p>
                      <a:pPr algn="just" fontAlgn="ctr"/>
                      <a:endParaRPr lang="es-CO" sz="1100" b="0" i="0" u="none" strike="noStrike" dirty="0" smtClean="0">
                        <a:solidFill>
                          <a:schemeClr val="accent6">
                            <a:lumMod val="75000"/>
                          </a:schemeClr>
                        </a:solidFill>
                        <a:effectLst/>
                        <a:latin typeface="+mn-lt"/>
                      </a:endParaRPr>
                    </a:p>
                  </a:txBody>
                  <a:tcPr marL="0" marR="0" marT="0" marB="0" anchor="ctr">
                    <a:solidFill>
                      <a:schemeClr val="accent1">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dirty="0" smtClean="0">
                          <a:solidFill>
                            <a:schemeClr val="accent6">
                              <a:lumMod val="75000"/>
                            </a:schemeClr>
                          </a:solidFill>
                          <a:latin typeface="+mn-lt"/>
                        </a:rPr>
                        <a:t>Se</a:t>
                      </a:r>
                      <a:r>
                        <a:rPr lang="es-MX" sz="1100" b="0" baseline="0" dirty="0" smtClean="0">
                          <a:solidFill>
                            <a:schemeClr val="accent6">
                              <a:lumMod val="75000"/>
                            </a:schemeClr>
                          </a:solidFill>
                          <a:latin typeface="+mn-lt"/>
                        </a:rPr>
                        <a:t> evidenció en las resoluciones UAE-CRA 521, 647, 704, 721 entre otras, que la Subdirección Administrativa y Financiera durante la presente vigencia ha venido incluyendo dentro de los considerandos de cada una de las resoluciones, la fuente de donde se tomó la información para realizar la liquidación de la contribución. </a:t>
                      </a:r>
                      <a:endParaRPr lang="es-MX" sz="1100" b="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1/01/19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CUMPLIDA</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310242" y="210829"/>
            <a:ext cx="8575010" cy="766633"/>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23724937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958630355"/>
              </p:ext>
            </p:extLst>
          </p:nvPr>
        </p:nvGraphicFramePr>
        <p:xfrm>
          <a:off x="463884" y="1563875"/>
          <a:ext cx="8216232" cy="3943545"/>
        </p:xfrm>
        <a:graphic>
          <a:graphicData uri="http://schemas.openxmlformats.org/drawingml/2006/table">
            <a:tbl>
              <a:tblPr firstRow="1" bandRow="1">
                <a:tableStyleId>{5C22544A-7EE6-4342-B048-85BDC9FD1C3A}</a:tableStyleId>
              </a:tblPr>
              <a:tblGrid>
                <a:gridCol w="2415950">
                  <a:extLst>
                    <a:ext uri="{9D8B030D-6E8A-4147-A177-3AD203B41FA5}">
                      <a16:colId xmlns:a16="http://schemas.microsoft.com/office/drawing/2014/main" val="1744942940"/>
                    </a:ext>
                  </a:extLst>
                </a:gridCol>
                <a:gridCol w="1818290">
                  <a:extLst>
                    <a:ext uri="{9D8B030D-6E8A-4147-A177-3AD203B41FA5}">
                      <a16:colId xmlns:a16="http://schemas.microsoft.com/office/drawing/2014/main" val="1355047361"/>
                    </a:ext>
                  </a:extLst>
                </a:gridCol>
                <a:gridCol w="1481959">
                  <a:extLst>
                    <a:ext uri="{9D8B030D-6E8A-4147-A177-3AD203B41FA5}">
                      <a16:colId xmlns:a16="http://schemas.microsoft.com/office/drawing/2014/main" val="469541368"/>
                    </a:ext>
                  </a:extLst>
                </a:gridCol>
                <a:gridCol w="630620">
                  <a:extLst>
                    <a:ext uri="{9D8B030D-6E8A-4147-A177-3AD203B41FA5}">
                      <a16:colId xmlns:a16="http://schemas.microsoft.com/office/drawing/2014/main" val="4291857610"/>
                    </a:ext>
                  </a:extLst>
                </a:gridCol>
                <a:gridCol w="660455">
                  <a:extLst>
                    <a:ext uri="{9D8B030D-6E8A-4147-A177-3AD203B41FA5}">
                      <a16:colId xmlns:a16="http://schemas.microsoft.com/office/drawing/2014/main" val="1542854657"/>
                    </a:ext>
                  </a:extLst>
                </a:gridCol>
                <a:gridCol w="1208958">
                  <a:extLst>
                    <a:ext uri="{9D8B030D-6E8A-4147-A177-3AD203B41FA5}">
                      <a16:colId xmlns:a16="http://schemas.microsoft.com/office/drawing/2014/main" val="3895509165"/>
                    </a:ext>
                  </a:extLst>
                </a:gridCol>
              </a:tblGrid>
              <a:tr h="878879">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064666">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Determinar la existencia de casos similares al de las EMPRESAS PÚBLICAS DE ARMENIA E.S.P, en el que la liquidación de la contribución de la vigencia 2017 no incluyó la aplicación del parágrafo del artículo 1º de la Resolución UAE CRA 237 de 2017, así como el impacto en el objetivo financiero propuesto en la citada resolución de recaudar $4,563 millones para el presupuesto de ingresos de la vigencia 2017.</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Se revisaran las resoluciones emitidas vigencia 2017 anteriores a la expedición de la resolución 237 del 12 de junio de 2017 a las cuales no se les haya tenido en cuenta la aplicación del parágrafo del artículo 1º </a:t>
                      </a:r>
                    </a:p>
                  </a:txBody>
                  <a:tcPr marL="0" marR="0" marT="0" marB="0" anchor="ctr">
                    <a:solidFill>
                      <a:schemeClr val="accent1">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dirty="0" smtClean="0">
                          <a:solidFill>
                            <a:schemeClr val="accent6">
                              <a:lumMod val="75000"/>
                            </a:schemeClr>
                          </a:solidFill>
                          <a:latin typeface="+mn-lt"/>
                        </a:rPr>
                        <a:t>Revisada las</a:t>
                      </a:r>
                      <a:r>
                        <a:rPr lang="es-MX" sz="1100" b="0" baseline="0" dirty="0" smtClean="0">
                          <a:solidFill>
                            <a:schemeClr val="accent6">
                              <a:lumMod val="75000"/>
                            </a:schemeClr>
                          </a:solidFill>
                          <a:latin typeface="+mn-lt"/>
                        </a:rPr>
                        <a:t> resoluciones expedidas en la vigencia 2017, se pudo establecer que únicamente se expidieron 10 resoluciones con anterioridad a la expedición de la Resolución 237 de 2017, las cuales se revisaran dentro del transcurso de la vigencia.</a:t>
                      </a: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1/03/19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EN PLAZO</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4" y="346841"/>
            <a:ext cx="8216232" cy="683173"/>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p>
        </p:txBody>
      </p:sp>
    </p:spTree>
    <p:extLst>
      <p:ext uri="{BB962C8B-B14F-4D97-AF65-F5344CB8AC3E}">
        <p14:creationId xmlns:p14="http://schemas.microsoft.com/office/powerpoint/2010/main" val="11524834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995331739"/>
              </p:ext>
            </p:extLst>
          </p:nvPr>
        </p:nvGraphicFramePr>
        <p:xfrm>
          <a:off x="463884" y="1171583"/>
          <a:ext cx="8216233" cy="3763034"/>
        </p:xfrm>
        <a:graphic>
          <a:graphicData uri="http://schemas.openxmlformats.org/drawingml/2006/table">
            <a:tbl>
              <a:tblPr firstRow="1" bandRow="1">
                <a:tableStyleId>{5C22544A-7EE6-4342-B048-85BDC9FD1C3A}</a:tableStyleId>
              </a:tblPr>
              <a:tblGrid>
                <a:gridCol w="2396360">
                  <a:extLst>
                    <a:ext uri="{9D8B030D-6E8A-4147-A177-3AD203B41FA5}">
                      <a16:colId xmlns:a16="http://schemas.microsoft.com/office/drawing/2014/main" val="1744942940"/>
                    </a:ext>
                  </a:extLst>
                </a:gridCol>
                <a:gridCol w="1555531">
                  <a:extLst>
                    <a:ext uri="{9D8B030D-6E8A-4147-A177-3AD203B41FA5}">
                      <a16:colId xmlns:a16="http://schemas.microsoft.com/office/drawing/2014/main" val="1355047361"/>
                    </a:ext>
                  </a:extLst>
                </a:gridCol>
                <a:gridCol w="1650124">
                  <a:extLst>
                    <a:ext uri="{9D8B030D-6E8A-4147-A177-3AD203B41FA5}">
                      <a16:colId xmlns:a16="http://schemas.microsoft.com/office/drawing/2014/main" val="469541368"/>
                    </a:ext>
                  </a:extLst>
                </a:gridCol>
                <a:gridCol w="620111">
                  <a:extLst>
                    <a:ext uri="{9D8B030D-6E8A-4147-A177-3AD203B41FA5}">
                      <a16:colId xmlns:a16="http://schemas.microsoft.com/office/drawing/2014/main" val="4291857610"/>
                    </a:ext>
                  </a:extLst>
                </a:gridCol>
                <a:gridCol w="714723">
                  <a:extLst>
                    <a:ext uri="{9D8B030D-6E8A-4147-A177-3AD203B41FA5}">
                      <a16:colId xmlns:a16="http://schemas.microsoft.com/office/drawing/2014/main" val="1542854657"/>
                    </a:ext>
                  </a:extLst>
                </a:gridCol>
                <a:gridCol w="1279384">
                  <a:extLst>
                    <a:ext uri="{9D8B030D-6E8A-4147-A177-3AD203B41FA5}">
                      <a16:colId xmlns:a16="http://schemas.microsoft.com/office/drawing/2014/main" val="3895509165"/>
                    </a:ext>
                  </a:extLst>
                </a:gridCol>
              </a:tblGrid>
              <a:tr h="707222">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055812">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Dar cumplimiento a la actividad número 17 del procedimiento liquidación de contribuciones especiales GCF-PRC01 V02, en el que se establece “Realizar la constancia de ejecutoria” cuando suceda alguno de los siguientes hechos: “cuando no proceda contra ellos ningún recurso; si se hubieren interpuestos recursos cuando estos se hubieren decidido; cuando no se interpongan los recursos o se haya desistido de ellos; cuando se renuncie expresamente a los recursos”.</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Informar semestralmente a la SUBDIRECCIÓN ADMINISTRATIVA  las resoluciones expedidas Vs. Las ejecutoriadas. </a:t>
                      </a:r>
                    </a:p>
                  </a:txBody>
                  <a:tcPr marL="0" marR="0" marT="0" marB="0" anchor="ctr">
                    <a:solidFill>
                      <a:schemeClr val="accent1">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dirty="0" smtClean="0">
                          <a:solidFill>
                            <a:schemeClr val="accent6">
                              <a:lumMod val="75000"/>
                            </a:schemeClr>
                          </a:solidFill>
                          <a:latin typeface="+mn-lt"/>
                        </a:rPr>
                        <a:t>El día 13 de agosto de 2019, Se informo vía correo electrónico al Subdirector Administrativo y Financiero las resoluciones expedidas Vs. Resoluciones ejecutoriadas.</a:t>
                      </a:r>
                    </a:p>
                    <a:p>
                      <a:pPr algn="just"/>
                      <a:endParaRPr lang="es-MX" sz="1100" b="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1/01/19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EN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PLAZO</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4" y="189187"/>
            <a:ext cx="8193782" cy="714704"/>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23120964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224873180"/>
              </p:ext>
            </p:extLst>
          </p:nvPr>
        </p:nvGraphicFramePr>
        <p:xfrm>
          <a:off x="297010" y="1407679"/>
          <a:ext cx="8549979" cy="3912014"/>
        </p:xfrm>
        <a:graphic>
          <a:graphicData uri="http://schemas.openxmlformats.org/drawingml/2006/table">
            <a:tbl>
              <a:tblPr firstRow="1" bandRow="1">
                <a:tableStyleId>{5C22544A-7EE6-4342-B048-85BDC9FD1C3A}</a:tableStyleId>
              </a:tblPr>
              <a:tblGrid>
                <a:gridCol w="2959667">
                  <a:extLst>
                    <a:ext uri="{9D8B030D-6E8A-4147-A177-3AD203B41FA5}">
                      <a16:colId xmlns:a16="http://schemas.microsoft.com/office/drawing/2014/main" val="1744942940"/>
                    </a:ext>
                  </a:extLst>
                </a:gridCol>
                <a:gridCol w="1653486">
                  <a:extLst>
                    <a:ext uri="{9D8B030D-6E8A-4147-A177-3AD203B41FA5}">
                      <a16:colId xmlns:a16="http://schemas.microsoft.com/office/drawing/2014/main" val="1355047361"/>
                    </a:ext>
                  </a:extLst>
                </a:gridCol>
                <a:gridCol w="1887658">
                  <a:extLst>
                    <a:ext uri="{9D8B030D-6E8A-4147-A177-3AD203B41FA5}">
                      <a16:colId xmlns:a16="http://schemas.microsoft.com/office/drawing/2014/main" val="469541368"/>
                    </a:ext>
                  </a:extLst>
                </a:gridCol>
                <a:gridCol w="514816">
                  <a:extLst>
                    <a:ext uri="{9D8B030D-6E8A-4147-A177-3AD203B41FA5}">
                      <a16:colId xmlns:a16="http://schemas.microsoft.com/office/drawing/2014/main" val="4291857610"/>
                    </a:ext>
                  </a:extLst>
                </a:gridCol>
                <a:gridCol w="666232">
                  <a:extLst>
                    <a:ext uri="{9D8B030D-6E8A-4147-A177-3AD203B41FA5}">
                      <a16:colId xmlns:a16="http://schemas.microsoft.com/office/drawing/2014/main" val="1542854657"/>
                    </a:ext>
                  </a:extLst>
                </a:gridCol>
                <a:gridCol w="868120">
                  <a:extLst>
                    <a:ext uri="{9D8B030D-6E8A-4147-A177-3AD203B41FA5}">
                      <a16:colId xmlns:a16="http://schemas.microsoft.com/office/drawing/2014/main" val="3895509165"/>
                    </a:ext>
                  </a:extLst>
                </a:gridCol>
              </a:tblGrid>
              <a:tr h="735221">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176793">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Verificar la existencia de casos similares al de la EMPRESA DE ASEO DE SANTANDER SA ESP, en los cuales la UAE-CRA haya enviado notificaciones de resoluciones liquidadas a las ESP y que a la fecha de verificación se encuentren sin entregar por parte del operador logístico. Igualmente, es conveniente verificar la eficacia de los controles internos implementados en la entidad, que permitan alertar oportunamente a la administración de las falencias presentadas en la notificación de los actos administrativos, que en últimas impactan en el término de firmeza de los actos y su posterior cobro y recaudo.</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Llevar un cuadro de control del estado de las notificaciones de las resoluciones, el cual será compartido entre los funcionarios y colaboradores responsables.</a:t>
                      </a:r>
                    </a:p>
                  </a:txBody>
                  <a:tcPr marL="0" marR="0" marT="0" marB="0" anchor="ctr">
                    <a:solidFill>
                      <a:schemeClr val="accent1">
                        <a:lumMod val="40000"/>
                        <a:lumOff val="60000"/>
                      </a:schemeClr>
                    </a:solidFill>
                  </a:tcPr>
                </a:tc>
                <a:tc>
                  <a:txBody>
                    <a:bodyPr/>
                    <a:lstStyle/>
                    <a:p>
                      <a:pPr algn="just"/>
                      <a:r>
                        <a:rPr lang="es-MX" sz="1100" b="0" dirty="0" smtClean="0">
                          <a:solidFill>
                            <a:schemeClr val="accent6">
                              <a:lumMod val="75000"/>
                            </a:schemeClr>
                          </a:solidFill>
                          <a:latin typeface="+mn-lt"/>
                        </a:rPr>
                        <a:t>Actualmente,</a:t>
                      </a:r>
                      <a:r>
                        <a:rPr lang="es-MX" sz="1100" b="0" baseline="0" dirty="0" smtClean="0">
                          <a:solidFill>
                            <a:schemeClr val="accent6">
                              <a:lumMod val="75000"/>
                            </a:schemeClr>
                          </a:solidFill>
                          <a:latin typeface="+mn-lt"/>
                        </a:rPr>
                        <a:t> dentro de la carpeta compartida del área de contribuciones, se encuentran, entre otros, los siguientes documentos: </a:t>
                      </a:r>
                    </a:p>
                    <a:p>
                      <a:pPr algn="just"/>
                      <a:r>
                        <a:rPr lang="es-MX" sz="1100" b="0" baseline="0" dirty="0" smtClean="0">
                          <a:solidFill>
                            <a:schemeClr val="accent6">
                              <a:lumMod val="75000"/>
                            </a:schemeClr>
                          </a:solidFill>
                          <a:latin typeface="+mn-lt"/>
                        </a:rPr>
                        <a:t>1.Resoluciones expedida por vigencia.</a:t>
                      </a:r>
                    </a:p>
                    <a:p>
                      <a:pPr algn="just"/>
                      <a:r>
                        <a:rPr lang="es-MX" sz="1100" b="0" baseline="0" dirty="0" smtClean="0">
                          <a:solidFill>
                            <a:schemeClr val="accent6">
                              <a:lumMod val="75000"/>
                            </a:schemeClr>
                          </a:solidFill>
                          <a:latin typeface="+mn-lt"/>
                        </a:rPr>
                        <a:t>2. Resoluciones con cada una de las etapas del procedimiento de liquidación de la contribución, ruta: </a:t>
                      </a:r>
                      <a:r>
                        <a:rPr lang="es-MX" sz="1100" b="0" baseline="0" dirty="0" smtClean="0">
                          <a:solidFill>
                            <a:schemeClr val="accent6">
                              <a:lumMod val="75000"/>
                            </a:schemeClr>
                          </a:solidFill>
                          <a:latin typeface="+mn-lt"/>
                          <a:hlinkClick r:id="rId4" action="ppaction://hlinkfile"/>
                        </a:rPr>
                        <a:t>\\svrnas\grp_contribuciones$\NOTIFICACIONES</a:t>
                      </a:r>
                      <a:endParaRPr lang="es-MX" sz="1100" b="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1/01/19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CUMPLIDA</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297009" y="357352"/>
            <a:ext cx="8549979" cy="725214"/>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10215314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581782076"/>
              </p:ext>
            </p:extLst>
          </p:nvPr>
        </p:nvGraphicFramePr>
        <p:xfrm>
          <a:off x="463883" y="1518424"/>
          <a:ext cx="8193782" cy="3789300"/>
        </p:xfrm>
        <a:graphic>
          <a:graphicData uri="http://schemas.openxmlformats.org/drawingml/2006/table">
            <a:tbl>
              <a:tblPr firstRow="1" bandRow="1">
                <a:tableStyleId>{5C22544A-7EE6-4342-B048-85BDC9FD1C3A}</a:tableStyleId>
              </a:tblPr>
              <a:tblGrid>
                <a:gridCol w="1701248">
                  <a:extLst>
                    <a:ext uri="{9D8B030D-6E8A-4147-A177-3AD203B41FA5}">
                      <a16:colId xmlns:a16="http://schemas.microsoft.com/office/drawing/2014/main" val="1744942940"/>
                    </a:ext>
                  </a:extLst>
                </a:gridCol>
                <a:gridCol w="1418897">
                  <a:extLst>
                    <a:ext uri="{9D8B030D-6E8A-4147-A177-3AD203B41FA5}">
                      <a16:colId xmlns:a16="http://schemas.microsoft.com/office/drawing/2014/main" val="1355047361"/>
                    </a:ext>
                  </a:extLst>
                </a:gridCol>
                <a:gridCol w="2659117">
                  <a:extLst>
                    <a:ext uri="{9D8B030D-6E8A-4147-A177-3AD203B41FA5}">
                      <a16:colId xmlns:a16="http://schemas.microsoft.com/office/drawing/2014/main" val="469541368"/>
                    </a:ext>
                  </a:extLst>
                </a:gridCol>
                <a:gridCol w="714703">
                  <a:extLst>
                    <a:ext uri="{9D8B030D-6E8A-4147-A177-3AD203B41FA5}">
                      <a16:colId xmlns:a16="http://schemas.microsoft.com/office/drawing/2014/main" val="4291857610"/>
                    </a:ext>
                  </a:extLst>
                </a:gridCol>
                <a:gridCol w="758097">
                  <a:extLst>
                    <a:ext uri="{9D8B030D-6E8A-4147-A177-3AD203B41FA5}">
                      <a16:colId xmlns:a16="http://schemas.microsoft.com/office/drawing/2014/main" val="1542854657"/>
                    </a:ext>
                  </a:extLst>
                </a:gridCol>
                <a:gridCol w="941720">
                  <a:extLst>
                    <a:ext uri="{9D8B030D-6E8A-4147-A177-3AD203B41FA5}">
                      <a16:colId xmlns:a16="http://schemas.microsoft.com/office/drawing/2014/main" val="3895509165"/>
                    </a:ext>
                  </a:extLst>
                </a:gridCol>
              </a:tblGrid>
              <a:tr h="950730">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2838570">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En la observación relacionada con la Contribución prescrita por demora en la gestión de cobro, en la actividad No 4 del Procedimiento de cobro persuasivo GCF-PRC03, no se establece el plazo de envío del Expediente a la Oficina Asesora Jurídica, para dar inicio al procedimiento de Jurisdicción Coactiva. </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Para la vigencia 2019, se contará con el apoyo de un contratista para la elaboración y posterior remisión de los documentos que conforman los diferentes expedientes de cobro coactivo a la OAJ.</a:t>
                      </a:r>
                    </a:p>
                  </a:txBody>
                  <a:tcPr marL="0" marR="0" marT="0" marB="0" anchor="ctr">
                    <a:solidFill>
                      <a:schemeClr val="accent1">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100" b="0" dirty="0" smtClean="0">
                          <a:solidFill>
                            <a:schemeClr val="accent6">
                              <a:lumMod val="75000"/>
                            </a:schemeClr>
                          </a:solidFill>
                          <a:latin typeface="+mn-lt"/>
                        </a:rPr>
                        <a:t>Mediante Prestación de Servicios Profesionales</a:t>
                      </a:r>
                      <a:r>
                        <a:rPr lang="es-MX" sz="1100" b="0" baseline="0" dirty="0" smtClean="0">
                          <a:solidFill>
                            <a:schemeClr val="accent6">
                              <a:lumMod val="75000"/>
                            </a:schemeClr>
                          </a:solidFill>
                          <a:latin typeface="+mn-lt"/>
                        </a:rPr>
                        <a:t> N° 045 del 23 de enero de 2019, la UAE-CRA firmó  el contrato de prestación de servicios profesionales para apoyar la gestión de recaudo de contribuciones, dentro de las obligaciones del contratista,  se evidencia el de “</a:t>
                      </a:r>
                      <a:r>
                        <a:rPr lang="es-MX" sz="1100" b="0" i="1" baseline="0" dirty="0" smtClean="0">
                          <a:solidFill>
                            <a:schemeClr val="accent6">
                              <a:lumMod val="75000"/>
                            </a:schemeClr>
                          </a:solidFill>
                          <a:latin typeface="+mn-lt"/>
                        </a:rPr>
                        <a:t>apoyar la conformación y remisión de los expedientes de los prestadores de los servicios de acueducto, alcantarillado y aseo, que requieran ser enviados a la Oficina Asesora Jurídica para adelantar el proceso de cobro coactivo”</a:t>
                      </a:r>
                      <a:r>
                        <a:rPr lang="es-MX" sz="1100" b="0" baseline="0" dirty="0" smtClean="0">
                          <a:solidFill>
                            <a:schemeClr val="accent6">
                              <a:lumMod val="75000"/>
                            </a:schemeClr>
                          </a:solidFill>
                          <a:latin typeface="+mn-lt"/>
                        </a:rPr>
                        <a:t>.</a:t>
                      </a:r>
                      <a:endParaRPr lang="es-MX" sz="1100" b="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CUMPLIDA</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2" y="357352"/>
            <a:ext cx="8193783" cy="714703"/>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3067941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3247308302"/>
              </p:ext>
            </p:extLst>
          </p:nvPr>
        </p:nvGraphicFramePr>
        <p:xfrm>
          <a:off x="463884" y="1343159"/>
          <a:ext cx="8193782" cy="4027627"/>
        </p:xfrm>
        <a:graphic>
          <a:graphicData uri="http://schemas.openxmlformats.org/drawingml/2006/table">
            <a:tbl>
              <a:tblPr firstRow="1" bandRow="1">
                <a:tableStyleId>{5C22544A-7EE6-4342-B048-85BDC9FD1C3A}</a:tableStyleId>
              </a:tblPr>
              <a:tblGrid>
                <a:gridCol w="1869413">
                  <a:extLst>
                    <a:ext uri="{9D8B030D-6E8A-4147-A177-3AD203B41FA5}">
                      <a16:colId xmlns:a16="http://schemas.microsoft.com/office/drawing/2014/main" val="1744942940"/>
                    </a:ext>
                  </a:extLst>
                </a:gridCol>
                <a:gridCol w="1387365">
                  <a:extLst>
                    <a:ext uri="{9D8B030D-6E8A-4147-A177-3AD203B41FA5}">
                      <a16:colId xmlns:a16="http://schemas.microsoft.com/office/drawing/2014/main" val="1355047361"/>
                    </a:ext>
                  </a:extLst>
                </a:gridCol>
                <a:gridCol w="2596055">
                  <a:extLst>
                    <a:ext uri="{9D8B030D-6E8A-4147-A177-3AD203B41FA5}">
                      <a16:colId xmlns:a16="http://schemas.microsoft.com/office/drawing/2014/main" val="469541368"/>
                    </a:ext>
                  </a:extLst>
                </a:gridCol>
                <a:gridCol w="651642">
                  <a:extLst>
                    <a:ext uri="{9D8B030D-6E8A-4147-A177-3AD203B41FA5}">
                      <a16:colId xmlns:a16="http://schemas.microsoft.com/office/drawing/2014/main" val="4291857610"/>
                    </a:ext>
                  </a:extLst>
                </a:gridCol>
                <a:gridCol w="735724">
                  <a:extLst>
                    <a:ext uri="{9D8B030D-6E8A-4147-A177-3AD203B41FA5}">
                      <a16:colId xmlns:a16="http://schemas.microsoft.com/office/drawing/2014/main" val="1542854657"/>
                    </a:ext>
                  </a:extLst>
                </a:gridCol>
                <a:gridCol w="953583">
                  <a:extLst>
                    <a:ext uri="{9D8B030D-6E8A-4147-A177-3AD203B41FA5}">
                      <a16:colId xmlns:a16="http://schemas.microsoft.com/office/drawing/2014/main" val="3895509165"/>
                    </a:ext>
                  </a:extLst>
                </a:gridCol>
              </a:tblGrid>
              <a:tr h="897619">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130008">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Verificar la existencia de casos similares al de la Empresa Aguas de Urabá, para efectos de interrumpir los términos de prescripción de los derechos a favor de la UAE CRA, e igualmente, verificar la eficacia de los controles internos implementados en la entidad que alerten oportunamente a la administración y a sus dos primeras líneas de defensa, de situaciones como el caso en cuestión.</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Para la vigencia 2019, se contará con el apoyo de un contratista para la elaboración y posterior remisión de los documentos que conforman los diferentes expedientes de cobro coactivo a la OAJ.</a:t>
                      </a:r>
                    </a:p>
                  </a:txBody>
                  <a:tcPr marL="0" marR="0" marT="0" marB="0" anchor="ctr">
                    <a:solidFill>
                      <a:schemeClr val="accent1">
                        <a:lumMod val="40000"/>
                        <a:lumOff val="60000"/>
                      </a:schemeClr>
                    </a:solidFill>
                  </a:tcPr>
                </a:tc>
                <a:tc>
                  <a:txBody>
                    <a:bodyPr/>
                    <a:lstStyle/>
                    <a:p>
                      <a:pPr algn="just"/>
                      <a:r>
                        <a:rPr lang="es-MX" sz="1100" b="0" dirty="0" smtClean="0">
                          <a:solidFill>
                            <a:schemeClr val="accent6">
                              <a:lumMod val="75000"/>
                            </a:schemeClr>
                          </a:solidFill>
                          <a:latin typeface="+mn-lt"/>
                        </a:rPr>
                        <a:t>Mediante Prestación de Servicios Profesionales</a:t>
                      </a:r>
                      <a:r>
                        <a:rPr lang="es-MX" sz="1100" b="0" baseline="0" dirty="0" smtClean="0">
                          <a:solidFill>
                            <a:schemeClr val="accent6">
                              <a:lumMod val="75000"/>
                            </a:schemeClr>
                          </a:solidFill>
                          <a:latin typeface="+mn-lt"/>
                        </a:rPr>
                        <a:t> N° 045 del 23 de enero de 2019, la UAE-CRA firmó  el contrato de prestación de servicios profesionales para apoyar la gestión de recaudo de contribuciones, dentro de las obligaciones del contratista,  se evidencia el de “</a:t>
                      </a:r>
                      <a:r>
                        <a:rPr lang="es-MX" sz="1100" b="0" i="1" baseline="0" dirty="0" smtClean="0">
                          <a:solidFill>
                            <a:schemeClr val="accent6">
                              <a:lumMod val="75000"/>
                            </a:schemeClr>
                          </a:solidFill>
                          <a:latin typeface="+mn-lt"/>
                        </a:rPr>
                        <a:t>apoyar la conformación y remisión de los expedientes de los prestadores de los servicios de acueducto, alcantarillado y aseo, que requieran ser enviados a la Oficina Asesora Jurídica para adelantar el proceso de cobro coactivo”</a:t>
                      </a:r>
                      <a:r>
                        <a:rPr lang="es-MX" sz="1100" b="0" baseline="0" dirty="0" smtClean="0">
                          <a:solidFill>
                            <a:schemeClr val="accent6">
                              <a:lumMod val="75000"/>
                            </a:schemeClr>
                          </a:solidFill>
                          <a:latin typeface="+mn-lt"/>
                        </a:rPr>
                        <a:t>.</a:t>
                      </a:r>
                      <a:endParaRPr lang="es-MX" sz="1100" b="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CUMPLIDA</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4" y="294291"/>
            <a:ext cx="8193782" cy="693681"/>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19068746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1160764399"/>
              </p:ext>
            </p:extLst>
          </p:nvPr>
        </p:nvGraphicFramePr>
        <p:xfrm>
          <a:off x="463884" y="1408386"/>
          <a:ext cx="8375316" cy="4056994"/>
        </p:xfrm>
        <a:graphic>
          <a:graphicData uri="http://schemas.openxmlformats.org/drawingml/2006/table">
            <a:tbl>
              <a:tblPr firstRow="1" bandRow="1">
                <a:tableStyleId>{5C22544A-7EE6-4342-B048-85BDC9FD1C3A}</a:tableStyleId>
              </a:tblPr>
              <a:tblGrid>
                <a:gridCol w="3416261">
                  <a:extLst>
                    <a:ext uri="{9D8B030D-6E8A-4147-A177-3AD203B41FA5}">
                      <a16:colId xmlns:a16="http://schemas.microsoft.com/office/drawing/2014/main" val="1744942940"/>
                    </a:ext>
                  </a:extLst>
                </a:gridCol>
                <a:gridCol w="1521367">
                  <a:extLst>
                    <a:ext uri="{9D8B030D-6E8A-4147-A177-3AD203B41FA5}">
                      <a16:colId xmlns:a16="http://schemas.microsoft.com/office/drawing/2014/main" val="1355047361"/>
                    </a:ext>
                  </a:extLst>
                </a:gridCol>
                <a:gridCol w="1409191">
                  <a:extLst>
                    <a:ext uri="{9D8B030D-6E8A-4147-A177-3AD203B41FA5}">
                      <a16:colId xmlns:a16="http://schemas.microsoft.com/office/drawing/2014/main" val="469541368"/>
                    </a:ext>
                  </a:extLst>
                </a:gridCol>
                <a:gridCol w="630621">
                  <a:extLst>
                    <a:ext uri="{9D8B030D-6E8A-4147-A177-3AD203B41FA5}">
                      <a16:colId xmlns:a16="http://schemas.microsoft.com/office/drawing/2014/main" val="4291857610"/>
                    </a:ext>
                  </a:extLst>
                </a:gridCol>
                <a:gridCol w="630621">
                  <a:extLst>
                    <a:ext uri="{9D8B030D-6E8A-4147-A177-3AD203B41FA5}">
                      <a16:colId xmlns:a16="http://schemas.microsoft.com/office/drawing/2014/main" val="1542854657"/>
                    </a:ext>
                  </a:extLst>
                </a:gridCol>
                <a:gridCol w="767255">
                  <a:extLst>
                    <a:ext uri="{9D8B030D-6E8A-4147-A177-3AD203B41FA5}">
                      <a16:colId xmlns:a16="http://schemas.microsoft.com/office/drawing/2014/main" val="3895509165"/>
                    </a:ext>
                  </a:extLst>
                </a:gridCol>
              </a:tblGrid>
              <a:tr h="724617">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332377">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Verificada la gestión adelantada por la Subdirección Administrativa y Financiera, en relación con la identificación del tercero 830000212 MINAMBIENTE VIVIENDA DESARROLLO T. - UNIDAD ADMINISTRATIVA ESPECIAL COMISION DE REGULACION DE AGUA POTABLE Y SANEAMIENTO BASICO –CRAG, en la cuenta por cobrar – contribuciones, se evidenció que se ha depurado un 83% del saldo por identificar al 30 de abril de 2017 ($109.527.736), frente al registrado en la cuenta contable 131127001 al 30 de junio de 2018  ($18.546.944,74). </a:t>
                      </a:r>
                    </a:p>
                    <a:p>
                      <a:pPr marL="0" algn="just" defTabSz="914400" rtl="0" eaLnBrk="1" latinLnBrk="0" hangingPunct="1"/>
                      <a:r>
                        <a:rPr lang="es-CO" sz="1100" b="0" kern="1200" dirty="0" smtClean="0">
                          <a:solidFill>
                            <a:schemeClr val="accent6">
                              <a:lumMod val="75000"/>
                            </a:schemeClr>
                          </a:solidFill>
                          <a:latin typeface="+mn-lt"/>
                          <a:ea typeface="+mn-ea"/>
                          <a:cs typeface="+mn-cs"/>
                        </a:rPr>
                        <a:t>Sin embargo, es necesario continuar con la identificación y depuración en el Sistema Integrado de Información Financiera - SIIF, de cada una de las cuentas por cobrar que aparecen en el tercero indicado anteriormente.</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Durante el 2019 se continuará con la depuración, que ya se ha venido realizando durante el 2018  para lograr identificar en su mayoría el saldo de esta cuenta.</a:t>
                      </a:r>
                    </a:p>
                  </a:txBody>
                  <a:tcPr marL="0" marR="0" marT="0" marB="0" anchor="ctr">
                    <a:solidFill>
                      <a:schemeClr val="accent1">
                        <a:lumMod val="40000"/>
                        <a:lumOff val="60000"/>
                      </a:schemeClr>
                    </a:solidFill>
                  </a:tcPr>
                </a:tc>
                <a:tc>
                  <a:txBody>
                    <a:bodyPr/>
                    <a:lstStyle/>
                    <a:p>
                      <a:pPr algn="just"/>
                      <a:r>
                        <a:rPr lang="es-CO" sz="1100" b="0" i="0" u="none" strike="noStrike" kern="1200" dirty="0" smtClean="0">
                          <a:solidFill>
                            <a:schemeClr val="accent6">
                              <a:lumMod val="75000"/>
                            </a:schemeClr>
                          </a:solidFill>
                          <a:effectLst/>
                          <a:latin typeface="+mn-lt"/>
                          <a:ea typeface="+mn-ea"/>
                          <a:cs typeface="+mn-cs"/>
                        </a:rPr>
                        <a:t>La Subdirección Administrativa y Financiera durante el primer semestre de 2019 ha venido</a:t>
                      </a:r>
                      <a:r>
                        <a:rPr lang="es-CO" sz="1100" b="0" i="0" u="none" strike="noStrike" kern="1200" baseline="0" dirty="0" smtClean="0">
                          <a:solidFill>
                            <a:schemeClr val="accent6">
                              <a:lumMod val="75000"/>
                            </a:schemeClr>
                          </a:solidFill>
                          <a:effectLst/>
                          <a:latin typeface="+mn-lt"/>
                          <a:ea typeface="+mn-ea"/>
                          <a:cs typeface="+mn-cs"/>
                        </a:rPr>
                        <a:t> depurando la cuenta por cobrar identificada con el </a:t>
                      </a:r>
                      <a:r>
                        <a:rPr lang="es-CO" sz="1100" b="0" i="0" u="none" strike="noStrike" kern="1200" baseline="0" dirty="0" err="1" smtClean="0">
                          <a:solidFill>
                            <a:schemeClr val="accent6">
                              <a:lumMod val="75000"/>
                            </a:schemeClr>
                          </a:solidFill>
                          <a:effectLst/>
                          <a:latin typeface="+mn-lt"/>
                          <a:ea typeface="+mn-ea"/>
                          <a:cs typeface="+mn-cs"/>
                        </a:rPr>
                        <a:t>Nit</a:t>
                      </a:r>
                      <a:r>
                        <a:rPr lang="es-CO" sz="1100" b="0" i="0" u="none" strike="noStrike" kern="1200" baseline="0" dirty="0" smtClean="0">
                          <a:solidFill>
                            <a:schemeClr val="accent6">
                              <a:lumMod val="75000"/>
                            </a:schemeClr>
                          </a:solidFill>
                          <a:effectLst/>
                          <a:latin typeface="+mn-lt"/>
                          <a:ea typeface="+mn-ea"/>
                          <a:cs typeface="+mn-cs"/>
                        </a:rPr>
                        <a:t>. 830000212, cuyo saldo a 30 de junio de 2019 es de $</a:t>
                      </a:r>
                      <a:r>
                        <a:rPr lang="es-CO" sz="1100" b="0" i="0" u="none" strike="noStrike" kern="1200" dirty="0" smtClean="0">
                          <a:solidFill>
                            <a:schemeClr val="accent6">
                              <a:lumMod val="75000"/>
                            </a:schemeClr>
                          </a:solidFill>
                          <a:effectLst/>
                          <a:latin typeface="+mn-lt"/>
                          <a:ea typeface="+mn-ea"/>
                          <a:cs typeface="+mn-cs"/>
                        </a:rPr>
                        <a:t>8.349.935,83</a:t>
                      </a:r>
                      <a:endParaRPr lang="es-MX" sz="1100" b="0"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1/01/19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EN </a:t>
                      </a:r>
                    </a:p>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PLAZO</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4" y="441435"/>
            <a:ext cx="8375316" cy="60960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42923803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2576272740"/>
              </p:ext>
            </p:extLst>
          </p:nvPr>
        </p:nvGraphicFramePr>
        <p:xfrm>
          <a:off x="463885" y="1255664"/>
          <a:ext cx="8322762" cy="4251757"/>
        </p:xfrm>
        <a:graphic>
          <a:graphicData uri="http://schemas.openxmlformats.org/drawingml/2006/table">
            <a:tbl>
              <a:tblPr firstRow="1" bandRow="1">
                <a:tableStyleId>{5C22544A-7EE6-4342-B048-85BDC9FD1C3A}</a:tableStyleId>
              </a:tblPr>
              <a:tblGrid>
                <a:gridCol w="3108813">
                  <a:extLst>
                    <a:ext uri="{9D8B030D-6E8A-4147-A177-3AD203B41FA5}">
                      <a16:colId xmlns:a16="http://schemas.microsoft.com/office/drawing/2014/main" val="1744942940"/>
                    </a:ext>
                  </a:extLst>
                </a:gridCol>
                <a:gridCol w="1384698">
                  <a:extLst>
                    <a:ext uri="{9D8B030D-6E8A-4147-A177-3AD203B41FA5}">
                      <a16:colId xmlns:a16="http://schemas.microsoft.com/office/drawing/2014/main" val="1355047361"/>
                    </a:ext>
                  </a:extLst>
                </a:gridCol>
                <a:gridCol w="1632590">
                  <a:extLst>
                    <a:ext uri="{9D8B030D-6E8A-4147-A177-3AD203B41FA5}">
                      <a16:colId xmlns:a16="http://schemas.microsoft.com/office/drawing/2014/main" val="469541368"/>
                    </a:ext>
                  </a:extLst>
                </a:gridCol>
                <a:gridCol w="609600">
                  <a:extLst>
                    <a:ext uri="{9D8B030D-6E8A-4147-A177-3AD203B41FA5}">
                      <a16:colId xmlns:a16="http://schemas.microsoft.com/office/drawing/2014/main" val="4291857610"/>
                    </a:ext>
                  </a:extLst>
                </a:gridCol>
                <a:gridCol w="714704">
                  <a:extLst>
                    <a:ext uri="{9D8B030D-6E8A-4147-A177-3AD203B41FA5}">
                      <a16:colId xmlns:a16="http://schemas.microsoft.com/office/drawing/2014/main" val="1542854657"/>
                    </a:ext>
                  </a:extLst>
                </a:gridCol>
                <a:gridCol w="872357">
                  <a:extLst>
                    <a:ext uri="{9D8B030D-6E8A-4147-A177-3AD203B41FA5}">
                      <a16:colId xmlns:a16="http://schemas.microsoft.com/office/drawing/2014/main" val="3895509165"/>
                    </a:ext>
                  </a:extLst>
                </a:gridCol>
              </a:tblGrid>
              <a:tr h="843114">
                <a:tc>
                  <a:txBody>
                    <a:bodyPr/>
                    <a:lstStyle/>
                    <a:p>
                      <a:pPr marL="26670" marR="20955" algn="ctr">
                        <a:lnSpc>
                          <a:spcPct val="107000"/>
                        </a:lnSpc>
                        <a:spcAft>
                          <a:spcPts val="0"/>
                        </a:spcAft>
                      </a:pPr>
                      <a:r>
                        <a:rPr lang="en-US" sz="1100" spc="5" dirty="0" smtClean="0">
                          <a:solidFill>
                            <a:schemeClr val="bg1"/>
                          </a:solidFill>
                          <a:effectLst/>
                        </a:rPr>
                        <a:t>HALLAZGO</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s-MX" sz="1100" dirty="0" smtClean="0">
                          <a:solidFill>
                            <a:schemeClr val="bg1"/>
                          </a:solidFill>
                          <a:effectLst/>
                        </a:rPr>
                        <a:t> ACCIÓN DE MEJORA/UNIDAD DE MEDIDA /CANTIDADES</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750"/>
                        </a:lnSpc>
                        <a:spcBef>
                          <a:spcPts val="5"/>
                        </a:spcBef>
                        <a:spcAft>
                          <a:spcPts val="0"/>
                        </a:spcAft>
                      </a:pPr>
                      <a:r>
                        <a:rPr lang="en-US" sz="1100" dirty="0">
                          <a:solidFill>
                            <a:schemeClr val="bg1"/>
                          </a:solidFill>
                          <a:effectLst/>
                        </a:rPr>
                        <a:t> </a:t>
                      </a: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E</a:t>
                      </a:r>
                      <a:r>
                        <a:rPr lang="en-US" sz="1100" dirty="0" smtClean="0">
                          <a:solidFill>
                            <a:schemeClr val="bg1"/>
                          </a:solidFill>
                          <a:effectLst/>
                        </a:rPr>
                        <a:t>S</a:t>
                      </a:r>
                      <a:r>
                        <a:rPr lang="en-US" sz="1100" spc="-15" dirty="0" smtClean="0">
                          <a:solidFill>
                            <a:schemeClr val="bg1"/>
                          </a:solidFill>
                          <a:effectLst/>
                        </a:rPr>
                        <a:t> </a:t>
                      </a:r>
                    </a:p>
                    <a:p>
                      <a:pPr algn="ctr">
                        <a:lnSpc>
                          <a:spcPts val="750"/>
                        </a:lnSpc>
                        <a:spcBef>
                          <a:spcPts val="5"/>
                        </a:spcBef>
                        <a:spcAft>
                          <a:spcPts val="0"/>
                        </a:spcAft>
                      </a:pPr>
                      <a:r>
                        <a:rPr lang="en-US" sz="1100" spc="5" dirty="0" smtClean="0">
                          <a:solidFill>
                            <a:schemeClr val="bg1"/>
                          </a:solidFill>
                          <a:effectLst/>
                        </a:rPr>
                        <a:t>RE</a:t>
                      </a:r>
                      <a:r>
                        <a:rPr lang="en-US" sz="1100" spc="-5" dirty="0" smtClean="0">
                          <a:solidFill>
                            <a:schemeClr val="bg1"/>
                          </a:solidFill>
                          <a:effectLst/>
                        </a:rPr>
                        <a:t>A</a:t>
                      </a:r>
                      <a:r>
                        <a:rPr lang="en-US" sz="1100" spc="-10" dirty="0" smtClean="0">
                          <a:solidFill>
                            <a:schemeClr val="bg1"/>
                          </a:solidFill>
                          <a:effectLst/>
                        </a:rPr>
                        <a:t>L</a:t>
                      </a:r>
                      <a:r>
                        <a:rPr lang="en-US" sz="1100" spc="-5" dirty="0" smtClean="0">
                          <a:solidFill>
                            <a:schemeClr val="bg1"/>
                          </a:solidFill>
                          <a:effectLst/>
                        </a:rPr>
                        <a:t>I</a:t>
                      </a:r>
                      <a:r>
                        <a:rPr lang="en-US" sz="1100" dirty="0" smtClean="0">
                          <a:solidFill>
                            <a:schemeClr val="bg1"/>
                          </a:solidFill>
                          <a:effectLst/>
                        </a:rPr>
                        <a:t>Z</a:t>
                      </a:r>
                      <a:r>
                        <a:rPr lang="en-US" sz="1100" spc="-5" dirty="0" smtClean="0">
                          <a:solidFill>
                            <a:schemeClr val="bg1"/>
                          </a:solidFill>
                          <a:effectLst/>
                        </a:rPr>
                        <a:t>A</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S</a:t>
                      </a:r>
                      <a:r>
                        <a:rPr lang="en-US" sz="1100" spc="-35" dirty="0" smtClean="0">
                          <a:solidFill>
                            <a:schemeClr val="bg1"/>
                          </a:solidFill>
                          <a:effectLst/>
                        </a:rPr>
                        <a:t> </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dirty="0">
                          <a:solidFill>
                            <a:schemeClr val="bg1"/>
                          </a:solidFill>
                          <a:effectLst/>
                        </a:rPr>
                        <a:t> </a:t>
                      </a:r>
                      <a:r>
                        <a:rPr lang="en-US" sz="1100" dirty="0" smtClean="0">
                          <a:solidFill>
                            <a:schemeClr val="bg1"/>
                          </a:solidFill>
                          <a:effectLst/>
                        </a:rPr>
                        <a:t>FECHA</a:t>
                      </a:r>
                      <a:r>
                        <a:rPr lang="en-US" sz="1100" baseline="0" dirty="0" smtClean="0">
                          <a:solidFill>
                            <a:schemeClr val="bg1"/>
                          </a:solidFill>
                          <a:effectLst/>
                        </a:rPr>
                        <a:t> </a:t>
                      </a:r>
                    </a:p>
                    <a:p>
                      <a:pPr algn="ctr">
                        <a:lnSpc>
                          <a:spcPts val="1000"/>
                        </a:lnSpc>
                        <a:spcAft>
                          <a:spcPts val="0"/>
                        </a:spcAft>
                      </a:pPr>
                      <a:r>
                        <a:rPr lang="en-US" sz="1100" dirty="0" smtClean="0">
                          <a:solidFill>
                            <a:schemeClr val="bg1"/>
                          </a:solidFill>
                          <a:effectLst/>
                        </a:rPr>
                        <a:t>INICIO</a:t>
                      </a:r>
                      <a:r>
                        <a:rPr lang="en-US" sz="1100" baseline="0" dirty="0" smtClean="0">
                          <a:solidFill>
                            <a:schemeClr val="bg1"/>
                          </a:solidFill>
                          <a:effectLst/>
                        </a:rPr>
                        <a:t> </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s-CO" sz="1100" dirty="0" smtClean="0">
                          <a:solidFill>
                            <a:schemeClr val="bg1"/>
                          </a:solidFill>
                          <a:effectLst/>
                        </a:rPr>
                        <a:t>FECHA </a:t>
                      </a:r>
                    </a:p>
                    <a:p>
                      <a:pPr algn="ctr">
                        <a:lnSpc>
                          <a:spcPts val="1000"/>
                        </a:lnSpc>
                        <a:spcAft>
                          <a:spcPts val="0"/>
                        </a:spcAft>
                      </a:pPr>
                      <a:r>
                        <a:rPr lang="es-CO" sz="1100" dirty="0" smtClean="0">
                          <a:solidFill>
                            <a:schemeClr val="bg1"/>
                          </a:solidFill>
                          <a:effectLst/>
                        </a:rPr>
                        <a:t>FIN</a:t>
                      </a:r>
                      <a:endParaRPr lang="es-CO" sz="1100" dirty="0">
                        <a:solidFill>
                          <a:schemeClr val="bg1"/>
                        </a:solidFill>
                        <a:effectLst/>
                      </a:endParaRPr>
                    </a:p>
                  </a:txBody>
                  <a:tcPr marL="0" marR="0" marT="0" marB="0" anchor="ctr">
                    <a:solidFill>
                      <a:schemeClr val="accent1">
                        <a:lumMod val="75000"/>
                      </a:schemeClr>
                    </a:solidFill>
                  </a:tcPr>
                </a:tc>
                <a:tc>
                  <a:txBody>
                    <a:bodyPr/>
                    <a:lstStyle/>
                    <a:p>
                      <a:pPr algn="ctr">
                        <a:lnSpc>
                          <a:spcPts val="1000"/>
                        </a:lnSpc>
                        <a:spcAft>
                          <a:spcPts val="0"/>
                        </a:spcAft>
                      </a:pPr>
                      <a:r>
                        <a:rPr lang="en-US" sz="1100" spc="5" dirty="0" smtClean="0">
                          <a:solidFill>
                            <a:schemeClr val="bg1"/>
                          </a:solidFill>
                          <a:effectLst/>
                        </a:rPr>
                        <a:t>ES</a:t>
                      </a:r>
                      <a:r>
                        <a:rPr lang="en-US" sz="1100" dirty="0" smtClean="0">
                          <a:solidFill>
                            <a:schemeClr val="bg1"/>
                          </a:solidFill>
                          <a:effectLst/>
                        </a:rPr>
                        <a:t>T</a:t>
                      </a:r>
                      <a:r>
                        <a:rPr lang="en-US" sz="1100" spc="-10" dirty="0" smtClean="0">
                          <a:solidFill>
                            <a:schemeClr val="bg1"/>
                          </a:solidFill>
                          <a:effectLst/>
                        </a:rPr>
                        <a:t>A</a:t>
                      </a:r>
                      <a:r>
                        <a:rPr lang="en-US" sz="1100" dirty="0" smtClean="0">
                          <a:solidFill>
                            <a:schemeClr val="bg1"/>
                          </a:solidFill>
                          <a:effectLst/>
                        </a:rPr>
                        <a:t>DO</a:t>
                      </a:r>
                      <a:r>
                        <a:rPr lang="en-US" sz="1100" spc="-5" dirty="0" smtClean="0">
                          <a:solidFill>
                            <a:schemeClr val="bg1"/>
                          </a:solidFill>
                          <a:effectLst/>
                        </a:rPr>
                        <a:t> </a:t>
                      </a:r>
                    </a:p>
                    <a:p>
                      <a:pPr algn="ctr">
                        <a:lnSpc>
                          <a:spcPts val="1000"/>
                        </a:lnSpc>
                        <a:spcAft>
                          <a:spcPts val="0"/>
                        </a:spcAft>
                      </a:pPr>
                      <a:r>
                        <a:rPr lang="en-US" sz="1100" dirty="0" smtClean="0">
                          <a:solidFill>
                            <a:schemeClr val="bg1"/>
                          </a:solidFill>
                          <a:effectLst/>
                        </a:rPr>
                        <a:t>DE</a:t>
                      </a:r>
                      <a:r>
                        <a:rPr lang="en-US" sz="1100" spc="10" dirty="0" smtClean="0">
                          <a:solidFill>
                            <a:schemeClr val="bg1"/>
                          </a:solidFill>
                          <a:effectLst/>
                        </a:rPr>
                        <a:t> </a:t>
                      </a:r>
                      <a:r>
                        <a:rPr lang="en-US" sz="1100" spc="-10" dirty="0">
                          <a:solidFill>
                            <a:schemeClr val="bg1"/>
                          </a:solidFill>
                          <a:effectLst/>
                        </a:rPr>
                        <a:t>L</a:t>
                      </a:r>
                      <a:r>
                        <a:rPr lang="en-US" sz="1100" dirty="0">
                          <a:solidFill>
                            <a:schemeClr val="bg1"/>
                          </a:solidFill>
                          <a:effectLst/>
                        </a:rPr>
                        <a:t>A </a:t>
                      </a:r>
                      <a:endParaRPr lang="en-US" sz="1100" dirty="0" smtClean="0">
                        <a:solidFill>
                          <a:schemeClr val="bg1"/>
                        </a:solidFill>
                        <a:effectLst/>
                      </a:endParaRPr>
                    </a:p>
                    <a:p>
                      <a:pPr algn="ctr">
                        <a:lnSpc>
                          <a:spcPts val="1000"/>
                        </a:lnSpc>
                        <a:spcAft>
                          <a:spcPts val="0"/>
                        </a:spcAft>
                      </a:pPr>
                      <a:r>
                        <a:rPr lang="en-US" sz="1100" spc="-5" dirty="0" smtClean="0">
                          <a:solidFill>
                            <a:schemeClr val="bg1"/>
                          </a:solidFill>
                          <a:effectLst/>
                        </a:rPr>
                        <a:t>AC</a:t>
                      </a:r>
                      <a:r>
                        <a:rPr lang="en-US" sz="1100" dirty="0" smtClean="0">
                          <a:solidFill>
                            <a:schemeClr val="bg1"/>
                          </a:solidFill>
                          <a:effectLst/>
                        </a:rPr>
                        <a:t>T</a:t>
                      </a:r>
                      <a:r>
                        <a:rPr lang="en-US" sz="1100" spc="-10" dirty="0" smtClean="0">
                          <a:solidFill>
                            <a:schemeClr val="bg1"/>
                          </a:solidFill>
                          <a:effectLst/>
                        </a:rPr>
                        <a:t>I</a:t>
                      </a:r>
                      <a:r>
                        <a:rPr lang="en-US" sz="1100" spc="-5" dirty="0" smtClean="0">
                          <a:solidFill>
                            <a:schemeClr val="bg1"/>
                          </a:solidFill>
                          <a:effectLst/>
                        </a:rPr>
                        <a:t>VI</a:t>
                      </a:r>
                      <a:r>
                        <a:rPr lang="en-US" sz="1100" dirty="0" smtClean="0">
                          <a:solidFill>
                            <a:schemeClr val="bg1"/>
                          </a:solidFill>
                          <a:effectLst/>
                        </a:rPr>
                        <a:t>D</a:t>
                      </a:r>
                      <a:r>
                        <a:rPr lang="en-US" sz="1100" spc="-5" dirty="0" smtClean="0">
                          <a:solidFill>
                            <a:schemeClr val="bg1"/>
                          </a:solidFill>
                          <a:effectLst/>
                        </a:rPr>
                        <a:t>A</a:t>
                      </a:r>
                      <a:r>
                        <a:rPr lang="en-US" sz="1100" dirty="0" smtClean="0">
                          <a:solidFill>
                            <a:schemeClr val="bg1"/>
                          </a:solidFill>
                          <a:effectLst/>
                        </a:rPr>
                        <a:t>D</a:t>
                      </a:r>
                      <a:endParaRPr lang="es-CO" sz="1100" dirty="0">
                        <a:solidFill>
                          <a:schemeClr val="bg1"/>
                        </a:solidFill>
                        <a:effectLst/>
                        <a:latin typeface="Calibri"/>
                        <a:ea typeface="Calibri"/>
                        <a:cs typeface="Times New Roman"/>
                      </a:endParaRPr>
                    </a:p>
                  </a:txBody>
                  <a:tcPr marL="0" marR="0" marT="0" marB="0" anchor="ctr">
                    <a:solidFill>
                      <a:schemeClr val="accent1">
                        <a:lumMod val="75000"/>
                      </a:schemeClr>
                    </a:solidFill>
                  </a:tcPr>
                </a:tc>
                <a:extLst>
                  <a:ext uri="{0D108BD9-81ED-4DB2-BD59-A6C34878D82A}">
                    <a16:rowId xmlns:a16="http://schemas.microsoft.com/office/drawing/2014/main" val="2608982040"/>
                  </a:ext>
                </a:extLst>
              </a:tr>
              <a:tr h="3408643">
                <a:tc>
                  <a:txBody>
                    <a:bodyPr/>
                    <a:lstStyle/>
                    <a:p>
                      <a:pPr marL="0" algn="just" defTabSz="914400" rtl="0" eaLnBrk="1" latinLnBrk="0" hangingPunct="1"/>
                      <a:r>
                        <a:rPr lang="es-CO" sz="1100" b="0" kern="1200" dirty="0" smtClean="0">
                          <a:solidFill>
                            <a:schemeClr val="accent6">
                              <a:lumMod val="75000"/>
                            </a:schemeClr>
                          </a:solidFill>
                          <a:latin typeface="+mn-lt"/>
                          <a:ea typeface="+mn-ea"/>
                          <a:cs typeface="+mn-cs"/>
                        </a:rPr>
                        <a:t>Es conveniente revisar el Manual de Políticas contables de la UAE-CRA capitulo IV numeral 1 “Ingresos de transacciones sin contraprestación”, en lo relacionado con la medición posterior de ingresos anticipados, dado que allí se señala que los valores recaudados “antes de la emisión de la resolución emitida por la CRA en la que se aprueba la liquidación definitiva, serán reconocidos en el pasivo, como ingresos anticipados”. Lo anterior, ya que la Contaduría General de la Nación con oficio 20063-62398 del año 2006, manifestó que estos ingresos no se constituyen como ingresos recibidos por anticipado y su registro contable debe realizarse como ingresos ciertos. </a:t>
                      </a: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 Se procederá a precisar el Manual de Políticas Contables adoptado por la CRA ajustándolo a la normatividad y conceptos expedidos por la Contaduría General de la Nación. </a:t>
                      </a:r>
                    </a:p>
                  </a:txBody>
                  <a:tcPr marL="0" marR="0" marT="0" marB="0" anchor="ctr">
                    <a:solidFill>
                      <a:schemeClr val="accent1">
                        <a:lumMod val="40000"/>
                        <a:lumOff val="60000"/>
                      </a:schemeClr>
                    </a:solidFill>
                  </a:tcPr>
                </a:tc>
                <a:tc>
                  <a:txBody>
                    <a:bodyPr/>
                    <a:lstStyle/>
                    <a:p>
                      <a:pPr marL="0" algn="just" defTabSz="914400" rtl="0" eaLnBrk="1" fontAlgn="ctr" latinLnBrk="0" hangingPunct="1"/>
                      <a:r>
                        <a:rPr lang="es-ES" sz="1100" b="0" i="0" u="none" strike="noStrike" kern="1200" dirty="0" smtClean="0">
                          <a:solidFill>
                            <a:schemeClr val="accent6">
                              <a:lumMod val="75000"/>
                            </a:schemeClr>
                          </a:solidFill>
                          <a:effectLst/>
                          <a:latin typeface="+mn-lt"/>
                          <a:ea typeface="+mn-ea"/>
                          <a:cs typeface="+mn-cs"/>
                        </a:rPr>
                        <a:t>En Comité Institucional de Gestión y Desempeño Extraordinario N°2 del 14 de marzo de 2019, fue actualizado el Manual de Políticas Contables de acuerdo al concepto expedido por la Contaduría General de la Nación, </a:t>
                      </a:r>
                      <a:r>
                        <a:rPr lang="es-CO" sz="1100" b="0" kern="1200" dirty="0" smtClean="0">
                          <a:solidFill>
                            <a:schemeClr val="accent6">
                              <a:lumMod val="75000"/>
                            </a:schemeClr>
                          </a:solidFill>
                          <a:latin typeface="+mn-lt"/>
                          <a:ea typeface="+mn-ea"/>
                          <a:cs typeface="+mn-cs"/>
                        </a:rPr>
                        <a:t>relacionado con la medición posterior de ingresos anticipados</a:t>
                      </a:r>
                      <a:r>
                        <a:rPr lang="es-ES" sz="1100" b="0" i="0" u="none" strike="noStrike" kern="1200" dirty="0" smtClean="0">
                          <a:solidFill>
                            <a:schemeClr val="accent6">
                              <a:lumMod val="75000"/>
                            </a:schemeClr>
                          </a:solidFill>
                          <a:effectLst/>
                          <a:latin typeface="+mn-lt"/>
                          <a:ea typeface="+mn-ea"/>
                          <a:cs typeface="+mn-cs"/>
                        </a:rPr>
                        <a:t>.</a:t>
                      </a:r>
                      <a:endParaRPr lang="es-MX" sz="1100" b="0"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1/01/19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algn="ctr" fontAlgn="ctr"/>
                      <a:r>
                        <a:rPr lang="es-CO" sz="1100" b="0" i="0" u="none" strike="noStrike" dirty="0" smtClean="0">
                          <a:solidFill>
                            <a:schemeClr val="accent6">
                              <a:lumMod val="75000"/>
                            </a:schemeClr>
                          </a:solidFill>
                          <a:effectLst/>
                          <a:latin typeface="+mn-lt"/>
                        </a:rPr>
                        <a:t>31/12/19</a:t>
                      </a:r>
                      <a:endParaRPr lang="es-CO" sz="1100" b="0" i="0" u="none" strike="noStrike" dirty="0">
                        <a:solidFill>
                          <a:schemeClr val="accent6">
                            <a:lumMod val="75000"/>
                          </a:schemeClr>
                        </a:solidFill>
                        <a:effectLst/>
                        <a:latin typeface="+mn-lt"/>
                      </a:endParaRPr>
                    </a:p>
                  </a:txBody>
                  <a:tcPr marL="9525" marR="9525" marT="9525" marB="0"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100" b="1" dirty="0" smtClean="0">
                          <a:solidFill>
                            <a:schemeClr val="accent6">
                              <a:lumMod val="75000"/>
                            </a:schemeClr>
                          </a:solidFill>
                          <a:latin typeface="+mn-lt"/>
                        </a:rPr>
                        <a:t>CUMPLIDA</a:t>
                      </a:r>
                    </a:p>
                  </a:txBody>
                  <a:tcPr anchor="ctr">
                    <a:solidFill>
                      <a:schemeClr val="accent1">
                        <a:lumMod val="40000"/>
                        <a:lumOff val="60000"/>
                      </a:schemeClr>
                    </a:solidFill>
                  </a:tcPr>
                </a:tc>
                <a:extLst>
                  <a:ext uri="{0D108BD9-81ED-4DB2-BD59-A6C34878D82A}">
                    <a16:rowId xmlns:a16="http://schemas.microsoft.com/office/drawing/2014/main" val="1357654619"/>
                  </a:ext>
                </a:extLst>
              </a:tr>
            </a:tbl>
          </a:graphicData>
        </a:graphic>
      </p:graphicFrame>
      <p:sp>
        <p:nvSpPr>
          <p:cNvPr id="7" name="Título 1"/>
          <p:cNvSpPr txBox="1">
            <a:spLocks/>
          </p:cNvSpPr>
          <p:nvPr/>
        </p:nvSpPr>
        <p:spPr>
          <a:xfrm>
            <a:off x="463883" y="346841"/>
            <a:ext cx="8322763" cy="641131"/>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CO" sz="1800" b="1" dirty="0">
                <a:solidFill>
                  <a:schemeClr val="accent6">
                    <a:lumMod val="75000"/>
                  </a:schemeClr>
                </a:solidFill>
              </a:rPr>
              <a:t>LIQUIDACIÓN DE LA CONTRIBUCIÓN VIGENCIA 2017 Y GESTIÓN DE COBRO PERSUASIVO Y COACTIVO DE LA </a:t>
            </a:r>
            <a:r>
              <a:rPr lang="es-CO" sz="1800" b="1" dirty="0" smtClean="0">
                <a:solidFill>
                  <a:schemeClr val="accent6">
                    <a:lumMod val="75000"/>
                  </a:schemeClr>
                </a:solidFill>
              </a:rPr>
              <a:t>CARTERA</a:t>
            </a:r>
            <a:endParaRPr lang="es-ES" sz="1800" b="1" dirty="0">
              <a:solidFill>
                <a:schemeClr val="accent6">
                  <a:lumMod val="75000"/>
                </a:schemeClr>
              </a:solidFill>
            </a:endParaRPr>
          </a:p>
        </p:txBody>
      </p:sp>
    </p:spTree>
    <p:extLst>
      <p:ext uri="{BB962C8B-B14F-4D97-AF65-F5344CB8AC3E}">
        <p14:creationId xmlns:p14="http://schemas.microsoft.com/office/powerpoint/2010/main" val="1013392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2464245741"/>
              </p:ext>
            </p:extLst>
          </p:nvPr>
        </p:nvGraphicFramePr>
        <p:xfrm>
          <a:off x="310239" y="1377553"/>
          <a:ext cx="8613042" cy="4192930"/>
        </p:xfrm>
        <a:graphic>
          <a:graphicData uri="http://schemas.openxmlformats.org/drawingml/2006/table">
            <a:tbl>
              <a:tblPr firstRow="1" bandRow="1">
                <a:tableStyleId>{5C22544A-7EE6-4342-B048-85BDC9FD1C3A}</a:tableStyleId>
              </a:tblPr>
              <a:tblGrid>
                <a:gridCol w="2327858">
                  <a:extLst>
                    <a:ext uri="{9D8B030D-6E8A-4147-A177-3AD203B41FA5}">
                      <a16:colId xmlns:a16="http://schemas.microsoft.com/office/drawing/2014/main" val="1254586146"/>
                    </a:ext>
                  </a:extLst>
                </a:gridCol>
                <a:gridCol w="2186151">
                  <a:extLst>
                    <a:ext uri="{9D8B030D-6E8A-4147-A177-3AD203B41FA5}">
                      <a16:colId xmlns:a16="http://schemas.microsoft.com/office/drawing/2014/main" val="3464383490"/>
                    </a:ext>
                  </a:extLst>
                </a:gridCol>
                <a:gridCol w="1723697">
                  <a:extLst>
                    <a:ext uri="{9D8B030D-6E8A-4147-A177-3AD203B41FA5}">
                      <a16:colId xmlns:a16="http://schemas.microsoft.com/office/drawing/2014/main" val="416467452"/>
                    </a:ext>
                  </a:extLst>
                </a:gridCol>
                <a:gridCol w="683172">
                  <a:extLst>
                    <a:ext uri="{9D8B030D-6E8A-4147-A177-3AD203B41FA5}">
                      <a16:colId xmlns:a16="http://schemas.microsoft.com/office/drawing/2014/main" val="4286014489"/>
                    </a:ext>
                  </a:extLst>
                </a:gridCol>
                <a:gridCol w="693683">
                  <a:extLst>
                    <a:ext uri="{9D8B030D-6E8A-4147-A177-3AD203B41FA5}">
                      <a16:colId xmlns:a16="http://schemas.microsoft.com/office/drawing/2014/main" val="850113951"/>
                    </a:ext>
                  </a:extLst>
                </a:gridCol>
                <a:gridCol w="998481">
                  <a:extLst>
                    <a:ext uri="{9D8B030D-6E8A-4147-A177-3AD203B41FA5}">
                      <a16:colId xmlns:a16="http://schemas.microsoft.com/office/drawing/2014/main" val="1120358302"/>
                    </a:ext>
                  </a:extLst>
                </a:gridCol>
              </a:tblGrid>
              <a:tr h="836892">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56038">
                <a:tc>
                  <a:txBody>
                    <a:bodyPr/>
                    <a:lstStyle/>
                    <a:p>
                      <a:pPr algn="just"/>
                      <a:r>
                        <a:rPr lang="es-CO" sz="1100" b="0" dirty="0" smtClean="0">
                          <a:solidFill>
                            <a:schemeClr val="accent6">
                              <a:lumMod val="75000"/>
                            </a:schemeClr>
                          </a:solidFill>
                          <a:latin typeface="+mn-lt"/>
                        </a:rPr>
                        <a:t>Es conveniente contrastar la actividad No 9 del procedimiento GRE-PRC01 Procedimiento Emisión Actuaciones Administrativas de Carácter Particular V03 del 01/8/2017, con las funciones establecidas para el Comité de Expertos Comisionados en el Decreto 2412 de 2015, y si es del caso ajustar el procedimiento interno. </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Ajustar el procedimiento GRE-PRC01 "Emisión de actuaciones administrativas de carácter particular", modificando el régimen de inicio y desistimientos en las actuaciones administrativas, y presentar propuesta a consideración del Comité Institucional de Gestión y Desempeño</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El procedimiento no fue ajustado dentro del plazo establecido para ello en el plan</a:t>
                      </a:r>
                      <a:r>
                        <a:rPr lang="es-MX" sz="1100" baseline="0" dirty="0" smtClean="0">
                          <a:solidFill>
                            <a:schemeClr val="accent6">
                              <a:lumMod val="75000"/>
                            </a:schemeClr>
                          </a:solidFill>
                          <a:latin typeface="+mn-lt"/>
                        </a:rPr>
                        <a:t> de mejoramiento.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30/6/19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INCUMPLIDA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AL PROCEDIMIENTO DE EMISIÓN  DE ACTUACIONES ADMINISTRATIVAS DE CARÁCTER </a:t>
            </a:r>
            <a:r>
              <a:rPr lang="es-CO" b="1" dirty="0" smtClean="0">
                <a:solidFill>
                  <a:schemeClr val="accent6">
                    <a:lumMod val="75000"/>
                  </a:schemeClr>
                </a:solidFill>
              </a:rPr>
              <a:t>PARTICULAR- PRIMER </a:t>
            </a:r>
            <a:r>
              <a:rPr lang="es-CO" b="1" dirty="0">
                <a:solidFill>
                  <a:schemeClr val="accent6">
                    <a:lumMod val="75000"/>
                  </a:schemeClr>
                </a:solidFill>
              </a:rPr>
              <a:t>SEMESTRE </a:t>
            </a:r>
            <a:r>
              <a:rPr lang="es-CO" b="1" dirty="0" smtClean="0">
                <a:solidFill>
                  <a:schemeClr val="accent6">
                    <a:lumMod val="75000"/>
                  </a:schemeClr>
                </a:solidFill>
              </a:rPr>
              <a:t>2019</a:t>
            </a:r>
            <a:endParaRPr lang="es-CO" b="1" dirty="0">
              <a:solidFill>
                <a:schemeClr val="accent6">
                  <a:lumMod val="75000"/>
                </a:schemeClr>
              </a:solidFill>
            </a:endParaRPr>
          </a:p>
          <a:p>
            <a:pPr algn="ctr"/>
            <a:r>
              <a:rPr lang="es-CO" b="1" dirty="0">
                <a:solidFill>
                  <a:schemeClr val="accent6">
                    <a:lumMod val="75000"/>
                  </a:schemeClr>
                </a:solidFill>
              </a:rPr>
              <a:t>OFICINA ASESORA JURÍDICA </a:t>
            </a:r>
          </a:p>
        </p:txBody>
      </p:sp>
    </p:spTree>
    <p:extLst>
      <p:ext uri="{BB962C8B-B14F-4D97-AF65-F5344CB8AC3E}">
        <p14:creationId xmlns:p14="http://schemas.microsoft.com/office/powerpoint/2010/main" val="2036336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886904528"/>
              </p:ext>
            </p:extLst>
          </p:nvPr>
        </p:nvGraphicFramePr>
        <p:xfrm>
          <a:off x="310239" y="1377553"/>
          <a:ext cx="8613042" cy="4192930"/>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1460938">
                  <a:extLst>
                    <a:ext uri="{9D8B030D-6E8A-4147-A177-3AD203B41FA5}">
                      <a16:colId xmlns:a16="http://schemas.microsoft.com/office/drawing/2014/main" val="3464383490"/>
                    </a:ext>
                  </a:extLst>
                </a:gridCol>
                <a:gridCol w="1723696">
                  <a:extLst>
                    <a:ext uri="{9D8B030D-6E8A-4147-A177-3AD203B41FA5}">
                      <a16:colId xmlns:a16="http://schemas.microsoft.com/office/drawing/2014/main" val="416467452"/>
                    </a:ext>
                  </a:extLst>
                </a:gridCol>
                <a:gridCol w="651642">
                  <a:extLst>
                    <a:ext uri="{9D8B030D-6E8A-4147-A177-3AD203B41FA5}">
                      <a16:colId xmlns:a16="http://schemas.microsoft.com/office/drawing/2014/main" val="4286014489"/>
                    </a:ext>
                  </a:extLst>
                </a:gridCol>
                <a:gridCol w="693682">
                  <a:extLst>
                    <a:ext uri="{9D8B030D-6E8A-4147-A177-3AD203B41FA5}">
                      <a16:colId xmlns:a16="http://schemas.microsoft.com/office/drawing/2014/main" val="850113951"/>
                    </a:ext>
                  </a:extLst>
                </a:gridCol>
                <a:gridCol w="956440">
                  <a:extLst>
                    <a:ext uri="{9D8B030D-6E8A-4147-A177-3AD203B41FA5}">
                      <a16:colId xmlns:a16="http://schemas.microsoft.com/office/drawing/2014/main" val="1120358302"/>
                    </a:ext>
                  </a:extLst>
                </a:gridCol>
              </a:tblGrid>
              <a:tr h="836892">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3356038">
                <a:tc>
                  <a:txBody>
                    <a:bodyPr/>
                    <a:lstStyle/>
                    <a:p>
                      <a:pPr algn="just"/>
                      <a:r>
                        <a:rPr lang="es-CO" sz="1100" b="0" dirty="0" smtClean="0">
                          <a:solidFill>
                            <a:schemeClr val="accent6">
                              <a:lumMod val="75000"/>
                            </a:schemeClr>
                          </a:solidFill>
                          <a:latin typeface="+mn-lt"/>
                        </a:rPr>
                        <a:t>Se recomienda detallar en el Índice de Información Clasificada y Reservada de los “Proyectos Regulatorios de Carácter Particular” (en la columna “objetivo legítimo de la excepción”), qué actos administrativos presentan restricciones para su divulgación, de acuerdo a la calificación establecida en el artículo 6º de la Ley 1712 de 2014 y conforme a lo anterior, actualizar el instrumento citado.</a:t>
                      </a:r>
                    </a:p>
                    <a:p>
                      <a:pPr algn="just"/>
                      <a:endParaRPr lang="es-CO" sz="1100" b="0" dirty="0" smtClean="0">
                        <a:solidFill>
                          <a:schemeClr val="accent6">
                            <a:lumMod val="75000"/>
                          </a:schemeClr>
                        </a:solidFill>
                        <a:latin typeface="+mn-lt"/>
                      </a:endParaRPr>
                    </a:p>
                    <a:p>
                      <a:pPr algn="just"/>
                      <a:r>
                        <a:rPr lang="es-CO" sz="1100" b="0" dirty="0" smtClean="0">
                          <a:solidFill>
                            <a:schemeClr val="accent6">
                              <a:lumMod val="75000"/>
                            </a:schemeClr>
                          </a:solidFill>
                          <a:latin typeface="+mn-lt"/>
                        </a:rPr>
                        <a:t>De igual forma, el artículo 21 ibídem señala que “En aquellas circunstancias en que la totalidad de la información contenida en un documento no esté protegida por una excepción contenida en la presente ley, debe hacerse una versión pública que mantenga la reserva únicamente de la parte indispensable”, por lo que es necesario que los actos administrativos que presenten calificación parcial según la citada ley, cuenten con una versión pública para su divulgación.</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Presentar propuesta de ajuste al Índice de información clasificada y reservada de la entidad, con los cambios requeridos, y presentar propuesta a consideración de la instancia competente</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La propuesta de ajuste al</a:t>
                      </a:r>
                      <a:r>
                        <a:rPr lang="es-MX" sz="1100" baseline="0" dirty="0" smtClean="0">
                          <a:solidFill>
                            <a:schemeClr val="accent6">
                              <a:lumMod val="75000"/>
                            </a:schemeClr>
                          </a:solidFill>
                          <a:latin typeface="+mn-lt"/>
                        </a:rPr>
                        <a:t> índice de información clasificada y reservada de la entidad </a:t>
                      </a:r>
                      <a:r>
                        <a:rPr lang="es-MX" sz="1100" dirty="0" smtClean="0">
                          <a:solidFill>
                            <a:schemeClr val="accent6">
                              <a:lumMod val="75000"/>
                            </a:schemeClr>
                          </a:solidFill>
                          <a:latin typeface="+mn-lt"/>
                        </a:rPr>
                        <a:t>no fue presentada</a:t>
                      </a:r>
                      <a:r>
                        <a:rPr lang="es-MX" sz="1100" baseline="0" dirty="0" smtClean="0">
                          <a:solidFill>
                            <a:schemeClr val="accent6">
                              <a:lumMod val="75000"/>
                            </a:schemeClr>
                          </a:solidFill>
                          <a:latin typeface="+mn-lt"/>
                        </a:rPr>
                        <a:t> ante la instancia correspondiente. </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30/6/19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INCUMPLIDA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AL PROCEDIMIENTO DE EMISIÓN  DE ACTUACIONES ADMINISTRATIVAS DE CARÁCTER </a:t>
            </a:r>
            <a:r>
              <a:rPr lang="es-CO" b="1" dirty="0" smtClean="0">
                <a:solidFill>
                  <a:schemeClr val="accent6">
                    <a:lumMod val="75000"/>
                  </a:schemeClr>
                </a:solidFill>
              </a:rPr>
              <a:t>PARTICULAR- PRIMER </a:t>
            </a:r>
            <a:r>
              <a:rPr lang="es-CO" b="1" dirty="0">
                <a:solidFill>
                  <a:schemeClr val="accent6">
                    <a:lumMod val="75000"/>
                  </a:schemeClr>
                </a:solidFill>
              </a:rPr>
              <a:t>SEMESTRE </a:t>
            </a:r>
            <a:r>
              <a:rPr lang="es-CO" b="1" dirty="0" smtClean="0">
                <a:solidFill>
                  <a:schemeClr val="accent6">
                    <a:lumMod val="75000"/>
                  </a:schemeClr>
                </a:solidFill>
              </a:rPr>
              <a:t>2019</a:t>
            </a:r>
            <a:endParaRPr lang="es-CO" b="1" dirty="0">
              <a:solidFill>
                <a:schemeClr val="accent6">
                  <a:lumMod val="75000"/>
                </a:schemeClr>
              </a:solidFill>
            </a:endParaRPr>
          </a:p>
          <a:p>
            <a:pPr algn="ctr"/>
            <a:r>
              <a:rPr lang="es-CO" b="1" dirty="0">
                <a:solidFill>
                  <a:schemeClr val="accent6">
                    <a:lumMod val="75000"/>
                  </a:schemeClr>
                </a:solidFill>
              </a:rPr>
              <a:t>OFICINA ASESORA JURÍDICA </a:t>
            </a:r>
          </a:p>
        </p:txBody>
      </p:sp>
    </p:spTree>
    <p:extLst>
      <p:ext uri="{BB962C8B-B14F-4D97-AF65-F5344CB8AC3E}">
        <p14:creationId xmlns:p14="http://schemas.microsoft.com/office/powerpoint/2010/main" val="2691212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343809540"/>
              </p:ext>
            </p:extLst>
          </p:nvPr>
        </p:nvGraphicFramePr>
        <p:xfrm>
          <a:off x="310239" y="1377553"/>
          <a:ext cx="8613042" cy="4309978"/>
        </p:xfrm>
        <a:graphic>
          <a:graphicData uri="http://schemas.openxmlformats.org/drawingml/2006/table">
            <a:tbl>
              <a:tblPr firstRow="1" bandRow="1">
                <a:tableStyleId>{5C22544A-7EE6-4342-B048-85BDC9FD1C3A}</a:tableStyleId>
              </a:tblPr>
              <a:tblGrid>
                <a:gridCol w="3126644">
                  <a:extLst>
                    <a:ext uri="{9D8B030D-6E8A-4147-A177-3AD203B41FA5}">
                      <a16:colId xmlns:a16="http://schemas.microsoft.com/office/drawing/2014/main" val="1254586146"/>
                    </a:ext>
                  </a:extLst>
                </a:gridCol>
                <a:gridCol w="2028496">
                  <a:extLst>
                    <a:ext uri="{9D8B030D-6E8A-4147-A177-3AD203B41FA5}">
                      <a16:colId xmlns:a16="http://schemas.microsoft.com/office/drawing/2014/main" val="3464383490"/>
                    </a:ext>
                  </a:extLst>
                </a:gridCol>
                <a:gridCol w="1040524">
                  <a:extLst>
                    <a:ext uri="{9D8B030D-6E8A-4147-A177-3AD203B41FA5}">
                      <a16:colId xmlns:a16="http://schemas.microsoft.com/office/drawing/2014/main" val="416467452"/>
                    </a:ext>
                  </a:extLst>
                </a:gridCol>
                <a:gridCol w="662152">
                  <a:extLst>
                    <a:ext uri="{9D8B030D-6E8A-4147-A177-3AD203B41FA5}">
                      <a16:colId xmlns:a16="http://schemas.microsoft.com/office/drawing/2014/main" val="4286014489"/>
                    </a:ext>
                  </a:extLst>
                </a:gridCol>
                <a:gridCol w="672662">
                  <a:extLst>
                    <a:ext uri="{9D8B030D-6E8A-4147-A177-3AD203B41FA5}">
                      <a16:colId xmlns:a16="http://schemas.microsoft.com/office/drawing/2014/main" val="850113951"/>
                    </a:ext>
                  </a:extLst>
                </a:gridCol>
                <a:gridCol w="1082564">
                  <a:extLst>
                    <a:ext uri="{9D8B030D-6E8A-4147-A177-3AD203B41FA5}">
                      <a16:colId xmlns:a16="http://schemas.microsoft.com/office/drawing/2014/main" val="1120358302"/>
                    </a:ext>
                  </a:extLst>
                </a:gridCol>
              </a:tblGrid>
              <a:tr h="477949">
                <a:tc>
                  <a:txBody>
                    <a:bodyPr/>
                    <a:lstStyle/>
                    <a:p>
                      <a:pPr>
                        <a:lnSpc>
                          <a:spcPts val="1000"/>
                        </a:lnSpc>
                        <a:spcBef>
                          <a:spcPts val="90"/>
                        </a:spcBef>
                        <a:spcAft>
                          <a:spcPts val="0"/>
                        </a:spcAft>
                      </a:pPr>
                      <a:r>
                        <a:rPr lang="en-US" sz="1100" dirty="0">
                          <a:effectLst/>
                        </a:rPr>
                        <a:t> </a:t>
                      </a:r>
                      <a:endParaRPr lang="en-US" sz="1100" spc="5" dirty="0" smtClean="0">
                        <a:effectLst/>
                      </a:endParaRPr>
                    </a:p>
                    <a:p>
                      <a:pPr marL="26670" marR="20955" algn="ctr">
                        <a:lnSpc>
                          <a:spcPct val="107000"/>
                        </a:lnSpc>
                        <a:spcAft>
                          <a:spcPts val="0"/>
                        </a:spcAft>
                      </a:pPr>
                      <a:r>
                        <a:rPr lang="en-US" sz="1100" spc="5" dirty="0" smtClean="0">
                          <a:effectLst/>
                        </a:rPr>
                        <a:t>HALLAZGO</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s-CO" sz="1100" dirty="0">
                          <a:effectLst/>
                        </a:rPr>
                        <a:t> </a:t>
                      </a:r>
                    </a:p>
                    <a:p>
                      <a:pPr>
                        <a:lnSpc>
                          <a:spcPts val="1000"/>
                        </a:lnSpc>
                        <a:spcAft>
                          <a:spcPts val="0"/>
                        </a:spcAft>
                      </a:pPr>
                      <a:r>
                        <a:rPr lang="es-CO" sz="1100" dirty="0">
                          <a:effectLst/>
                        </a:rPr>
                        <a:t>  </a:t>
                      </a:r>
                      <a:endParaRPr lang="es-CO" sz="1100" dirty="0" smtClean="0">
                        <a:effectLst/>
                      </a:endParaRPr>
                    </a:p>
                    <a:p>
                      <a:pPr algn="ctr">
                        <a:lnSpc>
                          <a:spcPts val="1000"/>
                        </a:lnSpc>
                        <a:spcAft>
                          <a:spcPts val="0"/>
                        </a:spcAft>
                      </a:pPr>
                      <a:r>
                        <a:rPr lang="es-MX" sz="1100" dirty="0" smtClean="0">
                          <a:effectLst/>
                        </a:rPr>
                        <a:t>  ACCIÓN DE MEJORA/UNIDAD DE MEDIDA /CANTIDADES</a:t>
                      </a:r>
                      <a:endParaRPr lang="es-CO" sz="1100" dirty="0">
                        <a:effectLst/>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AC</a:t>
                      </a:r>
                      <a:r>
                        <a:rPr lang="en-US" sz="1100" dirty="0" smtClean="0">
                          <a:effectLst/>
                        </a:rPr>
                        <a:t>T</a:t>
                      </a:r>
                      <a:r>
                        <a:rPr lang="en-US" sz="1100" spc="-10" dirty="0" smtClean="0">
                          <a:effectLst/>
                        </a:rPr>
                        <a:t>I</a:t>
                      </a:r>
                      <a:r>
                        <a:rPr lang="en-US" sz="1100" spc="-5" dirty="0" smtClean="0">
                          <a:effectLst/>
                        </a:rPr>
                        <a:t>VI</a:t>
                      </a:r>
                      <a:r>
                        <a:rPr lang="en-US" sz="1100" dirty="0" smtClean="0">
                          <a:effectLst/>
                        </a:rPr>
                        <a:t>D</a:t>
                      </a:r>
                      <a:r>
                        <a:rPr lang="en-US" sz="1100" spc="-5" dirty="0" smtClean="0">
                          <a:effectLst/>
                        </a:rPr>
                        <a:t>A</a:t>
                      </a:r>
                      <a:r>
                        <a:rPr lang="en-US" sz="1100" dirty="0" smtClean="0">
                          <a:effectLst/>
                        </a:rPr>
                        <a:t>D</a:t>
                      </a:r>
                      <a:r>
                        <a:rPr lang="en-US" sz="1100" spc="5" dirty="0" smtClean="0">
                          <a:effectLst/>
                        </a:rPr>
                        <a:t>E</a:t>
                      </a:r>
                      <a:r>
                        <a:rPr lang="en-US" sz="1100" dirty="0" smtClean="0">
                          <a:effectLst/>
                        </a:rPr>
                        <a:t>S</a:t>
                      </a:r>
                      <a:r>
                        <a:rPr lang="en-US" sz="1100" spc="-15" dirty="0" smtClean="0">
                          <a:effectLst/>
                        </a:rPr>
                        <a:t> </a:t>
                      </a:r>
                    </a:p>
                    <a:p>
                      <a:pPr algn="ctr">
                        <a:lnSpc>
                          <a:spcPts val="1000"/>
                        </a:lnSpc>
                        <a:spcAft>
                          <a:spcPts val="0"/>
                        </a:spcAft>
                      </a:pPr>
                      <a:r>
                        <a:rPr lang="en-US" sz="1100" spc="5" dirty="0" smtClean="0">
                          <a:effectLst/>
                        </a:rPr>
                        <a:t>RE</a:t>
                      </a:r>
                      <a:r>
                        <a:rPr lang="en-US" sz="1100" spc="-5" dirty="0" smtClean="0">
                          <a:effectLst/>
                        </a:rPr>
                        <a:t>A</a:t>
                      </a:r>
                      <a:r>
                        <a:rPr lang="en-US" sz="1100" spc="-10" dirty="0" smtClean="0">
                          <a:effectLst/>
                        </a:rPr>
                        <a:t>L</a:t>
                      </a:r>
                      <a:r>
                        <a:rPr lang="en-US" sz="1100" spc="-5" dirty="0" smtClean="0">
                          <a:effectLst/>
                        </a:rPr>
                        <a:t>I</a:t>
                      </a:r>
                      <a:r>
                        <a:rPr lang="en-US" sz="1100" dirty="0" smtClean="0">
                          <a:effectLst/>
                        </a:rPr>
                        <a:t>Z</a:t>
                      </a:r>
                      <a:r>
                        <a:rPr lang="en-US" sz="1100" spc="-5" dirty="0" smtClean="0">
                          <a:effectLst/>
                        </a:rPr>
                        <a:t>A</a:t>
                      </a:r>
                      <a:r>
                        <a:rPr lang="en-US" sz="1100" dirty="0" smtClean="0">
                          <a:effectLst/>
                        </a:rPr>
                        <a:t>D</a:t>
                      </a:r>
                      <a:r>
                        <a:rPr lang="en-US" sz="1100" spc="-5" dirty="0" smtClean="0">
                          <a:effectLst/>
                        </a:rPr>
                        <a:t>A</a:t>
                      </a:r>
                      <a:r>
                        <a:rPr lang="en-US" sz="1100" dirty="0" smtClean="0">
                          <a:effectLst/>
                        </a:rPr>
                        <a:t>S</a:t>
                      </a:r>
                      <a:r>
                        <a:rPr lang="en-US" sz="1100" spc="-35" dirty="0" smtClean="0">
                          <a:effectLst/>
                        </a:rPr>
                        <a:t>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a:t>
                      </a:r>
                    </a:p>
                    <a:p>
                      <a:pPr algn="ctr">
                        <a:lnSpc>
                          <a:spcPts val="1000"/>
                        </a:lnSpc>
                        <a:spcAft>
                          <a:spcPts val="0"/>
                        </a:spcAft>
                      </a:pPr>
                      <a:r>
                        <a:rPr lang="es-CO" sz="1100" dirty="0" smtClean="0">
                          <a:effectLst/>
                          <a:latin typeface="Calibri"/>
                          <a:ea typeface="Calibri"/>
                          <a:cs typeface="Times New Roman"/>
                        </a:rPr>
                        <a:t> DE INICIO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endParaRPr lang="es-CO" sz="1100" dirty="0" smtClean="0">
                        <a:effectLst/>
                        <a:latin typeface="Calibri"/>
                        <a:ea typeface="Calibri"/>
                        <a:cs typeface="Times New Roman"/>
                      </a:endParaRPr>
                    </a:p>
                    <a:p>
                      <a:pPr algn="ctr">
                        <a:lnSpc>
                          <a:spcPts val="1000"/>
                        </a:lnSpc>
                        <a:spcAft>
                          <a:spcPts val="0"/>
                        </a:spcAft>
                      </a:pPr>
                      <a:r>
                        <a:rPr lang="es-CO" sz="1100" dirty="0" smtClean="0">
                          <a:effectLst/>
                          <a:latin typeface="Calibri"/>
                          <a:ea typeface="Calibri"/>
                          <a:cs typeface="Times New Roman"/>
                        </a:rPr>
                        <a:t>FECHA </a:t>
                      </a:r>
                    </a:p>
                    <a:p>
                      <a:pPr algn="ctr">
                        <a:lnSpc>
                          <a:spcPts val="1000"/>
                        </a:lnSpc>
                        <a:spcAft>
                          <a:spcPts val="0"/>
                        </a:spcAft>
                      </a:pPr>
                      <a:r>
                        <a:rPr lang="es-CO" sz="1100" dirty="0" smtClean="0">
                          <a:effectLst/>
                          <a:latin typeface="Calibri"/>
                          <a:ea typeface="Calibri"/>
                          <a:cs typeface="Times New Roman"/>
                        </a:rPr>
                        <a:t>FIN </a:t>
                      </a:r>
                      <a:endParaRPr lang="es-CO" sz="1100" dirty="0">
                        <a:effectLst/>
                        <a:latin typeface="Calibri"/>
                        <a:ea typeface="Calibri"/>
                        <a:cs typeface="Times New Roman"/>
                      </a:endParaRPr>
                    </a:p>
                  </a:txBody>
                  <a:tcPr marL="0" marR="0" marT="0" marB="0">
                    <a:solidFill>
                      <a:schemeClr val="accent1">
                        <a:lumMod val="75000"/>
                      </a:schemeClr>
                    </a:solidFill>
                  </a:tcPr>
                </a:tc>
                <a:tc>
                  <a:txBody>
                    <a:bodyPr/>
                    <a:lstStyle/>
                    <a:p>
                      <a:pPr>
                        <a:lnSpc>
                          <a:spcPts val="750"/>
                        </a:lnSpc>
                        <a:spcBef>
                          <a:spcPts val="5"/>
                        </a:spcBef>
                        <a:spcAft>
                          <a:spcPts val="0"/>
                        </a:spcAft>
                      </a:pPr>
                      <a:r>
                        <a:rPr lang="en-US" sz="1100" dirty="0">
                          <a:effectLst/>
                        </a:rPr>
                        <a:t> </a:t>
                      </a:r>
                      <a:endParaRPr lang="en-US" sz="1100" dirty="0" smtClean="0">
                        <a:effectLst/>
                      </a:endParaRPr>
                    </a:p>
                    <a:p>
                      <a:pPr algn="ctr">
                        <a:lnSpc>
                          <a:spcPts val="1000"/>
                        </a:lnSpc>
                        <a:spcAft>
                          <a:spcPts val="0"/>
                        </a:spcAft>
                      </a:pPr>
                      <a:r>
                        <a:rPr lang="en-US" sz="1100" dirty="0">
                          <a:effectLst/>
                        </a:rPr>
                        <a:t> </a:t>
                      </a:r>
                      <a:endParaRPr lang="en-US" sz="1100" dirty="0" smtClean="0">
                        <a:effectLst/>
                      </a:endParaRPr>
                    </a:p>
                    <a:p>
                      <a:pPr algn="ctr">
                        <a:lnSpc>
                          <a:spcPts val="1000"/>
                        </a:lnSpc>
                        <a:spcAft>
                          <a:spcPts val="0"/>
                        </a:spcAft>
                      </a:pPr>
                      <a:r>
                        <a:rPr lang="en-US" sz="1100" spc="5" dirty="0" smtClean="0">
                          <a:effectLst/>
                        </a:rPr>
                        <a:t>ES</a:t>
                      </a:r>
                      <a:r>
                        <a:rPr lang="en-US" sz="1100" dirty="0" smtClean="0">
                          <a:effectLst/>
                        </a:rPr>
                        <a:t>T</a:t>
                      </a:r>
                      <a:r>
                        <a:rPr lang="en-US" sz="1100" spc="-10" dirty="0" smtClean="0">
                          <a:effectLst/>
                        </a:rPr>
                        <a:t>A</a:t>
                      </a:r>
                      <a:r>
                        <a:rPr lang="en-US" sz="1100" dirty="0" smtClean="0">
                          <a:effectLst/>
                        </a:rPr>
                        <a:t>DO</a:t>
                      </a:r>
                      <a:r>
                        <a:rPr lang="en-US" sz="1100" spc="-5" dirty="0" smtClean="0">
                          <a:effectLst/>
                        </a:rPr>
                        <a:t> </a:t>
                      </a:r>
                    </a:p>
                  </a:txBody>
                  <a:tcPr marL="0" marR="0" marT="0" marB="0">
                    <a:solidFill>
                      <a:schemeClr val="accent1">
                        <a:lumMod val="75000"/>
                      </a:schemeClr>
                    </a:solidFill>
                  </a:tcPr>
                </a:tc>
                <a:extLst>
                  <a:ext uri="{0D108BD9-81ED-4DB2-BD59-A6C34878D82A}">
                    <a16:rowId xmlns:a16="http://schemas.microsoft.com/office/drawing/2014/main" val="3420696762"/>
                  </a:ext>
                </a:extLst>
              </a:tr>
              <a:tr h="1900989">
                <a:tc>
                  <a:txBody>
                    <a:bodyPr/>
                    <a:lstStyle/>
                    <a:p>
                      <a:pPr algn="just"/>
                      <a:r>
                        <a:rPr lang="es-CO" sz="1100" b="0" dirty="0" smtClean="0">
                          <a:solidFill>
                            <a:schemeClr val="accent6">
                              <a:lumMod val="75000"/>
                            </a:schemeClr>
                          </a:solidFill>
                          <a:latin typeface="+mn-lt"/>
                        </a:rPr>
                        <a:t>Se recomienda ajustar la actividad No 10 del Procedimiento GRE-PRC01 Procedimiento Emisión Actuaciones Administrativas de Carácter Particular V03 de fecha 1º de agosto de 2017, en la que se indica como función del comité “Aprobar propuesta por parte del Comité de Expertos. (…)”,  ya que no se encuentra conforme a las directrices emanadas en el citado Decreto.</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Ajustar el procedimiento GRE-PRC01 "Emisión de actuaciones administrativas de carácter particular", modificando el régimen de inicio y desistimientos en las actuaciones administrativas, y presentar propuesta a consideración del Comité Institucional de Gestión y Desempeño</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No se ajustó el procedimiento dentro del plazo</a:t>
                      </a:r>
                      <a:r>
                        <a:rPr lang="es-MX" sz="1100" baseline="0" dirty="0" smtClean="0">
                          <a:solidFill>
                            <a:schemeClr val="accent6">
                              <a:lumMod val="75000"/>
                            </a:schemeClr>
                          </a:solidFill>
                          <a:latin typeface="+mn-lt"/>
                        </a:rPr>
                        <a:t> establecido para ello en el plan de mejoramiento.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15/6/19</a:t>
                      </a:r>
                    </a:p>
                  </a:txBody>
                  <a:tcPr anchor="ctr">
                    <a:solidFill>
                      <a:schemeClr val="accent1">
                        <a:lumMod val="40000"/>
                        <a:lumOff val="60000"/>
                      </a:schemeClr>
                    </a:solidFill>
                  </a:tcPr>
                </a:tc>
                <a:tc>
                  <a:txBody>
                    <a:bodyPr/>
                    <a:lstStyle/>
                    <a:p>
                      <a:pPr algn="ctr"/>
                      <a:r>
                        <a:rPr lang="es-CO" sz="1100" b="1" i="0" u="none" strike="noStrike" kern="1200" dirty="0" smtClean="0">
                          <a:solidFill>
                            <a:schemeClr val="accent6">
                              <a:lumMod val="75000"/>
                            </a:schemeClr>
                          </a:solidFill>
                          <a:effectLst/>
                          <a:latin typeface="+mn-lt"/>
                          <a:ea typeface="+mn-ea"/>
                          <a:cs typeface="+mn-cs"/>
                        </a:rPr>
                        <a:t>INCUMPLIDA</a:t>
                      </a:r>
                    </a:p>
                  </a:txBody>
                  <a:tcPr anchor="ctr">
                    <a:solidFill>
                      <a:schemeClr val="accent1">
                        <a:lumMod val="40000"/>
                        <a:lumOff val="60000"/>
                      </a:schemeClr>
                    </a:solidFill>
                  </a:tcPr>
                </a:tc>
                <a:extLst>
                  <a:ext uri="{0D108BD9-81ED-4DB2-BD59-A6C34878D82A}">
                    <a16:rowId xmlns:a16="http://schemas.microsoft.com/office/drawing/2014/main" val="1782229401"/>
                  </a:ext>
                </a:extLst>
              </a:tr>
              <a:tr h="1900989">
                <a:tc>
                  <a:txBody>
                    <a:bodyPr/>
                    <a:lstStyle/>
                    <a:p>
                      <a:pPr algn="just"/>
                      <a:r>
                        <a:rPr lang="es-CO" sz="1100" b="0" dirty="0" smtClean="0">
                          <a:solidFill>
                            <a:schemeClr val="accent6">
                              <a:lumMod val="75000"/>
                            </a:schemeClr>
                          </a:solidFill>
                          <a:latin typeface="+mn-lt"/>
                        </a:rPr>
                        <a:t>Para efectos de contar con la respectiva evidencia documental, se recomienda incluir en el procedimiento “Procedimiento emisión actuaciones administrativas de carácter particular”  actividad N° 45, el registro que contenga la comunicación a la Superintendencia de Servicios Públicos Domiciliarios.</a:t>
                      </a:r>
                      <a:endParaRPr lang="es-CO" sz="1100" b="0" dirty="0">
                        <a:solidFill>
                          <a:schemeClr val="accent6">
                            <a:lumMod val="75000"/>
                          </a:schemeClr>
                        </a:solidFill>
                        <a:latin typeface="+mn-lt"/>
                      </a:endParaRPr>
                    </a:p>
                  </a:txBody>
                  <a:tcPr anchor="ctr">
                    <a:solidFill>
                      <a:schemeClr val="accent1">
                        <a:lumMod val="40000"/>
                        <a:lumOff val="60000"/>
                      </a:schemeClr>
                    </a:solidFill>
                  </a:tcPr>
                </a:tc>
                <a:tc>
                  <a:txBody>
                    <a:bodyPr/>
                    <a:lstStyle/>
                    <a:p>
                      <a:pPr algn="just" fontAlgn="ctr"/>
                      <a:r>
                        <a:rPr lang="es-CO" sz="1100" b="0" i="0" u="none" strike="noStrike" dirty="0" smtClean="0">
                          <a:solidFill>
                            <a:schemeClr val="accent6">
                              <a:lumMod val="75000"/>
                            </a:schemeClr>
                          </a:solidFill>
                          <a:effectLst/>
                          <a:latin typeface="+mn-lt"/>
                        </a:rPr>
                        <a:t>Ajustar el procedimiento GRE-PRC01 "Emisión de actuaciones administrativas de carácter particular", incluyendo un registro de evidencia del envío a la Superintendencia de Servicios Públicos Domiciliarios, y presentar propuesta a consideración del Comité Institucional de Gestión y Desempeño.</a:t>
                      </a:r>
                    </a:p>
                  </a:txBody>
                  <a:tcPr marL="0" marR="0" marT="0" marB="0" anchor="ctr">
                    <a:solidFill>
                      <a:schemeClr val="accent1">
                        <a:lumMod val="40000"/>
                        <a:lumOff val="60000"/>
                      </a:schemeClr>
                    </a:solidFill>
                  </a:tcPr>
                </a:tc>
                <a:tc>
                  <a:txBody>
                    <a:bodyPr/>
                    <a:lstStyle/>
                    <a:p>
                      <a:pPr algn="just"/>
                      <a:r>
                        <a:rPr lang="es-MX" sz="1100" dirty="0" smtClean="0">
                          <a:solidFill>
                            <a:schemeClr val="accent6">
                              <a:lumMod val="75000"/>
                            </a:schemeClr>
                          </a:solidFill>
                          <a:latin typeface="+mn-lt"/>
                        </a:rPr>
                        <a:t>No se ajustó el procedimiento</a:t>
                      </a:r>
                      <a:r>
                        <a:rPr lang="es-MX" sz="1100" baseline="0" dirty="0" smtClean="0">
                          <a:solidFill>
                            <a:schemeClr val="accent6">
                              <a:lumMod val="75000"/>
                            </a:schemeClr>
                          </a:solidFill>
                          <a:latin typeface="+mn-lt"/>
                        </a:rPr>
                        <a:t> dentro del plazo establecido para ello en el plan de mejoramiento.</a:t>
                      </a:r>
                      <a:endParaRPr lang="es-MX" sz="1100" dirty="0" smtClean="0">
                        <a:solidFill>
                          <a:schemeClr val="accent6">
                            <a:lumMod val="75000"/>
                          </a:schemeClr>
                        </a:solidFill>
                        <a:latin typeface="+mn-lt"/>
                      </a:endParaRP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15/1/19</a:t>
                      </a:r>
                    </a:p>
                  </a:txBody>
                  <a:tcPr anchor="ctr">
                    <a:solidFill>
                      <a:schemeClr val="accent1">
                        <a:lumMod val="40000"/>
                        <a:lumOff val="60000"/>
                      </a:schemeClr>
                    </a:solidFill>
                  </a:tcPr>
                </a:tc>
                <a:tc>
                  <a:txBody>
                    <a:bodyPr/>
                    <a:lstStyle/>
                    <a:p>
                      <a:pPr algn="ctr"/>
                      <a:r>
                        <a:rPr lang="es-MX" sz="1100" dirty="0" smtClean="0">
                          <a:solidFill>
                            <a:schemeClr val="accent6">
                              <a:lumMod val="75000"/>
                            </a:schemeClr>
                          </a:solidFill>
                          <a:latin typeface="+mn-lt"/>
                        </a:rPr>
                        <a:t>30/6/19</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100" b="1" i="0" u="none" strike="noStrike" kern="1200" dirty="0" smtClean="0">
                        <a:solidFill>
                          <a:schemeClr val="accent6">
                            <a:lumMod val="75000"/>
                          </a:schemeClr>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CO" sz="1100" b="1" i="0" u="none" strike="noStrike" kern="1200" dirty="0" smtClean="0">
                          <a:solidFill>
                            <a:schemeClr val="accent6">
                              <a:lumMod val="75000"/>
                            </a:schemeClr>
                          </a:solidFill>
                          <a:effectLst/>
                          <a:latin typeface="+mn-lt"/>
                          <a:ea typeface="+mn-ea"/>
                          <a:cs typeface="+mn-cs"/>
                        </a:rPr>
                        <a:t>INCUMPLIDA</a:t>
                      </a:r>
                    </a:p>
                    <a:p>
                      <a:pPr algn="ctr"/>
                      <a:endParaRPr lang="es-CO" sz="1100" b="0" i="0" u="none" strike="noStrike" kern="1200" dirty="0" smtClean="0">
                        <a:solidFill>
                          <a:schemeClr val="accent6">
                            <a:lumMod val="75000"/>
                          </a:schemeClr>
                        </a:solidFill>
                        <a:effectLst/>
                        <a:latin typeface="+mn-lt"/>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1754953177"/>
                  </a:ext>
                </a:extLst>
              </a:tr>
            </a:tbl>
          </a:graphicData>
        </a:graphic>
      </p:graphicFrame>
      <p:sp>
        <p:nvSpPr>
          <p:cNvPr id="3" name="CuadroTexto 2"/>
          <p:cNvSpPr txBox="1"/>
          <p:nvPr/>
        </p:nvSpPr>
        <p:spPr>
          <a:xfrm>
            <a:off x="310242" y="241738"/>
            <a:ext cx="8613041" cy="923330"/>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a:solidFill>
                  <a:schemeClr val="accent6">
                    <a:lumMod val="75000"/>
                  </a:schemeClr>
                </a:solidFill>
              </a:rPr>
              <a:t>INFORME  DEFINITIVO AL PROCEDIMIENTO DE EMISIÓN  DE ACTUACIONES ADMINISTRATIVAS DE CARÁCTER </a:t>
            </a:r>
            <a:r>
              <a:rPr lang="es-CO" b="1" dirty="0" smtClean="0">
                <a:solidFill>
                  <a:schemeClr val="accent6">
                    <a:lumMod val="75000"/>
                  </a:schemeClr>
                </a:solidFill>
              </a:rPr>
              <a:t>PARTICULAR- PRIMER </a:t>
            </a:r>
            <a:r>
              <a:rPr lang="es-CO" b="1" dirty="0">
                <a:solidFill>
                  <a:schemeClr val="accent6">
                    <a:lumMod val="75000"/>
                  </a:schemeClr>
                </a:solidFill>
              </a:rPr>
              <a:t>SEMESTRE </a:t>
            </a:r>
            <a:r>
              <a:rPr lang="es-CO" b="1" dirty="0" smtClean="0">
                <a:solidFill>
                  <a:schemeClr val="accent6">
                    <a:lumMod val="75000"/>
                  </a:schemeClr>
                </a:solidFill>
              </a:rPr>
              <a:t>2019</a:t>
            </a:r>
            <a:endParaRPr lang="es-CO" b="1" dirty="0">
              <a:solidFill>
                <a:schemeClr val="accent6">
                  <a:lumMod val="75000"/>
                </a:schemeClr>
              </a:solidFill>
            </a:endParaRPr>
          </a:p>
          <a:p>
            <a:pPr algn="ctr"/>
            <a:r>
              <a:rPr lang="es-CO" b="1" dirty="0">
                <a:solidFill>
                  <a:schemeClr val="accent6">
                    <a:lumMod val="75000"/>
                  </a:schemeClr>
                </a:solidFill>
              </a:rPr>
              <a:t>OFICINA ASESORA JURÍDICA </a:t>
            </a:r>
          </a:p>
        </p:txBody>
      </p:sp>
    </p:spTree>
    <p:extLst>
      <p:ext uri="{BB962C8B-B14F-4D97-AF65-F5344CB8AC3E}">
        <p14:creationId xmlns:p14="http://schemas.microsoft.com/office/powerpoint/2010/main" val="256259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3" name="CuadroTexto 2"/>
          <p:cNvSpPr txBox="1"/>
          <p:nvPr/>
        </p:nvSpPr>
        <p:spPr>
          <a:xfrm>
            <a:off x="199697" y="136634"/>
            <a:ext cx="8702565" cy="646331"/>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smtClean="0">
                <a:solidFill>
                  <a:schemeClr val="accent6">
                    <a:lumMod val="75000"/>
                  </a:schemeClr>
                </a:solidFill>
              </a:rPr>
              <a:t>COMENTARIOS DE LA OFICINA ASESORA JURÍDICA </a:t>
            </a:r>
          </a:p>
          <a:p>
            <a:pPr algn="ctr"/>
            <a:r>
              <a:rPr lang="es-CO" b="1" dirty="0" smtClean="0">
                <a:solidFill>
                  <a:schemeClr val="accent6">
                    <a:lumMod val="75000"/>
                  </a:schemeClr>
                </a:solidFill>
              </a:rPr>
              <a:t>A LAS ACCIONES DE MEJORA INCUMPLIDAS  </a:t>
            </a:r>
            <a:endParaRPr lang="es-CO" b="1" dirty="0">
              <a:solidFill>
                <a:schemeClr val="accent6">
                  <a:lumMod val="75000"/>
                </a:schemeClr>
              </a:solidFill>
            </a:endParaRPr>
          </a:p>
        </p:txBody>
      </p:sp>
      <p:sp>
        <p:nvSpPr>
          <p:cNvPr id="6" name="CuadroTexto 5"/>
          <p:cNvSpPr txBox="1"/>
          <p:nvPr/>
        </p:nvSpPr>
        <p:spPr>
          <a:xfrm>
            <a:off x="199697" y="947087"/>
            <a:ext cx="8702565" cy="5032147"/>
          </a:xfrm>
          <a:prstGeom prst="rect">
            <a:avLst/>
          </a:prstGeom>
          <a:noFill/>
          <a:ln>
            <a:solidFill>
              <a:schemeClr val="accent1">
                <a:lumMod val="75000"/>
              </a:schemeClr>
            </a:solidFill>
          </a:ln>
        </p:spPr>
        <p:txBody>
          <a:bodyPr wrap="square" rtlCol="0">
            <a:spAutoFit/>
          </a:bodyPr>
          <a:lstStyle/>
          <a:p>
            <a:pPr algn="just"/>
            <a:r>
              <a:rPr lang="es-CO" b="1" dirty="0">
                <a:solidFill>
                  <a:schemeClr val="accent6">
                    <a:lumMod val="75000"/>
                  </a:schemeClr>
                </a:solidFill>
              </a:rPr>
              <a:t>COMENTARIOS DE LA OFICINA ASESORA JURÍDICA, remitidos mediante correo electrónico de fecha 13 de agosto de 2019</a:t>
            </a:r>
            <a:r>
              <a:rPr lang="es-CO" b="1" dirty="0" smtClean="0">
                <a:solidFill>
                  <a:schemeClr val="accent6">
                    <a:lumMod val="75000"/>
                  </a:schemeClr>
                </a:solidFill>
              </a:rPr>
              <a:t>: </a:t>
            </a:r>
            <a:r>
              <a:rPr lang="es-CO" sz="1400" i="1" dirty="0" smtClean="0">
                <a:solidFill>
                  <a:schemeClr val="accent6">
                    <a:lumMod val="75000"/>
                  </a:schemeClr>
                </a:solidFill>
              </a:rPr>
              <a:t>“En </a:t>
            </a:r>
            <a:r>
              <a:rPr lang="es-CO" sz="1400" i="1" dirty="0">
                <a:solidFill>
                  <a:schemeClr val="accent6">
                    <a:lumMod val="75000"/>
                  </a:schemeClr>
                </a:solidFill>
              </a:rPr>
              <a:t>relación con la Auditoría de actuaciones administrativas de carácter particular realizada por esa oficina a la OAJ, nos permitimos informar que las siguientes son las acciones de mejora adelantadas del plan de mejoramiento:</a:t>
            </a:r>
          </a:p>
          <a:p>
            <a:pPr algn="just"/>
            <a:endParaRPr lang="es-CO" sz="700" b="1" dirty="0">
              <a:solidFill>
                <a:schemeClr val="accent6">
                  <a:lumMod val="75000"/>
                </a:schemeClr>
              </a:solidFill>
            </a:endParaRPr>
          </a:p>
          <a:p>
            <a:pPr algn="just"/>
            <a:r>
              <a:rPr lang="es-CO" sz="1600" b="1" i="1" dirty="0" smtClean="0">
                <a:solidFill>
                  <a:schemeClr val="accent6">
                    <a:lumMod val="75000"/>
                  </a:schemeClr>
                </a:solidFill>
              </a:rPr>
              <a:t>ACCIONES </a:t>
            </a:r>
            <a:r>
              <a:rPr lang="es-CO" sz="1600" b="1" i="1" dirty="0">
                <a:solidFill>
                  <a:schemeClr val="accent6">
                    <a:lumMod val="75000"/>
                  </a:schemeClr>
                </a:solidFill>
              </a:rPr>
              <a:t>DE MEJORA:</a:t>
            </a:r>
          </a:p>
          <a:p>
            <a:pPr algn="just"/>
            <a:endParaRPr lang="es-CO" sz="700" b="1" dirty="0">
              <a:solidFill>
                <a:schemeClr val="accent6">
                  <a:lumMod val="75000"/>
                </a:schemeClr>
              </a:solidFill>
            </a:endParaRPr>
          </a:p>
          <a:p>
            <a:pPr algn="just"/>
            <a:r>
              <a:rPr lang="es-CO" sz="1400" i="1" dirty="0" smtClean="0">
                <a:solidFill>
                  <a:schemeClr val="accent6">
                    <a:lumMod val="75000"/>
                  </a:schemeClr>
                </a:solidFill>
              </a:rPr>
              <a:t>-Ajustar </a:t>
            </a:r>
            <a:r>
              <a:rPr lang="es-CO" sz="1400" i="1" dirty="0">
                <a:solidFill>
                  <a:schemeClr val="accent6">
                    <a:lumMod val="75000"/>
                  </a:schemeClr>
                </a:solidFill>
              </a:rPr>
              <a:t>el procedimiento GRE-PRC01 "Emisión de actuaciones administrativas de carácter particular", modificando el régimen de inicio y desistimientos en las actuaciones administrativas, y presentar propuesta a consideración del Comité Institucional de Gestión y Desempeño, con el fin de relevar a los interesados de realizar publicaciones no previstas en la ley. </a:t>
            </a:r>
            <a:endParaRPr lang="es-CO" sz="1400" i="1" dirty="0" smtClean="0">
              <a:solidFill>
                <a:schemeClr val="accent6">
                  <a:lumMod val="75000"/>
                </a:schemeClr>
              </a:solidFill>
            </a:endParaRPr>
          </a:p>
          <a:p>
            <a:pPr algn="just"/>
            <a:endParaRPr lang="es-CO" sz="700" i="1" dirty="0">
              <a:solidFill>
                <a:schemeClr val="accent6">
                  <a:lumMod val="75000"/>
                </a:schemeClr>
              </a:solidFill>
            </a:endParaRPr>
          </a:p>
          <a:p>
            <a:pPr algn="just"/>
            <a:r>
              <a:rPr lang="es-CO" sz="1400" i="1" dirty="0" smtClean="0">
                <a:solidFill>
                  <a:schemeClr val="accent6">
                    <a:lumMod val="75000"/>
                  </a:schemeClr>
                </a:solidFill>
              </a:rPr>
              <a:t>-Ajustar </a:t>
            </a:r>
            <a:r>
              <a:rPr lang="es-CO" sz="1400" i="1" dirty="0">
                <a:solidFill>
                  <a:schemeClr val="accent6">
                    <a:lumMod val="75000"/>
                  </a:schemeClr>
                </a:solidFill>
              </a:rPr>
              <a:t>el procedimiento GRE-PRC01 "Emisión de actuaciones administrativas de carácter particular", modificando el régimen de inicio y desistimientos en las actuaciones administrativas, y presentar propuesta a consideración </a:t>
            </a:r>
            <a:r>
              <a:rPr lang="es-CO" sz="1400" i="1" dirty="0" smtClean="0">
                <a:solidFill>
                  <a:schemeClr val="accent6">
                    <a:lumMod val="75000"/>
                  </a:schemeClr>
                </a:solidFill>
              </a:rPr>
              <a:t>del Comité </a:t>
            </a:r>
            <a:r>
              <a:rPr lang="es-CO" sz="1400" i="1" dirty="0">
                <a:solidFill>
                  <a:schemeClr val="accent6">
                    <a:lumMod val="75000"/>
                  </a:schemeClr>
                </a:solidFill>
              </a:rPr>
              <a:t>Institucional de Gestión y Desempeño</a:t>
            </a:r>
            <a:endParaRPr lang="es-ES" sz="1400" i="1" dirty="0">
              <a:solidFill>
                <a:schemeClr val="accent6">
                  <a:lumMod val="75000"/>
                </a:schemeClr>
              </a:solidFill>
            </a:endParaRPr>
          </a:p>
          <a:p>
            <a:pPr algn="just"/>
            <a:endParaRPr lang="es-ES" sz="700" i="1" dirty="0">
              <a:solidFill>
                <a:schemeClr val="accent6">
                  <a:lumMod val="75000"/>
                </a:schemeClr>
              </a:solidFill>
            </a:endParaRPr>
          </a:p>
          <a:p>
            <a:pPr algn="just"/>
            <a:r>
              <a:rPr lang="es-CO" sz="1400" i="1" dirty="0" smtClean="0">
                <a:solidFill>
                  <a:schemeClr val="accent6">
                    <a:lumMod val="75000"/>
                  </a:schemeClr>
                </a:solidFill>
              </a:rPr>
              <a:t>-Ajustar </a:t>
            </a:r>
            <a:r>
              <a:rPr lang="es-CO" sz="1400" i="1" dirty="0">
                <a:solidFill>
                  <a:schemeClr val="accent6">
                    <a:lumMod val="75000"/>
                  </a:schemeClr>
                </a:solidFill>
              </a:rPr>
              <a:t>el procedimiento GRE-PRC01 "Emisión de actuaciones administrativas de carácter particular", incluyendo un registro de evidencia del envío a la Superintendencia de Servicios Públicos Domiciliarios, y presentar propuesta a consideración del Comité Institucional de Gestión y Desempeño</a:t>
            </a:r>
            <a:r>
              <a:rPr lang="es-CO" sz="1400" i="1" dirty="0" smtClean="0">
                <a:solidFill>
                  <a:schemeClr val="accent6">
                    <a:lumMod val="75000"/>
                  </a:schemeClr>
                </a:solidFill>
              </a:rPr>
              <a:t>.</a:t>
            </a:r>
          </a:p>
          <a:p>
            <a:endParaRPr lang="es-CO" sz="1000" b="1" dirty="0">
              <a:solidFill>
                <a:schemeClr val="accent6">
                  <a:lumMod val="75000"/>
                </a:schemeClr>
              </a:solidFill>
            </a:endParaRPr>
          </a:p>
          <a:p>
            <a:pPr algn="just"/>
            <a:r>
              <a:rPr lang="es-CO" sz="1400" i="1" dirty="0" smtClean="0">
                <a:solidFill>
                  <a:schemeClr val="accent6">
                    <a:lumMod val="75000"/>
                  </a:schemeClr>
                </a:solidFill>
              </a:rPr>
              <a:t>“En </a:t>
            </a:r>
            <a:r>
              <a:rPr lang="es-CO" sz="1400" i="1" dirty="0">
                <a:solidFill>
                  <a:schemeClr val="accent6">
                    <a:lumMod val="75000"/>
                  </a:schemeClr>
                </a:solidFill>
              </a:rPr>
              <a:t>Subcomité del SIGC No. 1 del 21 de febrero de 2019, fue presentada la propuesta de ajuste al Procedimiento GRE-PRC01 “Emisión de actuaciones administrativas de carácter particular”, siendo aprobada, por lo que fue agendada en la siguiente sesión del Comité Institucional de Gestión y Desempeño, que sesionó el 14 de marzo de 2019 (Comité Extraordinario No. 2 de 2014, del cual se adjunta acta que aparece en ORFEO). </a:t>
            </a:r>
            <a:endParaRPr lang="es-CO" sz="1400" i="1" dirty="0" smtClean="0">
              <a:solidFill>
                <a:schemeClr val="accent6">
                  <a:lumMod val="75000"/>
                </a:schemeClr>
              </a:solidFill>
            </a:endParaRPr>
          </a:p>
        </p:txBody>
      </p:sp>
    </p:spTree>
    <p:extLst>
      <p:ext uri="{BB962C8B-B14F-4D97-AF65-F5344CB8AC3E}">
        <p14:creationId xmlns:p14="http://schemas.microsoft.com/office/powerpoint/2010/main" val="2158504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5812971"/>
            <a:ext cx="9144000" cy="1045029"/>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29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310242" y="5968460"/>
            <a:ext cx="2343809" cy="734049"/>
          </a:xfrm>
          <a:prstGeom prst="rect">
            <a:avLst/>
          </a:prstGeom>
          <a:solidFill>
            <a:srgbClr val="1C3481"/>
          </a:solidFill>
        </p:spPr>
      </p:pic>
      <p:pic>
        <p:nvPicPr>
          <p:cNvPr id="2" name="Imagen 1"/>
          <p:cNvPicPr>
            <a:picLocks noChangeAspect="1"/>
          </p:cNvPicPr>
          <p:nvPr/>
        </p:nvPicPr>
        <p:blipFill>
          <a:blip r:embed="rId3"/>
          <a:stretch>
            <a:fillRect/>
          </a:stretch>
        </p:blipFill>
        <p:spPr>
          <a:xfrm>
            <a:off x="4871722" y="6080663"/>
            <a:ext cx="3785944" cy="621846"/>
          </a:xfrm>
          <a:prstGeom prst="rect">
            <a:avLst/>
          </a:prstGeom>
        </p:spPr>
      </p:pic>
      <p:sp>
        <p:nvSpPr>
          <p:cNvPr id="3" name="CuadroTexto 2"/>
          <p:cNvSpPr txBox="1"/>
          <p:nvPr/>
        </p:nvSpPr>
        <p:spPr>
          <a:xfrm>
            <a:off x="443344" y="241738"/>
            <a:ext cx="8214321" cy="646331"/>
          </a:xfrm>
          <a:prstGeom prst="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b="1" dirty="0" smtClean="0">
                <a:solidFill>
                  <a:schemeClr val="accent6">
                    <a:lumMod val="75000"/>
                  </a:schemeClr>
                </a:solidFill>
              </a:rPr>
              <a:t>COMENTARIOS DE LA OFICINA ASESORA JURÍDICA </a:t>
            </a:r>
          </a:p>
          <a:p>
            <a:pPr algn="ctr"/>
            <a:r>
              <a:rPr lang="es-CO" b="1" dirty="0" smtClean="0">
                <a:solidFill>
                  <a:schemeClr val="accent6">
                    <a:lumMod val="75000"/>
                  </a:schemeClr>
                </a:solidFill>
              </a:rPr>
              <a:t>A LAS ACCIONES DE MEJORA INCUMPLIDAS  </a:t>
            </a:r>
            <a:endParaRPr lang="es-CO" b="1" dirty="0">
              <a:solidFill>
                <a:schemeClr val="accent6">
                  <a:lumMod val="75000"/>
                </a:schemeClr>
              </a:solidFill>
            </a:endParaRPr>
          </a:p>
        </p:txBody>
      </p:sp>
      <p:sp>
        <p:nvSpPr>
          <p:cNvPr id="6" name="CuadroTexto 5"/>
          <p:cNvSpPr txBox="1"/>
          <p:nvPr/>
        </p:nvSpPr>
        <p:spPr>
          <a:xfrm>
            <a:off x="443344" y="1155761"/>
            <a:ext cx="8214321" cy="4231928"/>
          </a:xfrm>
          <a:prstGeom prst="rect">
            <a:avLst/>
          </a:prstGeom>
          <a:noFill/>
          <a:ln>
            <a:solidFill>
              <a:schemeClr val="accent1">
                <a:lumMod val="75000"/>
              </a:schemeClr>
            </a:solidFill>
          </a:ln>
        </p:spPr>
        <p:txBody>
          <a:bodyPr wrap="square" rtlCol="0">
            <a:spAutoFit/>
          </a:bodyPr>
          <a:lstStyle/>
          <a:p>
            <a:pPr algn="just"/>
            <a:endParaRPr lang="es-CO" sz="700" b="1" dirty="0" smtClean="0">
              <a:solidFill>
                <a:schemeClr val="accent6">
                  <a:lumMod val="75000"/>
                </a:schemeClr>
              </a:solidFill>
            </a:endParaRPr>
          </a:p>
          <a:p>
            <a:pPr algn="just"/>
            <a:r>
              <a:rPr lang="es-CO" sz="1400" i="1" dirty="0" smtClean="0">
                <a:solidFill>
                  <a:schemeClr val="accent6">
                    <a:lumMod val="75000"/>
                  </a:schemeClr>
                </a:solidFill>
              </a:rPr>
              <a:t>-En </a:t>
            </a:r>
            <a:r>
              <a:rPr lang="es-CO" sz="1400" i="1" dirty="0">
                <a:solidFill>
                  <a:schemeClr val="accent6">
                    <a:lumMod val="75000"/>
                  </a:schemeClr>
                </a:solidFill>
              </a:rPr>
              <a:t>esa sesión, el Comité determinó que quedaba pendiente la revisión y posterior aprobación de los procedimientos </a:t>
            </a:r>
            <a:r>
              <a:rPr lang="es-MX" sz="1400" i="1" dirty="0">
                <a:solidFill>
                  <a:schemeClr val="accent6">
                    <a:lumMod val="75000"/>
                  </a:schemeClr>
                </a:solidFill>
              </a:rPr>
              <a:t>GRE-PRC01 Procedimiento actuaciones administrativas de carácter particular V04 y GRE-PRC 09 Procedimiento elaboración de resolución de desistimiento V05</a:t>
            </a:r>
            <a:r>
              <a:rPr lang="es-CO" sz="1400" i="1" dirty="0">
                <a:solidFill>
                  <a:schemeClr val="accent6">
                    <a:lumMod val="75000"/>
                  </a:schemeClr>
                </a:solidFill>
              </a:rPr>
              <a:t>, gestión que no se materializó inicialmente, al optarse por una revisión integral. Sin embargo, en la actualidad se encuentra consolidada la propuesta de unificar los mencionados procedimientos, con arreglo a lo previsto por la Directiva Presidencial 07 de 2019, y será puesta a consideración del Subcomité del SIGC”. </a:t>
            </a:r>
            <a:endParaRPr lang="es-ES" sz="1400" i="1" dirty="0">
              <a:solidFill>
                <a:schemeClr val="accent6">
                  <a:lumMod val="75000"/>
                </a:schemeClr>
              </a:solidFill>
            </a:endParaRPr>
          </a:p>
          <a:p>
            <a:pPr algn="just"/>
            <a:endParaRPr lang="es-CO" sz="700" b="1" dirty="0">
              <a:solidFill>
                <a:schemeClr val="accent6">
                  <a:lumMod val="75000"/>
                </a:schemeClr>
              </a:solidFill>
            </a:endParaRPr>
          </a:p>
          <a:p>
            <a:pPr algn="just"/>
            <a:endParaRPr lang="es-CO" sz="700" b="1" dirty="0">
              <a:solidFill>
                <a:schemeClr val="accent6">
                  <a:lumMod val="75000"/>
                </a:schemeClr>
              </a:solidFill>
            </a:endParaRPr>
          </a:p>
          <a:p>
            <a:pPr algn="just"/>
            <a:r>
              <a:rPr lang="es-CO" sz="1400" b="1" i="1" dirty="0" smtClean="0">
                <a:solidFill>
                  <a:schemeClr val="accent6">
                    <a:lumMod val="75000"/>
                  </a:schemeClr>
                </a:solidFill>
              </a:rPr>
              <a:t>ACCIÓN DE MEJORA:</a:t>
            </a:r>
          </a:p>
          <a:p>
            <a:pPr algn="just"/>
            <a:endParaRPr lang="es-CO" sz="700" i="1" dirty="0" smtClean="0">
              <a:solidFill>
                <a:schemeClr val="accent6">
                  <a:lumMod val="75000"/>
                </a:schemeClr>
              </a:solidFill>
            </a:endParaRPr>
          </a:p>
          <a:p>
            <a:pPr algn="just"/>
            <a:r>
              <a:rPr lang="es-CO" sz="1400" i="1" dirty="0" smtClean="0">
                <a:solidFill>
                  <a:schemeClr val="accent6">
                    <a:lumMod val="75000"/>
                  </a:schemeClr>
                </a:solidFill>
              </a:rPr>
              <a:t>-Presentar </a:t>
            </a:r>
            <a:r>
              <a:rPr lang="es-CO" sz="1400" i="1" dirty="0">
                <a:solidFill>
                  <a:schemeClr val="accent6">
                    <a:lumMod val="75000"/>
                  </a:schemeClr>
                </a:solidFill>
              </a:rPr>
              <a:t>propuesta de ajuste al Índice de información clasificada y reservada de la entidad, con los cambios requeridos, y presentar propuesta a consideración de la instancia competente.</a:t>
            </a:r>
            <a:endParaRPr lang="es-ES" sz="1400" i="1" dirty="0">
              <a:solidFill>
                <a:schemeClr val="accent6">
                  <a:lumMod val="75000"/>
                </a:schemeClr>
              </a:solidFill>
            </a:endParaRPr>
          </a:p>
          <a:p>
            <a:endParaRPr lang="es-CO" sz="700" dirty="0" smtClean="0">
              <a:solidFill>
                <a:schemeClr val="accent6">
                  <a:lumMod val="75000"/>
                </a:schemeClr>
              </a:solidFill>
            </a:endParaRPr>
          </a:p>
          <a:p>
            <a:endParaRPr lang="es-CO" sz="1000" b="1" dirty="0">
              <a:solidFill>
                <a:schemeClr val="accent6">
                  <a:lumMod val="75000"/>
                </a:schemeClr>
              </a:solidFill>
            </a:endParaRPr>
          </a:p>
          <a:p>
            <a:pPr algn="just"/>
            <a:r>
              <a:rPr lang="es-CO" sz="1400" i="1" dirty="0">
                <a:solidFill>
                  <a:schemeClr val="accent6">
                    <a:lumMod val="75000"/>
                  </a:schemeClr>
                </a:solidFill>
              </a:rPr>
              <a:t>“Dado el alcance de la Ley de Transparencia y de su Decreto Reglamentario 103 de 2015, la Oficina Asesora Jurídica se encuentra revisando la totalidad del Índice de Información </a:t>
            </a:r>
            <a:r>
              <a:rPr lang="es-CO" sz="1400" i="1" dirty="0" smtClean="0">
                <a:solidFill>
                  <a:schemeClr val="accent6">
                    <a:lumMod val="75000"/>
                  </a:schemeClr>
                </a:solidFill>
              </a:rPr>
              <a:t>clasificada </a:t>
            </a:r>
            <a:r>
              <a:rPr lang="es-CO" sz="1400" i="1" dirty="0">
                <a:solidFill>
                  <a:schemeClr val="accent6">
                    <a:lumMod val="75000"/>
                  </a:schemeClr>
                </a:solidFill>
              </a:rPr>
              <a:t>y reservada, y propondrá próximamente los ajustes ante el Comité Institucional de Gestión y </a:t>
            </a:r>
            <a:r>
              <a:rPr lang="es-CO" sz="1400" i="1" dirty="0" smtClean="0">
                <a:solidFill>
                  <a:schemeClr val="accent6">
                    <a:lumMod val="75000"/>
                  </a:schemeClr>
                </a:solidFill>
              </a:rPr>
              <a:t>Desempeño”. </a:t>
            </a:r>
          </a:p>
          <a:p>
            <a:pPr algn="just"/>
            <a:endParaRPr lang="es-CO" sz="1400" i="1" dirty="0">
              <a:solidFill>
                <a:schemeClr val="accent6">
                  <a:lumMod val="75000"/>
                </a:schemeClr>
              </a:solidFill>
            </a:endParaRPr>
          </a:p>
          <a:p>
            <a:pPr algn="just"/>
            <a:r>
              <a:rPr lang="es-CO" sz="1400" i="1" dirty="0">
                <a:solidFill>
                  <a:schemeClr val="accent6">
                    <a:lumMod val="75000"/>
                  </a:schemeClr>
                </a:solidFill>
              </a:rPr>
              <a:t>“De conformidad con el informe de seguimiento Planes de Mejoramiento 2018 consolidado OAJ, es del caso manifestarle que a la fecha esta oficina ha efectuado las siguientes actividades”:</a:t>
            </a:r>
            <a:endParaRPr lang="es-ES" sz="1400" i="1" dirty="0">
              <a:solidFill>
                <a:schemeClr val="accent6">
                  <a:lumMod val="75000"/>
                </a:schemeClr>
              </a:solidFill>
            </a:endParaRPr>
          </a:p>
          <a:p>
            <a:pPr algn="just"/>
            <a:endParaRPr lang="es-CO" sz="1400" i="1" dirty="0" smtClean="0">
              <a:solidFill>
                <a:schemeClr val="accent6">
                  <a:lumMod val="75000"/>
                </a:schemeClr>
              </a:solidFill>
            </a:endParaRPr>
          </a:p>
        </p:txBody>
      </p:sp>
    </p:spTree>
    <p:extLst>
      <p:ext uri="{BB962C8B-B14F-4D97-AF65-F5344CB8AC3E}">
        <p14:creationId xmlns:p14="http://schemas.microsoft.com/office/powerpoint/2010/main" val="929520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4549</TotalTime>
  <Words>7846</Words>
  <Application>Microsoft Office PowerPoint</Application>
  <PresentationFormat>Presentación en pantalla (4:3)</PresentationFormat>
  <Paragraphs>1038</Paragraphs>
  <Slides>47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47</vt:i4>
      </vt:variant>
    </vt:vector>
  </HeadingPairs>
  <TitlesOfParts>
    <vt:vector size="52"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Edilberto Pineda Alvarado</dc:creator>
  <cp:lastModifiedBy>Diana Carolina Rodriguez Guevara</cp:lastModifiedBy>
  <cp:revision>355</cp:revision>
  <dcterms:created xsi:type="dcterms:W3CDTF">2019-02-13T21:16:55Z</dcterms:created>
  <dcterms:modified xsi:type="dcterms:W3CDTF">2019-10-04T21:13:27Z</dcterms:modified>
</cp:coreProperties>
</file>