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6" r:id="rId6"/>
    <p:sldId id="262" r:id="rId7"/>
    <p:sldId id="265" r:id="rId8"/>
    <p:sldId id="264" r:id="rId9"/>
    <p:sldId id="263" r:id="rId10"/>
    <p:sldId id="286" r:id="rId11"/>
    <p:sldId id="267" r:id="rId12"/>
    <p:sldId id="289" r:id="rId13"/>
    <p:sldId id="269" r:id="rId14"/>
    <p:sldId id="291" r:id="rId15"/>
    <p:sldId id="292" r:id="rId16"/>
    <p:sldId id="294" r:id="rId17"/>
    <p:sldId id="295" r:id="rId18"/>
    <p:sldId id="297" r:id="rId19"/>
    <p:sldId id="298" r:id="rId20"/>
    <p:sldId id="300" r:id="rId21"/>
    <p:sldId id="28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FFFF"/>
    <a:srgbClr val="FF0066"/>
    <a:srgbClr val="1D3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25371828521434E-2"/>
          <c:y val="5.5555555555555552E-2"/>
          <c:w val="0.90286351706036749"/>
          <c:h val="0.693002333041703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C-4DCB-B323-3202FB6A5516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9C-4DCB-B323-3202FB6A551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9C-4DCB-B323-3202FB6A551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9C-4DCB-B323-3202FB6A5516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C9C-4DCB-B323-3202FB6A551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C9C-4DCB-B323-3202FB6A551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C9C-4DCB-B323-3202FB6A5516}"/>
              </c:ext>
            </c:extLst>
          </c:dPt>
          <c:dPt>
            <c:idx val="8"/>
            <c:invertIfNegative val="0"/>
            <c:bubble3D val="0"/>
            <c:spPr>
              <a:solidFill>
                <a:srgbClr val="FF33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C9C-4DCB-B323-3202FB6A5516}"/>
              </c:ext>
            </c:extLst>
          </c:dPt>
          <c:dPt>
            <c:idx val="9"/>
            <c:invertIfNegative val="0"/>
            <c:bubble3D val="0"/>
            <c:spPr>
              <a:solidFill>
                <a:srgbClr val="0000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C9C-4DCB-B323-3202FB6A5516}"/>
              </c:ext>
            </c:extLst>
          </c:dPt>
          <c:dPt>
            <c:idx val="10"/>
            <c:invertIfNegative val="0"/>
            <c:bubble3D val="0"/>
            <c:spPr>
              <a:solidFill>
                <a:srgbClr val="66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C9C-4DCB-B323-3202FB6A5516}"/>
              </c:ext>
            </c:extLst>
          </c:dPt>
          <c:dPt>
            <c:idx val="11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C9C-4DCB-B323-3202FB6A5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Hoja3!$A$1:$A$12</c:f>
              <c:strCache>
                <c:ptCount val="12"/>
                <c:pt idx="0">
                  <c:v>Armenia</c:v>
                </c:pt>
                <c:pt idx="1">
                  <c:v>Bogotá</c:v>
                </c:pt>
                <c:pt idx="2">
                  <c:v>Bucaramanga</c:v>
                </c:pt>
                <c:pt idx="3">
                  <c:v>Cali </c:v>
                </c:pt>
                <c:pt idx="4">
                  <c:v>Manizales</c:v>
                </c:pt>
                <c:pt idx="5">
                  <c:v>Monteria</c:v>
                </c:pt>
                <c:pt idx="6">
                  <c:v>Popayán </c:v>
                </c:pt>
                <c:pt idx="7">
                  <c:v>Quibdó</c:v>
                </c:pt>
                <c:pt idx="8">
                  <c:v>Sincelejo</c:v>
                </c:pt>
                <c:pt idx="9">
                  <c:v>Tunja </c:v>
                </c:pt>
                <c:pt idx="10">
                  <c:v>Valledupar</c:v>
                </c:pt>
                <c:pt idx="11">
                  <c:v>Villavicencio</c:v>
                </c:pt>
              </c:strCache>
            </c:strRef>
          </c:cat>
          <c:val>
            <c:numRef>
              <c:f>Hoja3!$B$1:$B$12</c:f>
              <c:numCache>
                <c:formatCode>General</c:formatCode>
                <c:ptCount val="12"/>
                <c:pt idx="0">
                  <c:v>29</c:v>
                </c:pt>
                <c:pt idx="1">
                  <c:v>39</c:v>
                </c:pt>
                <c:pt idx="2">
                  <c:v>23</c:v>
                </c:pt>
                <c:pt idx="3">
                  <c:v>42</c:v>
                </c:pt>
                <c:pt idx="4">
                  <c:v>14</c:v>
                </c:pt>
                <c:pt idx="5">
                  <c:v>34</c:v>
                </c:pt>
                <c:pt idx="6">
                  <c:v>36</c:v>
                </c:pt>
                <c:pt idx="7">
                  <c:v>21</c:v>
                </c:pt>
                <c:pt idx="8">
                  <c:v>11</c:v>
                </c:pt>
                <c:pt idx="9">
                  <c:v>23</c:v>
                </c:pt>
                <c:pt idx="10">
                  <c:v>47</c:v>
                </c:pt>
                <c:pt idx="1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C9C-4DCB-B323-3202FB6A5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2028767"/>
        <c:axId val="792029183"/>
      </c:barChart>
      <c:catAx>
        <c:axId val="79202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2029183"/>
        <c:crosses val="autoZero"/>
        <c:auto val="1"/>
        <c:lblAlgn val="ctr"/>
        <c:lblOffset val="100"/>
        <c:noMultiLvlLbl val="0"/>
      </c:catAx>
      <c:valAx>
        <c:axId val="79202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202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Hoja1!$A$1:$A$2</c:f>
              <c:strCache>
                <c:ptCount val="2"/>
                <c:pt idx="0">
                  <c:v>Suficiente</c:v>
                </c:pt>
                <c:pt idx="1">
                  <c:v>Insuficiente </c:v>
                </c:pt>
              </c:strCache>
            </c:strRef>
          </c:cat>
          <c:val>
            <c:numRef>
              <c:f>Hoja1!$B$1:$B$2</c:f>
              <c:numCache>
                <c:formatCode>General</c:formatCode>
                <c:ptCount val="2"/>
                <c:pt idx="0">
                  <c:v>36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09-477C-B755-B6EAFD8EF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8562032"/>
        <c:axId val="755803136"/>
      </c:barChart>
      <c:catAx>
        <c:axId val="65856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5803136"/>
        <c:crosses val="autoZero"/>
        <c:auto val="1"/>
        <c:lblAlgn val="ctr"/>
        <c:lblOffset val="100"/>
        <c:noMultiLvlLbl val="0"/>
      </c:catAx>
      <c:valAx>
        <c:axId val="75580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5856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08-4930-9617-A93EEA65F8A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08-4930-9617-A93EEA65F8A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08-4930-9617-A93EEA65F8AA}"/>
              </c:ext>
            </c:extLst>
          </c:dPt>
          <c:dLbls>
            <c:dLbl>
              <c:idx val="0"/>
              <c:spPr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D08-4930-9617-A93EEA65F8AA}"/>
                </c:ext>
              </c:extLst>
            </c:dLbl>
            <c:dLbl>
              <c:idx val="1"/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D08-4930-9617-A93EEA65F8AA}"/>
                </c:ext>
              </c:extLst>
            </c:dLbl>
            <c:dLbl>
              <c:idx val="2"/>
              <c:layout>
                <c:manualLayout>
                  <c:x val="5.4207217237199443E-2"/>
                  <c:y val="6.762388225827072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D08-4930-9617-A93EEA65F8AA}"/>
                </c:ext>
              </c:extLst>
            </c:dLbl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Hoja1!$A$6:$A$8</c:f>
              <c:strCache>
                <c:ptCount val="3"/>
                <c:pt idx="0">
                  <c:v>Totalmente Efectivo</c:v>
                </c:pt>
                <c:pt idx="1">
                  <c:v>Efectivo</c:v>
                </c:pt>
                <c:pt idx="2">
                  <c:v>Poco Efectivo</c:v>
                </c:pt>
              </c:strCache>
            </c:strRef>
          </c:cat>
          <c:val>
            <c:numRef>
              <c:f>Hoja1!$B$6:$B$8</c:f>
              <c:numCache>
                <c:formatCode>General</c:formatCode>
                <c:ptCount val="3"/>
                <c:pt idx="0">
                  <c:v>15</c:v>
                </c:pt>
                <c:pt idx="1">
                  <c:v>19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08-4930-9617-A93EEA65F8A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Hoja1!$E$9:$E$10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Hoja1!$F$9:$F$10</c:f>
              <c:numCache>
                <c:formatCode>General</c:formatCode>
                <c:ptCount val="2"/>
                <c:pt idx="0">
                  <c:v>36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D-4987-A3CF-247FB01DB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233744"/>
        <c:axId val="751237072"/>
      </c:barChart>
      <c:catAx>
        <c:axId val="75123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1237072"/>
        <c:crosses val="autoZero"/>
        <c:auto val="1"/>
        <c:lblAlgn val="ctr"/>
        <c:lblOffset val="100"/>
        <c:noMultiLvlLbl val="0"/>
      </c:catAx>
      <c:valAx>
        <c:axId val="7512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5123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9615028750333E-2"/>
          <c:y val="4.517135549189872E-2"/>
          <c:w val="0.9111367045075266"/>
          <c:h val="0.903451118235578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AE-4F22-A818-F24BD3F137DA}"/>
              </c:ext>
            </c:extLst>
          </c:dPt>
          <c:dLbls>
            <c:dLbl>
              <c:idx val="0"/>
              <c:layout>
                <c:manualLayout>
                  <c:x val="-1.9673640002354918E-17"/>
                  <c:y val="0.16656937337637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EAE-4F22-A818-F24BD3F137DA}"/>
                </c:ext>
              </c:extLst>
            </c:dLbl>
            <c:dLbl>
              <c:idx val="1"/>
              <c:layout>
                <c:manualLayout>
                  <c:x val="2.1462400662461503E-3"/>
                  <c:y val="0.118574808166234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EAE-4F22-A818-F24BD3F137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Hoja1!$B$15:$B$18</c:f>
              <c:strCache>
                <c:ptCount val="4"/>
                <c:pt idx="0">
                  <c:v>Excelente</c:v>
                </c:pt>
                <c:pt idx="1">
                  <c:v>Bueno</c:v>
                </c:pt>
                <c:pt idx="2">
                  <c:v>Regular</c:v>
                </c:pt>
                <c:pt idx="3">
                  <c:v>Malo</c:v>
                </c:pt>
              </c:strCache>
            </c:strRef>
          </c:cat>
          <c:val>
            <c:numRef>
              <c:f>Hoja1!$C$15:$C$18</c:f>
              <c:numCache>
                <c:formatCode>0%</c:formatCode>
                <c:ptCount val="4"/>
                <c:pt idx="0">
                  <c:v>0.66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E-4F22-A818-F24BD3F137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595936"/>
        <c:axId val="790605920"/>
      </c:barChart>
      <c:catAx>
        <c:axId val="7905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605920"/>
        <c:crosses val="autoZero"/>
        <c:auto val="1"/>
        <c:lblAlgn val="ctr"/>
        <c:lblOffset val="100"/>
        <c:noMultiLvlLbl val="0"/>
      </c:catAx>
      <c:valAx>
        <c:axId val="79060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905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B9-4F18-9F13-D6C5BD3777AD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B9-4F18-9F13-D6C5BD3777A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B9-4F18-9F13-D6C5BD3777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'Talle Construcción Marco Aseo P'!$B$336:$B$338</c:f>
              <c:strCache>
                <c:ptCount val="3"/>
                <c:pt idx="0">
                  <c:v>Femenino</c:v>
                </c:pt>
                <c:pt idx="1">
                  <c:v>Masculino</c:v>
                </c:pt>
                <c:pt idx="2">
                  <c:v>En blanco</c:v>
                </c:pt>
              </c:strCache>
            </c:strRef>
          </c:cat>
          <c:val>
            <c:numRef>
              <c:f>'Talle Construcción Marco Aseo P'!$C$336:$C$338</c:f>
              <c:numCache>
                <c:formatCode>General</c:formatCode>
                <c:ptCount val="3"/>
                <c:pt idx="0">
                  <c:v>179</c:v>
                </c:pt>
                <c:pt idx="1">
                  <c:v>152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B9-4F18-9F13-D6C5BD377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4253087"/>
        <c:axId val="644252671"/>
      </c:barChart>
      <c:catAx>
        <c:axId val="64425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4252671"/>
        <c:crosses val="autoZero"/>
        <c:auto val="1"/>
        <c:lblAlgn val="ctr"/>
        <c:lblOffset val="100"/>
        <c:noMultiLvlLbl val="0"/>
      </c:catAx>
      <c:valAx>
        <c:axId val="64425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425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Hoja4!$D$8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Hoja4!$E$6:$F$6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Hoja4!$E$8:$F$8</c:f>
              <c:numCache>
                <c:formatCode>General</c:formatCode>
                <c:ptCount val="2"/>
                <c:pt idx="0">
                  <c:v>87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EB-4298-8FC4-A84F1595354F}"/>
            </c:ext>
          </c:extLst>
        </c:ser>
        <c:ser>
          <c:idx val="2"/>
          <c:order val="2"/>
          <c:tx>
            <c:strRef>
              <c:f>Hoja4!$D$9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Hoja4!$E$6:$F$6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Hoja4!$E$9:$F$9</c:f>
              <c:numCache>
                <c:formatCode>General</c:formatCode>
                <c:ptCount val="2"/>
                <c:pt idx="0">
                  <c:v>85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EB-4298-8FC4-A84F159535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8127839"/>
        <c:axId val="78813158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Hoja4!$D$7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Hoja4!$E$6:$F$6</c15:sqref>
                        </c15:formulaRef>
                      </c:ext>
                    </c:extLst>
                    <c:strCache>
                      <c:ptCount val="2"/>
                      <c:pt idx="0">
                        <c:v>No</c:v>
                      </c:pt>
                      <c:pt idx="1">
                        <c:v>Si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Hoja4!$E$7:$F$7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A5EB-4298-8FC4-A84F1595354F}"/>
                  </c:ext>
                </c:extLst>
              </c15:ser>
            </c15:filteredBarSeries>
          </c:ext>
        </c:extLst>
      </c:barChart>
      <c:catAx>
        <c:axId val="78812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8131583"/>
        <c:crosses val="autoZero"/>
        <c:auto val="1"/>
        <c:lblAlgn val="ctr"/>
        <c:lblOffset val="100"/>
        <c:noMultiLvlLbl val="0"/>
      </c:catAx>
      <c:valAx>
        <c:axId val="78813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812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[informe definitivo.xlsx]Hoja7!TablaDinámica18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149742481284862"/>
              <c:y val="3.344327330827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2025652901984538"/>
              <c:y val="-0.172201588814849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3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8188105446095256E-3"/>
              <c:y val="-0.17199554177867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8188105446095256E-3"/>
              <c:y val="-0.17199554177867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2025652901984538"/>
              <c:y val="-0.172201588814849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149742481284862"/>
              <c:y val="3.344327330827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-2.8188105446095256E-3"/>
              <c:y val="-0.171995541778671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2025652901984538"/>
              <c:y val="-0.172201588814849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dLbl>
          <c:idx val="0"/>
          <c:layout>
            <c:manualLayout>
              <c:x val="0.1149742481284862"/>
              <c:y val="3.3443273308270086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16365799941739E-2"/>
          <c:y val="0.13299040327363279"/>
          <c:w val="0.64168390715866397"/>
          <c:h val="0.642281800618773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0"/>
      </a:pPr>
      <a:endParaRPr lang="es-CO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33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12-474F-A5C4-39FEE4492D59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12-474F-A5C4-39FEE4492D5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12-474F-A5C4-39FEE4492D59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12-474F-A5C4-39FEE4492D59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C12-474F-A5C4-39FEE4492D5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C12-474F-A5C4-39FEE4492D59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C12-474F-A5C4-39FEE4492D5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12-474F-A5C4-39FEE4492D59}"/>
                </c:ext>
              </c:extLst>
            </c:dLbl>
            <c:dLbl>
              <c:idx val="1"/>
              <c:layout>
                <c:manualLayout>
                  <c:x val="-0.14991747529692828"/>
                  <c:y val="-0.27513966979611992"/>
                </c:manualLayout>
              </c:layout>
              <c:tx>
                <c:rich>
                  <a:bodyPr/>
                  <a:lstStyle/>
                  <a:p>
                    <a:fld id="{F947DFF7-5D7B-4506-99F3-8E09516BF267}" type="VALUE">
                      <a:rPr lang="en-US" b="1"/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C12-474F-A5C4-39FEE4492D59}"/>
                </c:ext>
              </c:extLst>
            </c:dLbl>
            <c:dLbl>
              <c:idx val="3"/>
              <c:layout>
                <c:manualLayout>
                  <c:x val="0.1650759850987745"/>
                  <c:y val="1.6086076742588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C12-474F-A5C4-39FEE4492D59}"/>
                </c:ext>
              </c:extLst>
            </c:dLbl>
            <c:dLbl>
              <c:idx val="4"/>
              <c:layout>
                <c:manualLayout>
                  <c:x val="8.9481301645863418E-2"/>
                  <c:y val="6.39775229764930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C12-474F-A5C4-39FEE4492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'Talle Construcción Marco Aseo P'!$B$343:$B$349</c:f>
              <c:strCache>
                <c:ptCount val="7"/>
                <c:pt idx="0">
                  <c:v>Correo Certificado</c:v>
                </c:pt>
                <c:pt idx="1">
                  <c:v>Email</c:v>
                </c:pt>
                <c:pt idx="2">
                  <c:v>Facebook</c:v>
                </c:pt>
                <c:pt idx="3">
                  <c:v>Otro</c:v>
                </c:pt>
                <c:pt idx="4">
                  <c:v>Página Web</c:v>
                </c:pt>
                <c:pt idx="5">
                  <c:v>Twitter</c:v>
                </c:pt>
                <c:pt idx="6">
                  <c:v>En Blanco</c:v>
                </c:pt>
              </c:strCache>
            </c:strRef>
          </c:cat>
          <c:val>
            <c:numRef>
              <c:f>'Talle Construcción Marco Aseo P'!$C$343:$C$349</c:f>
              <c:numCache>
                <c:formatCode>General</c:formatCode>
                <c:ptCount val="7"/>
                <c:pt idx="0">
                  <c:v>10</c:v>
                </c:pt>
                <c:pt idx="1">
                  <c:v>219</c:v>
                </c:pt>
                <c:pt idx="2">
                  <c:v>5</c:v>
                </c:pt>
                <c:pt idx="3">
                  <c:v>36</c:v>
                </c:pt>
                <c:pt idx="4">
                  <c:v>56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C12-474F-A5C4-39FEE4492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5199800465490257"/>
          <c:w val="0.21732920641673242"/>
          <c:h val="0.63500465084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633218933156626E-2"/>
          <c:y val="4.9297950602677151E-2"/>
          <c:w val="0.94087996083630088"/>
          <c:h val="0.82335651501530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Hoja5!$B$13</c:f>
              <c:strCache>
                <c:ptCount val="1"/>
                <c:pt idx="0">
                  <c:v> Tamaño 
Auditorio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Hoja5!$A$14:$A$19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NA</c:v>
                </c:pt>
                <c:pt idx="5">
                  <c:v>(En blanco)</c:v>
                </c:pt>
              </c:strCache>
            </c:strRef>
          </c:cat>
          <c:val>
            <c:numRef>
              <c:f>Hoja5!$B$14:$B$19</c:f>
              <c:numCache>
                <c:formatCode>General</c:formatCode>
                <c:ptCount val="6"/>
                <c:pt idx="0">
                  <c:v>167</c:v>
                </c:pt>
                <c:pt idx="1">
                  <c:v>103</c:v>
                </c:pt>
                <c:pt idx="2">
                  <c:v>53</c:v>
                </c:pt>
                <c:pt idx="3">
                  <c:v>6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1D-4AFD-A77A-E7992D00585B}"/>
            </c:ext>
          </c:extLst>
        </c:ser>
        <c:ser>
          <c:idx val="1"/>
          <c:order val="1"/>
          <c:tx>
            <c:strRef>
              <c:f>Hoja5!$C$13</c:f>
              <c:strCache>
                <c:ptCount val="1"/>
                <c:pt idx="0">
                  <c:v> Condiciones 
Auditorio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Hoja5!$A$14:$A$19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NA</c:v>
                </c:pt>
                <c:pt idx="5">
                  <c:v>(En blanco)</c:v>
                </c:pt>
              </c:strCache>
            </c:strRef>
          </c:cat>
          <c:val>
            <c:numRef>
              <c:f>Hoja5!$C$14:$C$19</c:f>
              <c:numCache>
                <c:formatCode>General</c:formatCode>
                <c:ptCount val="6"/>
                <c:pt idx="0">
                  <c:v>167</c:v>
                </c:pt>
                <c:pt idx="1">
                  <c:v>97</c:v>
                </c:pt>
                <c:pt idx="2">
                  <c:v>59</c:v>
                </c:pt>
                <c:pt idx="3">
                  <c:v>7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1D-4AFD-A77A-E7992D00585B}"/>
            </c:ext>
          </c:extLst>
        </c:ser>
        <c:ser>
          <c:idx val="2"/>
          <c:order val="2"/>
          <c:tx>
            <c:strRef>
              <c:f>Hoja5!$D$13</c:f>
              <c:strCache>
                <c:ptCount val="1"/>
                <c:pt idx="0">
                  <c:v> Accesibilidad 
Auditorio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Hoja5!$A$14:$A$19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NA</c:v>
                </c:pt>
                <c:pt idx="5">
                  <c:v>(En blanco)</c:v>
                </c:pt>
              </c:strCache>
            </c:strRef>
          </c:cat>
          <c:val>
            <c:numRef>
              <c:f>Hoja5!$D$14:$D$19</c:f>
              <c:numCache>
                <c:formatCode>General</c:formatCode>
                <c:ptCount val="6"/>
                <c:pt idx="0">
                  <c:v>137</c:v>
                </c:pt>
                <c:pt idx="1">
                  <c:v>119</c:v>
                </c:pt>
                <c:pt idx="2">
                  <c:v>66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1D-4AFD-A77A-E7992D005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769167"/>
        <c:axId val="789773327"/>
      </c:barChart>
      <c:catAx>
        <c:axId val="789769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73327"/>
        <c:crosses val="autoZero"/>
        <c:auto val="1"/>
        <c:lblAlgn val="ctr"/>
        <c:lblOffset val="100"/>
        <c:noMultiLvlLbl val="0"/>
      </c:catAx>
      <c:valAx>
        <c:axId val="789773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69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097051216994021E-2"/>
          <c:y val="0.93399916620474099"/>
          <c:w val="0.78623151497779498"/>
          <c:h val="6.5702717054606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'Talle Construcción Marco Aseo P'!$H$340</c:f>
              <c:strCache>
                <c:ptCount val="1"/>
                <c:pt idx="0">
                  <c:v>Puntualidad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'Talle Construcción Marco Aseo P'!$G$341:$G$346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En Blanco</c:v>
                </c:pt>
                <c:pt idx="5">
                  <c:v>No Aplica</c:v>
                </c:pt>
              </c:strCache>
            </c:strRef>
          </c:cat>
          <c:val>
            <c:numRef>
              <c:f>'Talle Construcción Marco Aseo P'!$H$341:$H$346</c:f>
              <c:numCache>
                <c:formatCode>General</c:formatCode>
                <c:ptCount val="6"/>
                <c:pt idx="0">
                  <c:v>125</c:v>
                </c:pt>
                <c:pt idx="1">
                  <c:v>119</c:v>
                </c:pt>
                <c:pt idx="2">
                  <c:v>67</c:v>
                </c:pt>
                <c:pt idx="3">
                  <c:v>12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0-4932-8916-3197E4D234A5}"/>
            </c:ext>
          </c:extLst>
        </c:ser>
        <c:ser>
          <c:idx val="1"/>
          <c:order val="1"/>
          <c:tx>
            <c:strRef>
              <c:f>'Talle Construcción Marco Aseo P'!$I$340</c:f>
              <c:strCache>
                <c:ptCount val="1"/>
                <c:pt idx="0">
                  <c:v>Letra de la Presentación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'Talle Construcción Marco Aseo P'!$G$341:$G$346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En Blanco</c:v>
                </c:pt>
                <c:pt idx="5">
                  <c:v>No Aplica</c:v>
                </c:pt>
              </c:strCache>
            </c:strRef>
          </c:cat>
          <c:val>
            <c:numRef>
              <c:f>'Talle Construcción Marco Aseo P'!$I$341:$I$346</c:f>
              <c:numCache>
                <c:formatCode>General</c:formatCode>
                <c:ptCount val="6"/>
                <c:pt idx="0">
                  <c:v>123</c:v>
                </c:pt>
                <c:pt idx="1">
                  <c:v>117</c:v>
                </c:pt>
                <c:pt idx="2">
                  <c:v>72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B0-4932-8916-3197E4D234A5}"/>
            </c:ext>
          </c:extLst>
        </c:ser>
        <c:ser>
          <c:idx val="2"/>
          <c:order val="2"/>
          <c:tx>
            <c:strRef>
              <c:f>'Talle Construcción Marco Aseo P'!$J$340</c:f>
              <c:strCache>
                <c:ptCount val="1"/>
                <c:pt idx="0">
                  <c:v>Material Entregado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'Talle Construcción Marco Aseo P'!$G$341:$G$346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En Blanco</c:v>
                </c:pt>
                <c:pt idx="5">
                  <c:v>No Aplica</c:v>
                </c:pt>
              </c:strCache>
            </c:strRef>
          </c:cat>
          <c:val>
            <c:numRef>
              <c:f>'Talle Construcción Marco Aseo P'!$J$341:$J$346</c:f>
              <c:numCache>
                <c:formatCode>General</c:formatCode>
                <c:ptCount val="6"/>
                <c:pt idx="0">
                  <c:v>92</c:v>
                </c:pt>
                <c:pt idx="1">
                  <c:v>79</c:v>
                </c:pt>
                <c:pt idx="2">
                  <c:v>65</c:v>
                </c:pt>
                <c:pt idx="3">
                  <c:v>15</c:v>
                </c:pt>
                <c:pt idx="4">
                  <c:v>35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B0-4932-8916-3197E4D23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9772079"/>
        <c:axId val="789766671"/>
      </c:barChart>
      <c:catAx>
        <c:axId val="789772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66671"/>
        <c:crosses val="autoZero"/>
        <c:auto val="1"/>
        <c:lblAlgn val="ctr"/>
        <c:lblOffset val="100"/>
        <c:noMultiLvlLbl val="0"/>
      </c:catAx>
      <c:valAx>
        <c:axId val="789766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9772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'Talle Construcción Marco Aseo P'!$H$340</c:f>
              <c:strCache>
                <c:ptCount val="1"/>
                <c:pt idx="0">
                  <c:v>Exposición Clara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3179666849865375E-16"/>
                  <c:y val="-3.7896729522188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C25-4D19-9C92-7F7934344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'Talle Construcción Marco Aseo P'!$G$341:$G$346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En Blanco</c:v>
                </c:pt>
                <c:pt idx="5">
                  <c:v>No Aplica</c:v>
                </c:pt>
              </c:strCache>
            </c:strRef>
          </c:cat>
          <c:val>
            <c:numRef>
              <c:f>'Talle Construcción Marco Aseo P'!$H$341:$H$346</c:f>
              <c:numCache>
                <c:formatCode>General</c:formatCode>
                <c:ptCount val="6"/>
                <c:pt idx="0">
                  <c:v>152</c:v>
                </c:pt>
                <c:pt idx="1">
                  <c:v>107</c:v>
                </c:pt>
                <c:pt idx="2">
                  <c:v>63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25-4D19-9C92-7F79343440EC}"/>
            </c:ext>
          </c:extLst>
        </c:ser>
        <c:ser>
          <c:idx val="1"/>
          <c:order val="1"/>
          <c:tx>
            <c:strRef>
              <c:f>'Talle Construcción Marco Aseo P'!$I$340</c:f>
              <c:strCache>
                <c:ptCount val="1"/>
                <c:pt idx="0">
                  <c:v>Respuesta a las inquietudes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7972480594320216E-3"/>
                  <c:y val="-4.042317815700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C25-4D19-9C92-7F79343440EC}"/>
                </c:ext>
              </c:extLst>
            </c:dLbl>
            <c:dLbl>
              <c:idx val="5"/>
              <c:layout>
                <c:manualLayout>
                  <c:x val="3.5944961188640432E-3"/>
                  <c:y val="-3.537028088737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C25-4D19-9C92-7F79343440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'Talle Construcción Marco Aseo P'!$G$341:$G$346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En Blanco</c:v>
                </c:pt>
                <c:pt idx="5">
                  <c:v>No Aplica</c:v>
                </c:pt>
              </c:strCache>
            </c:strRef>
          </c:cat>
          <c:val>
            <c:numRef>
              <c:f>'Talle Construcción Marco Aseo P'!$I$341:$I$346</c:f>
              <c:numCache>
                <c:formatCode>General</c:formatCode>
                <c:ptCount val="6"/>
                <c:pt idx="0">
                  <c:v>133</c:v>
                </c:pt>
                <c:pt idx="1">
                  <c:v>128</c:v>
                </c:pt>
                <c:pt idx="2">
                  <c:v>57</c:v>
                </c:pt>
                <c:pt idx="3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25-4D19-9C92-7F7934344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2524271"/>
        <c:axId val="782524687"/>
      </c:barChart>
      <c:catAx>
        <c:axId val="78252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2524687"/>
        <c:crosses val="autoZero"/>
        <c:auto val="1"/>
        <c:lblAlgn val="ctr"/>
        <c:lblOffset val="100"/>
        <c:noMultiLvlLbl val="0"/>
      </c:catAx>
      <c:valAx>
        <c:axId val="782524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8252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'Talle Construcción Marco Aseo P'!$H$340</c:f>
              <c:strCache>
                <c:ptCount val="1"/>
                <c:pt idx="0">
                  <c:v>Satisfacción Expectativas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BD-4F8D-8DB2-EE84836693A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BD-4F8D-8DB2-EE84836693A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BD-4F8D-8DB2-EE84836693AF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BD-4F8D-8DB2-EE84836693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BD-4F8D-8DB2-EE84836693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DBD-4F8D-8DB2-EE84836693AF}"/>
              </c:ext>
            </c:extLst>
          </c:dPt>
          <c:dLbls>
            <c:dLbl>
              <c:idx val="0"/>
              <c:layout>
                <c:manualLayout>
                  <c:x val="-0.15491486036155594"/>
                  <c:y val="8.6066545957421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DBD-4F8D-8DB2-EE84836693AF}"/>
                </c:ext>
              </c:extLst>
            </c:dLbl>
            <c:dLbl>
              <c:idx val="1"/>
              <c:layout>
                <c:manualLayout>
                  <c:x val="7.9830192574242773E-2"/>
                  <c:y val="-0.26482751262801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DBD-4F8D-8DB2-EE84836693AF}"/>
                </c:ext>
              </c:extLst>
            </c:dLbl>
            <c:dLbl>
              <c:idx val="2"/>
              <c:layout>
                <c:manualLayout>
                  <c:x val="0.13354012209148014"/>
                  <c:y val="0.10995345392259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DBD-4F8D-8DB2-EE84836693AF}"/>
                </c:ext>
              </c:extLst>
            </c:dLbl>
            <c:dLbl>
              <c:idx val="3"/>
              <c:layout>
                <c:manualLayout>
                  <c:x val="2.5039252115957415E-2"/>
                  <c:y val="0.126344055075066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DBD-4F8D-8DB2-EE84836693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'Talle Construcción Marco Aseo P'!$G$341:$G$346</c:f>
              <c:strCache>
                <c:ptCount val="6"/>
                <c:pt idx="0">
                  <c:v>Excelente</c:v>
                </c:pt>
                <c:pt idx="1">
                  <c:v>Muy Bueno</c:v>
                </c:pt>
                <c:pt idx="2">
                  <c:v>Bueno</c:v>
                </c:pt>
                <c:pt idx="3">
                  <c:v>Regular</c:v>
                </c:pt>
                <c:pt idx="4">
                  <c:v>Malo</c:v>
                </c:pt>
                <c:pt idx="5">
                  <c:v>En Blanco</c:v>
                </c:pt>
              </c:strCache>
            </c:strRef>
          </c:cat>
          <c:val>
            <c:numRef>
              <c:f>'Talle Construcción Marco Aseo P'!$H$341:$H$346</c:f>
              <c:numCache>
                <c:formatCode>General</c:formatCode>
                <c:ptCount val="6"/>
                <c:pt idx="0">
                  <c:v>121</c:v>
                </c:pt>
                <c:pt idx="1">
                  <c:v>123</c:v>
                </c:pt>
                <c:pt idx="2">
                  <c:v>70</c:v>
                </c:pt>
                <c:pt idx="3">
                  <c:v>11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BD-4F8D-8DB2-EE8483669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72AA4-DC89-46BF-8136-23DA88BF215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9BFF2B7-860E-4C66-8682-25EC37487E22}">
      <dgm:prSet phldrT="[Texto]"/>
      <dgm:spPr/>
      <dgm:t>
        <a:bodyPr/>
        <a:lstStyle/>
        <a:p>
          <a:r>
            <a:rPr lang="es-CO" dirty="0" smtClean="0"/>
            <a:t>Encuesta Evaluación </a:t>
          </a:r>
          <a:r>
            <a:rPr lang="es-CO" dirty="0" smtClean="0"/>
            <a:t>Eventos </a:t>
          </a:r>
          <a:r>
            <a:rPr lang="es-CO" dirty="0" smtClean="0"/>
            <a:t>de Participación</a:t>
          </a:r>
        </a:p>
        <a:p>
          <a:r>
            <a:rPr lang="es-CO" dirty="0" smtClean="0"/>
            <a:t>REG-FOR 08</a:t>
          </a:r>
          <a:endParaRPr lang="es-ES" dirty="0"/>
        </a:p>
      </dgm:t>
    </dgm:pt>
    <dgm:pt modelId="{76DC5395-2579-491B-AB0F-D21681AF81BE}" type="parTrans" cxnId="{CD8661BA-1F4F-49CE-8B60-A676A1E9860D}">
      <dgm:prSet/>
      <dgm:spPr/>
      <dgm:t>
        <a:bodyPr/>
        <a:lstStyle/>
        <a:p>
          <a:endParaRPr lang="es-ES"/>
        </a:p>
      </dgm:t>
    </dgm:pt>
    <dgm:pt modelId="{3C3B2549-DF7B-46A0-9267-532E5525DF95}" type="sibTrans" cxnId="{CD8661BA-1F4F-49CE-8B60-A676A1E9860D}">
      <dgm:prSet/>
      <dgm:spPr/>
      <dgm:t>
        <a:bodyPr/>
        <a:lstStyle/>
        <a:p>
          <a:endParaRPr lang="es-ES"/>
        </a:p>
      </dgm:t>
    </dgm:pt>
    <dgm:pt modelId="{7128441A-8DF3-4137-ADDA-394093FD9CB6}">
      <dgm:prSet phldrT="[Texto]" custT="1"/>
      <dgm:spPr/>
      <dgm:t>
        <a:bodyPr/>
        <a:lstStyle/>
        <a:p>
          <a:r>
            <a:rPr lang="es-CO" sz="4000" dirty="0" smtClean="0"/>
            <a:t>327 Encuestados</a:t>
          </a:r>
          <a:endParaRPr lang="es-ES" sz="4000" dirty="0"/>
        </a:p>
      </dgm:t>
    </dgm:pt>
    <dgm:pt modelId="{680F40A1-56D0-4B8C-81C8-F1B1BE527177}" type="parTrans" cxnId="{834EC019-6416-4055-80BA-DD9097BA40F1}">
      <dgm:prSet/>
      <dgm:spPr/>
      <dgm:t>
        <a:bodyPr/>
        <a:lstStyle/>
        <a:p>
          <a:endParaRPr lang="es-ES"/>
        </a:p>
      </dgm:t>
    </dgm:pt>
    <dgm:pt modelId="{B196C613-F10A-4E9D-A8CE-8080E4700189}" type="sibTrans" cxnId="{834EC019-6416-4055-80BA-DD9097BA40F1}">
      <dgm:prSet/>
      <dgm:spPr/>
      <dgm:t>
        <a:bodyPr/>
        <a:lstStyle/>
        <a:p>
          <a:endParaRPr lang="es-ES"/>
        </a:p>
      </dgm:t>
    </dgm:pt>
    <dgm:pt modelId="{3134B3B0-5DCA-435C-A8F7-8B713A7B487E}" type="pres">
      <dgm:prSet presAssocID="{36E72AA4-DC89-46BF-8136-23DA88BF215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DCFDA7-9217-49A2-8450-8BB121211D15}" type="pres">
      <dgm:prSet presAssocID="{36E72AA4-DC89-46BF-8136-23DA88BF215B}" presName="arrow" presStyleLbl="bgShp" presStyleIdx="0" presStyleCnt="1" custScaleX="117647" custLinFactNeighborX="-147" custLinFactNeighborY="-742"/>
      <dgm:spPr/>
    </dgm:pt>
    <dgm:pt modelId="{DC071964-8E1D-44B5-A545-BAA90DDE11F8}" type="pres">
      <dgm:prSet presAssocID="{36E72AA4-DC89-46BF-8136-23DA88BF215B}" presName="linearProcess" presStyleCnt="0"/>
      <dgm:spPr/>
    </dgm:pt>
    <dgm:pt modelId="{B14ED590-87A0-4D16-989A-97012903137F}" type="pres">
      <dgm:prSet presAssocID="{99BFF2B7-860E-4C66-8682-25EC37487E22}" presName="textNode" presStyleLbl="node1" presStyleIdx="0" presStyleCnt="2" custScaleX="70983" custLinFactX="-1790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A560F-CFBE-42F8-8C63-F298D71901EE}" type="pres">
      <dgm:prSet presAssocID="{3C3B2549-DF7B-46A0-9267-532E5525DF95}" presName="sibTrans" presStyleCnt="0"/>
      <dgm:spPr/>
    </dgm:pt>
    <dgm:pt modelId="{D3C7D5A2-420F-4687-B9A6-60BDCDF74A69}" type="pres">
      <dgm:prSet presAssocID="{7128441A-8DF3-4137-ADDA-394093FD9CB6}" presName="textNode" presStyleLbl="node1" presStyleIdx="1" presStyleCnt="2" custScaleX="78093" custLinFactX="-1790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A4F7A1-52C3-4098-A03D-A9F29396D8C9}" type="presOf" srcId="{36E72AA4-DC89-46BF-8136-23DA88BF215B}" destId="{3134B3B0-5DCA-435C-A8F7-8B713A7B487E}" srcOrd="0" destOrd="0" presId="urn:microsoft.com/office/officeart/2005/8/layout/hProcess9"/>
    <dgm:cxn modelId="{834EC019-6416-4055-80BA-DD9097BA40F1}" srcId="{36E72AA4-DC89-46BF-8136-23DA88BF215B}" destId="{7128441A-8DF3-4137-ADDA-394093FD9CB6}" srcOrd="1" destOrd="0" parTransId="{680F40A1-56D0-4B8C-81C8-F1B1BE527177}" sibTransId="{B196C613-F10A-4E9D-A8CE-8080E4700189}"/>
    <dgm:cxn modelId="{DA13D89D-1DC5-4517-8E23-D9FA06EFB0D9}" type="presOf" srcId="{7128441A-8DF3-4137-ADDA-394093FD9CB6}" destId="{D3C7D5A2-420F-4687-B9A6-60BDCDF74A69}" srcOrd="0" destOrd="0" presId="urn:microsoft.com/office/officeart/2005/8/layout/hProcess9"/>
    <dgm:cxn modelId="{CD8661BA-1F4F-49CE-8B60-A676A1E9860D}" srcId="{36E72AA4-DC89-46BF-8136-23DA88BF215B}" destId="{99BFF2B7-860E-4C66-8682-25EC37487E22}" srcOrd="0" destOrd="0" parTransId="{76DC5395-2579-491B-AB0F-D21681AF81BE}" sibTransId="{3C3B2549-DF7B-46A0-9267-532E5525DF95}"/>
    <dgm:cxn modelId="{66A75D09-17CB-4B08-AA19-48026F0F7999}" type="presOf" srcId="{99BFF2B7-860E-4C66-8682-25EC37487E22}" destId="{B14ED590-87A0-4D16-989A-97012903137F}" srcOrd="0" destOrd="0" presId="urn:microsoft.com/office/officeart/2005/8/layout/hProcess9"/>
    <dgm:cxn modelId="{133A2334-8BC9-4F51-A572-7926C1E1AD76}" type="presParOf" srcId="{3134B3B0-5DCA-435C-A8F7-8B713A7B487E}" destId="{4EDCFDA7-9217-49A2-8450-8BB121211D15}" srcOrd="0" destOrd="0" presId="urn:microsoft.com/office/officeart/2005/8/layout/hProcess9"/>
    <dgm:cxn modelId="{A6591355-DC11-4CEC-9E57-24A896AA3D50}" type="presParOf" srcId="{3134B3B0-5DCA-435C-A8F7-8B713A7B487E}" destId="{DC071964-8E1D-44B5-A545-BAA90DDE11F8}" srcOrd="1" destOrd="0" presId="urn:microsoft.com/office/officeart/2005/8/layout/hProcess9"/>
    <dgm:cxn modelId="{DB34681F-875F-44C2-AD53-EC02E53C2376}" type="presParOf" srcId="{DC071964-8E1D-44B5-A545-BAA90DDE11F8}" destId="{B14ED590-87A0-4D16-989A-97012903137F}" srcOrd="0" destOrd="0" presId="urn:microsoft.com/office/officeart/2005/8/layout/hProcess9"/>
    <dgm:cxn modelId="{5AFDE590-8A72-44A9-958F-CA8E498E3875}" type="presParOf" srcId="{DC071964-8E1D-44B5-A545-BAA90DDE11F8}" destId="{34AA560F-CFBE-42F8-8C63-F298D71901EE}" srcOrd="1" destOrd="0" presId="urn:microsoft.com/office/officeart/2005/8/layout/hProcess9"/>
    <dgm:cxn modelId="{D680320A-B368-40EE-ACF1-9113E4CA3963}" type="presParOf" srcId="{DC071964-8E1D-44B5-A545-BAA90DDE11F8}" destId="{D3C7D5A2-420F-4687-B9A6-60BDCDF74A6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72AA4-DC89-46BF-8136-23DA88BF215B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9BFF2B7-860E-4C66-8682-25EC37487E22}">
      <dgm:prSet phldrT="[Texto]"/>
      <dgm:spPr/>
      <dgm:t>
        <a:bodyPr/>
        <a:lstStyle/>
        <a:p>
          <a:r>
            <a:rPr lang="es-CO" dirty="0" smtClean="0"/>
            <a:t>Encuesta Evaluación Jornada de Rendición de Cuentas Interna</a:t>
          </a:r>
          <a:endParaRPr lang="es-ES" dirty="0"/>
        </a:p>
      </dgm:t>
    </dgm:pt>
    <dgm:pt modelId="{76DC5395-2579-491B-AB0F-D21681AF81BE}" type="parTrans" cxnId="{CD8661BA-1F4F-49CE-8B60-A676A1E9860D}">
      <dgm:prSet/>
      <dgm:spPr/>
      <dgm:t>
        <a:bodyPr/>
        <a:lstStyle/>
        <a:p>
          <a:endParaRPr lang="es-ES"/>
        </a:p>
      </dgm:t>
    </dgm:pt>
    <dgm:pt modelId="{3C3B2549-DF7B-46A0-9267-532E5525DF95}" type="sibTrans" cxnId="{CD8661BA-1F4F-49CE-8B60-A676A1E9860D}">
      <dgm:prSet/>
      <dgm:spPr/>
      <dgm:t>
        <a:bodyPr/>
        <a:lstStyle/>
        <a:p>
          <a:endParaRPr lang="es-ES"/>
        </a:p>
      </dgm:t>
    </dgm:pt>
    <dgm:pt modelId="{7128441A-8DF3-4137-ADDA-394093FD9C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CO" sz="4000" dirty="0" smtClean="0"/>
            <a:t>36</a:t>
          </a:r>
        </a:p>
        <a:p>
          <a:r>
            <a:rPr lang="es-CO" sz="4000" dirty="0" smtClean="0"/>
            <a:t>Encuestados</a:t>
          </a:r>
          <a:endParaRPr lang="es-ES" sz="4000" dirty="0"/>
        </a:p>
      </dgm:t>
    </dgm:pt>
    <dgm:pt modelId="{680F40A1-56D0-4B8C-81C8-F1B1BE527177}" type="parTrans" cxnId="{834EC019-6416-4055-80BA-DD9097BA40F1}">
      <dgm:prSet/>
      <dgm:spPr/>
      <dgm:t>
        <a:bodyPr/>
        <a:lstStyle/>
        <a:p>
          <a:endParaRPr lang="es-ES"/>
        </a:p>
      </dgm:t>
    </dgm:pt>
    <dgm:pt modelId="{B196C613-F10A-4E9D-A8CE-8080E4700189}" type="sibTrans" cxnId="{834EC019-6416-4055-80BA-DD9097BA40F1}">
      <dgm:prSet/>
      <dgm:spPr/>
      <dgm:t>
        <a:bodyPr/>
        <a:lstStyle/>
        <a:p>
          <a:endParaRPr lang="es-ES"/>
        </a:p>
      </dgm:t>
    </dgm:pt>
    <dgm:pt modelId="{3134B3B0-5DCA-435C-A8F7-8B713A7B487E}" type="pres">
      <dgm:prSet presAssocID="{36E72AA4-DC89-46BF-8136-23DA88BF215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DCFDA7-9217-49A2-8450-8BB121211D15}" type="pres">
      <dgm:prSet presAssocID="{36E72AA4-DC89-46BF-8136-23DA88BF215B}" presName="arrow" presStyleLbl="bgShp" presStyleIdx="0" presStyleCnt="1" custScaleX="117647" custLinFactNeighborX="-147" custLinFactNeighborY="-742"/>
      <dgm:spPr>
        <a:solidFill>
          <a:srgbClr val="92D050"/>
        </a:solidFill>
      </dgm:spPr>
      <dgm:t>
        <a:bodyPr/>
        <a:lstStyle/>
        <a:p>
          <a:endParaRPr lang="es-ES"/>
        </a:p>
      </dgm:t>
    </dgm:pt>
    <dgm:pt modelId="{DC071964-8E1D-44B5-A545-BAA90DDE11F8}" type="pres">
      <dgm:prSet presAssocID="{36E72AA4-DC89-46BF-8136-23DA88BF215B}" presName="linearProcess" presStyleCnt="0"/>
      <dgm:spPr/>
    </dgm:pt>
    <dgm:pt modelId="{B14ED590-87A0-4D16-989A-97012903137F}" type="pres">
      <dgm:prSet presAssocID="{99BFF2B7-860E-4C66-8682-25EC37487E22}" presName="textNode" presStyleLbl="node1" presStyleIdx="0" presStyleCnt="2" custScaleX="70983" custLinFactX="-1790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A560F-CFBE-42F8-8C63-F298D71901EE}" type="pres">
      <dgm:prSet presAssocID="{3C3B2549-DF7B-46A0-9267-532E5525DF95}" presName="sibTrans" presStyleCnt="0"/>
      <dgm:spPr/>
    </dgm:pt>
    <dgm:pt modelId="{D3C7D5A2-420F-4687-B9A6-60BDCDF74A69}" type="pres">
      <dgm:prSet presAssocID="{7128441A-8DF3-4137-ADDA-394093FD9CB6}" presName="textNode" presStyleLbl="node1" presStyleIdx="1" presStyleCnt="2" custScaleX="78093" custLinFactX="-17909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CA4F7A1-52C3-4098-A03D-A9F29396D8C9}" type="presOf" srcId="{36E72AA4-DC89-46BF-8136-23DA88BF215B}" destId="{3134B3B0-5DCA-435C-A8F7-8B713A7B487E}" srcOrd="0" destOrd="0" presId="urn:microsoft.com/office/officeart/2005/8/layout/hProcess9"/>
    <dgm:cxn modelId="{834EC019-6416-4055-80BA-DD9097BA40F1}" srcId="{36E72AA4-DC89-46BF-8136-23DA88BF215B}" destId="{7128441A-8DF3-4137-ADDA-394093FD9CB6}" srcOrd="1" destOrd="0" parTransId="{680F40A1-56D0-4B8C-81C8-F1B1BE527177}" sibTransId="{B196C613-F10A-4E9D-A8CE-8080E4700189}"/>
    <dgm:cxn modelId="{DA13D89D-1DC5-4517-8E23-D9FA06EFB0D9}" type="presOf" srcId="{7128441A-8DF3-4137-ADDA-394093FD9CB6}" destId="{D3C7D5A2-420F-4687-B9A6-60BDCDF74A69}" srcOrd="0" destOrd="0" presId="urn:microsoft.com/office/officeart/2005/8/layout/hProcess9"/>
    <dgm:cxn modelId="{CD8661BA-1F4F-49CE-8B60-A676A1E9860D}" srcId="{36E72AA4-DC89-46BF-8136-23DA88BF215B}" destId="{99BFF2B7-860E-4C66-8682-25EC37487E22}" srcOrd="0" destOrd="0" parTransId="{76DC5395-2579-491B-AB0F-D21681AF81BE}" sibTransId="{3C3B2549-DF7B-46A0-9267-532E5525DF95}"/>
    <dgm:cxn modelId="{66A75D09-17CB-4B08-AA19-48026F0F7999}" type="presOf" srcId="{99BFF2B7-860E-4C66-8682-25EC37487E22}" destId="{B14ED590-87A0-4D16-989A-97012903137F}" srcOrd="0" destOrd="0" presId="urn:microsoft.com/office/officeart/2005/8/layout/hProcess9"/>
    <dgm:cxn modelId="{133A2334-8BC9-4F51-A572-7926C1E1AD76}" type="presParOf" srcId="{3134B3B0-5DCA-435C-A8F7-8B713A7B487E}" destId="{4EDCFDA7-9217-49A2-8450-8BB121211D15}" srcOrd="0" destOrd="0" presId="urn:microsoft.com/office/officeart/2005/8/layout/hProcess9"/>
    <dgm:cxn modelId="{A6591355-DC11-4CEC-9E57-24A896AA3D50}" type="presParOf" srcId="{3134B3B0-5DCA-435C-A8F7-8B713A7B487E}" destId="{DC071964-8E1D-44B5-A545-BAA90DDE11F8}" srcOrd="1" destOrd="0" presId="urn:microsoft.com/office/officeart/2005/8/layout/hProcess9"/>
    <dgm:cxn modelId="{DB34681F-875F-44C2-AD53-EC02E53C2376}" type="presParOf" srcId="{DC071964-8E1D-44B5-A545-BAA90DDE11F8}" destId="{B14ED590-87A0-4D16-989A-97012903137F}" srcOrd="0" destOrd="0" presId="urn:microsoft.com/office/officeart/2005/8/layout/hProcess9"/>
    <dgm:cxn modelId="{5AFDE590-8A72-44A9-958F-CA8E498E3875}" type="presParOf" srcId="{DC071964-8E1D-44B5-A545-BAA90DDE11F8}" destId="{34AA560F-CFBE-42F8-8C63-F298D71901EE}" srcOrd="1" destOrd="0" presId="urn:microsoft.com/office/officeart/2005/8/layout/hProcess9"/>
    <dgm:cxn modelId="{D680320A-B368-40EE-ACF1-9113E4CA3963}" type="presParOf" srcId="{DC071964-8E1D-44B5-A545-BAA90DDE11F8}" destId="{D3C7D5A2-420F-4687-B9A6-60BDCDF74A6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CFDA7-9217-49A2-8450-8BB121211D15}">
      <dsp:nvSpPr>
        <dsp:cNvPr id="0" name=""/>
        <dsp:cNvSpPr/>
      </dsp:nvSpPr>
      <dsp:spPr>
        <a:xfrm>
          <a:off x="0" y="0"/>
          <a:ext cx="8391910" cy="424705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D590-87A0-4D16-989A-97012903137F}">
      <dsp:nvSpPr>
        <dsp:cNvPr id="0" name=""/>
        <dsp:cNvSpPr/>
      </dsp:nvSpPr>
      <dsp:spPr>
        <a:xfrm>
          <a:off x="139873" y="1274116"/>
          <a:ext cx="2800991" cy="16988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Encuesta Evaluación </a:t>
          </a:r>
          <a:r>
            <a:rPr lang="es-CO" sz="2200" kern="1200" dirty="0" smtClean="0"/>
            <a:t>Eventos </a:t>
          </a:r>
          <a:r>
            <a:rPr lang="es-CO" sz="2200" kern="1200" dirty="0" smtClean="0"/>
            <a:t>de Participación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kern="1200" dirty="0" smtClean="0"/>
            <a:t>REG-FOR 08</a:t>
          </a:r>
          <a:endParaRPr lang="es-ES" sz="2200" kern="1200" dirty="0"/>
        </a:p>
      </dsp:txBody>
      <dsp:txXfrm>
        <a:off x="222803" y="1357046"/>
        <a:ext cx="2635131" cy="1532962"/>
      </dsp:txXfrm>
    </dsp:sp>
    <dsp:sp modelId="{D3C7D5A2-420F-4687-B9A6-60BDCDF74A69}">
      <dsp:nvSpPr>
        <dsp:cNvPr id="0" name=""/>
        <dsp:cNvSpPr/>
      </dsp:nvSpPr>
      <dsp:spPr>
        <a:xfrm>
          <a:off x="3212946" y="1274116"/>
          <a:ext cx="3081552" cy="169882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327 Encuestados</a:t>
          </a:r>
          <a:endParaRPr lang="es-ES" sz="4000" kern="1200" dirty="0"/>
        </a:p>
      </dsp:txBody>
      <dsp:txXfrm>
        <a:off x="3295876" y="1357046"/>
        <a:ext cx="2915692" cy="1532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CFDA7-9217-49A2-8450-8BB121211D15}">
      <dsp:nvSpPr>
        <dsp:cNvPr id="0" name=""/>
        <dsp:cNvSpPr/>
      </dsp:nvSpPr>
      <dsp:spPr>
        <a:xfrm>
          <a:off x="0" y="0"/>
          <a:ext cx="8391910" cy="4247055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D590-87A0-4D16-989A-97012903137F}">
      <dsp:nvSpPr>
        <dsp:cNvPr id="0" name=""/>
        <dsp:cNvSpPr/>
      </dsp:nvSpPr>
      <dsp:spPr>
        <a:xfrm>
          <a:off x="139873" y="1274116"/>
          <a:ext cx="2800991" cy="16988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/>
            <a:t>Encuesta Evaluación Jornada de Rendición de Cuentas Interna</a:t>
          </a:r>
          <a:endParaRPr lang="es-ES" sz="2400" kern="1200" dirty="0"/>
        </a:p>
      </dsp:txBody>
      <dsp:txXfrm>
        <a:off x="222803" y="1357046"/>
        <a:ext cx="2635131" cy="1532962"/>
      </dsp:txXfrm>
    </dsp:sp>
    <dsp:sp modelId="{D3C7D5A2-420F-4687-B9A6-60BDCDF74A69}">
      <dsp:nvSpPr>
        <dsp:cNvPr id="0" name=""/>
        <dsp:cNvSpPr/>
      </dsp:nvSpPr>
      <dsp:spPr>
        <a:xfrm>
          <a:off x="3212946" y="1274116"/>
          <a:ext cx="3081552" cy="169882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36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kern="1200" dirty="0" smtClean="0"/>
            <a:t>Encuestados</a:t>
          </a:r>
          <a:endParaRPr lang="es-ES" sz="4000" kern="1200" dirty="0"/>
        </a:p>
      </dsp:txBody>
      <dsp:txXfrm>
        <a:off x="3295876" y="1357046"/>
        <a:ext cx="2915692" cy="1532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0.22818</cdr:x>
      <cdr:y>0.37467</cdr:y>
    </cdr:from>
    <cdr:to>
      <cdr:x>0.39355</cdr:x>
      <cdr:y>0.62533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261651" y="1366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 </a:t>
          </a:r>
          <a:endParaRPr lang="es-CO" sz="1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561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074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02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806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267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263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84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0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60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5099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59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F5FC-5DED-4D09-9BF9-49D83CB18935}" type="datetimeFigureOut">
              <a:rPr lang="es-ES" smtClean="0"/>
              <a:t>02/08/2019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A6CDF-BF39-43C4-B36E-C098E7513A2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227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ocumulus.com/idea-management/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astbrief.com.mx/" TargetMode="Externa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2476" y="1"/>
            <a:ext cx="12190476" cy="68571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431" y="160338"/>
            <a:ext cx="3115923" cy="1089060"/>
          </a:xfrm>
          <a:prstGeom prst="rect">
            <a:avLst/>
          </a:prstGeom>
        </p:spPr>
      </p:pic>
      <p:sp>
        <p:nvSpPr>
          <p:cNvPr id="13" name="AutoShape 2" descr="Resultado de imagen para CROSSWORD PNG"/>
          <p:cNvSpPr>
            <a:spLocks noChangeAspect="1" noChangeArrowheads="1"/>
          </p:cNvSpPr>
          <p:nvPr/>
        </p:nvSpPr>
        <p:spPr bwMode="auto">
          <a:xfrm>
            <a:off x="-1311831" y="-13488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4" name="AutoShape 4" descr="Resultado de imagen para CROSSWORD PNG"/>
          <p:cNvSpPr>
            <a:spLocks noChangeAspect="1" noChangeArrowheads="1"/>
          </p:cNvSpPr>
          <p:nvPr/>
        </p:nvSpPr>
        <p:spPr bwMode="auto">
          <a:xfrm>
            <a:off x="-13684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5" name="AutoShape 6" descr="Resultado de imagen para VECTOR CRUCIGRAMA"/>
          <p:cNvSpPr>
            <a:spLocks noChangeAspect="1" noChangeArrowheads="1"/>
          </p:cNvSpPr>
          <p:nvPr/>
        </p:nvSpPr>
        <p:spPr bwMode="auto">
          <a:xfrm>
            <a:off x="-121602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390290" y="1961755"/>
            <a:ext cx="2648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>
              <a:solidFill>
                <a:schemeClr val="bg1"/>
              </a:solidFill>
            </a:endParaRPr>
          </a:p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INFORME DE PERCEPCIÓN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</a:rPr>
              <a:t>C</a:t>
            </a:r>
            <a:r>
              <a:rPr lang="es-CO" sz="3200" b="1" dirty="0" smtClean="0">
                <a:solidFill>
                  <a:schemeClr val="bg1"/>
                </a:solidFill>
              </a:rPr>
              <a:t>IUDADANA</a:t>
            </a:r>
          </a:p>
          <a:p>
            <a:pPr algn="ctr"/>
            <a:r>
              <a:rPr lang="es-CO" dirty="0" smtClean="0">
                <a:solidFill>
                  <a:schemeClr val="bg1"/>
                </a:solidFill>
              </a:rPr>
              <a:t>I SEMESTRE DE 2019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6192509"/>
            <a:ext cx="32369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211461" y="57267"/>
            <a:ext cx="7109352" cy="61512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 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Jornada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246308"/>
              </p:ext>
            </p:extLst>
          </p:nvPr>
        </p:nvGraphicFramePr>
        <p:xfrm>
          <a:off x="1198517" y="640474"/>
          <a:ext cx="6721078" cy="5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844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213877" y="249513"/>
            <a:ext cx="7109352" cy="61512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la Jornada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8373"/>
              </p:ext>
            </p:extLst>
          </p:nvPr>
        </p:nvGraphicFramePr>
        <p:xfrm>
          <a:off x="1038820" y="915590"/>
          <a:ext cx="7066359" cy="5026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01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203367" y="64294"/>
            <a:ext cx="7109352" cy="61512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Satisfacción Expectativas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715854"/>
              </p:ext>
            </p:extLst>
          </p:nvPr>
        </p:nvGraphicFramePr>
        <p:xfrm>
          <a:off x="798786" y="679417"/>
          <a:ext cx="7370708" cy="521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211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071366" y="398114"/>
            <a:ext cx="7109352" cy="61512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Sugerencias de los asistentes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204138" y="1093103"/>
            <a:ext cx="484517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capacitaciones a nivel departamental.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Puntualidad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cobertura a otros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Capacitaciones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más sencillas para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rurales.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Asesorías más continuas a los pequeños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prestadores.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Entregar material de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Realizar jornadas de capacitación sobre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facturación.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Enviar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presentaciones a los correos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electrónicos.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capacitaciones virtuales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9917"/>
            <a:ext cx="4204138" cy="379423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04497" y="5018708"/>
            <a:ext cx="29145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" dirty="0" smtClean="0"/>
              <a:t>Imagen tomada de: </a:t>
            </a:r>
            <a:r>
              <a:rPr lang="es-CO" sz="800" dirty="0">
                <a:hlinkClick r:id="rId5"/>
              </a:rPr>
              <a:t>https://infocumulus.com/idea-management/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90169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MEDICIÓN</a:t>
            </a:r>
            <a:endParaRPr lang="es-E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4000236083"/>
              </p:ext>
            </p:extLst>
          </p:nvPr>
        </p:nvGraphicFramePr>
        <p:xfrm>
          <a:off x="493985" y="1396999"/>
          <a:ext cx="8391915" cy="424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65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CO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MEDICIÓN</a:t>
            </a:r>
            <a:endParaRPr lang="es-E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Imagen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9" y="1546336"/>
            <a:ext cx="5539662" cy="415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76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información presentada en la Jornada de Rendición de Cuentas </a:t>
            </a:r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 de 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CRA fue</a:t>
            </a:r>
            <a:endParaRPr lang="es-CO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566216"/>
              </p:ext>
            </p:extLst>
          </p:nvPr>
        </p:nvGraphicFramePr>
        <p:xfrm>
          <a:off x="1718442" y="1886612"/>
          <a:ext cx="5470634" cy="3799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4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 usted que la información presentada en la Rendición de Cuentas, nos permite ejercer un control efectivo sobre la gestión de la entidad</a:t>
            </a:r>
            <a:endParaRPr lang="es-CO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873471"/>
              </p:ext>
            </p:extLst>
          </p:nvPr>
        </p:nvGraphicFramePr>
        <p:xfrm>
          <a:off x="1313793" y="1735945"/>
          <a:ext cx="6516414" cy="407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20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44264" y="24951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Jornada de Rendición de Cuentas de la CRA se dio a conocer los resultados de la gestión de la entidad</a:t>
            </a:r>
            <a:endParaRPr lang="es-CO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109260"/>
              </p:ext>
            </p:extLst>
          </p:nvPr>
        </p:nvGraphicFramePr>
        <p:xfrm>
          <a:off x="1807369" y="1604962"/>
          <a:ext cx="5529262" cy="36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74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23244" y="12338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</a:rPr>
              <a:t>En general, ¿cómo clasifica el ejercicio de Rendición de Cuentas de la CRA?</a:t>
            </a:r>
            <a:endParaRPr lang="es-CO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204087"/>
              </p:ext>
            </p:extLst>
          </p:nvPr>
        </p:nvGraphicFramePr>
        <p:xfrm>
          <a:off x="1860331" y="1288093"/>
          <a:ext cx="5917325" cy="455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19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463" y="2427939"/>
            <a:ext cx="2910437" cy="282986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</a:t>
            </a:r>
            <a:endParaRPr lang="es-E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04799" y="1829957"/>
            <a:ext cx="5908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Percibir el grado de satisfacción del  usuario interno y externo, respecto a los productos y servicios que ofrece la CRA.</a:t>
            </a:r>
          </a:p>
          <a:p>
            <a:pPr marL="342900" indent="-342900">
              <a:buAutoNum type="arabicPeriod"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Implementar, de ser necesario,  acciones de mejora.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76845" y="5679946"/>
            <a:ext cx="3809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" dirty="0"/>
              <a:t>Imagen </a:t>
            </a:r>
            <a:r>
              <a:rPr lang="es-CO" sz="600" dirty="0" smtClean="0"/>
              <a:t>https</a:t>
            </a:r>
            <a:r>
              <a:rPr lang="es-CO" sz="600" dirty="0"/>
              <a:t>://</a:t>
            </a:r>
            <a:r>
              <a:rPr lang="es-CO" sz="600" b="1" dirty="0"/>
              <a:t>www.compromisoempresarial.com/transparencia/2013/10/del-pib-a-la-felicidad-interior-bruta</a:t>
            </a:r>
            <a:r>
              <a:rPr lang="es-CO" sz="1100" dirty="0"/>
              <a:t>/</a:t>
            </a:r>
            <a:endParaRPr lang="es-ES" sz="1100" dirty="0"/>
          </a:p>
        </p:txBody>
      </p:sp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4" name="Grupo 13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7" name="Rectángulo 6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62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5" name="Grupo 14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8" name="Rectángulo 17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8650" y="308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tema sugiere usted, sea incluido en nuestra próxima Jornada de Rendición de Cuentas?</a:t>
            </a:r>
            <a:endParaRPr lang="es-CO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47090" y="1727684"/>
            <a:ext cx="54022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Jornadas </a:t>
            </a:r>
            <a:r>
              <a:rPr lang="es-ES" sz="2400" dirty="0"/>
              <a:t>de </a:t>
            </a:r>
            <a:r>
              <a:rPr lang="es-ES" sz="2400" dirty="0" smtClean="0"/>
              <a:t>Participación Ciudadana</a:t>
            </a:r>
            <a:endParaRPr lang="es-ES" sz="2400" dirty="0"/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Resultados </a:t>
            </a:r>
            <a:r>
              <a:rPr lang="es-ES" sz="2400" dirty="0"/>
              <a:t>del </a:t>
            </a:r>
            <a:r>
              <a:rPr lang="es-ES" sz="2400" dirty="0" smtClean="0"/>
              <a:t>Fortalecimiento Institucional </a:t>
            </a:r>
            <a:r>
              <a:rPr lang="es-ES" sz="2400" dirty="0"/>
              <a:t>y de la Gestión de Conocimiento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Estados </a:t>
            </a:r>
            <a:r>
              <a:rPr lang="es-ES" sz="2400" dirty="0"/>
              <a:t>Financieros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Actividad </a:t>
            </a:r>
            <a:r>
              <a:rPr lang="es-ES" sz="2400" dirty="0"/>
              <a:t>de </a:t>
            </a:r>
            <a:r>
              <a:rPr lang="es-ES" sz="2400" dirty="0" smtClean="0"/>
              <a:t>Interacción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El Impacto de la Regulación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Tema </a:t>
            </a:r>
            <a:r>
              <a:rPr lang="es-ES" sz="2400" dirty="0"/>
              <a:t>motivacional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/>
              <a:t>Nuevos </a:t>
            </a:r>
            <a:r>
              <a:rPr lang="es-ES" sz="2400" dirty="0" smtClean="0"/>
              <a:t>Proyectos </a:t>
            </a:r>
            <a:r>
              <a:rPr lang="es-ES" sz="2400" dirty="0"/>
              <a:t>y </a:t>
            </a:r>
            <a:r>
              <a:rPr lang="es-ES" sz="2400" dirty="0" smtClean="0"/>
              <a:t>Tendencia</a:t>
            </a:r>
            <a:r>
              <a:rPr lang="es-ES" sz="2400" dirty="0"/>
              <a:t>. </a:t>
            </a:r>
            <a:endParaRPr lang="es-ES" sz="2400" dirty="0" smtClean="0"/>
          </a:p>
          <a:p>
            <a:pPr marL="342900" indent="-342900" algn="ctr">
              <a:buFont typeface="+mj-lt"/>
              <a:buAutoNum type="arabicPeriod"/>
            </a:pPr>
            <a:r>
              <a:rPr lang="es-ES" sz="2400" dirty="0" smtClean="0"/>
              <a:t>Hacia </a:t>
            </a:r>
            <a:r>
              <a:rPr lang="es-ES" sz="2400" dirty="0"/>
              <a:t>donde va la organización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r="28569"/>
          <a:stretch/>
        </p:blipFill>
        <p:spPr>
          <a:xfrm>
            <a:off x="171333" y="961517"/>
            <a:ext cx="3546897" cy="44567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6538" y="5318234"/>
            <a:ext cx="21018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00" dirty="0" smtClean="0"/>
              <a:t>Imagen tomada de </a:t>
            </a:r>
            <a:r>
              <a:rPr lang="es-CO" sz="700" dirty="0">
                <a:hlinkClick r:id="rId5"/>
              </a:rPr>
              <a:t>https://www.roastbrief.com.mx/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35447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5445224"/>
            <a:ext cx="9170641" cy="1412776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07442" y="2254220"/>
            <a:ext cx="84290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Página web: 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www.cra.gov.co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Twitter: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@cracolombia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YouTube: </a:t>
            </a: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cracolombia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Facebook: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Comisión de Regulación CRA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Correo 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electrónico: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correo@cra.gov.co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PBX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4873820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Línea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Nacional: 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C348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018000517565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1C348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-1" y="0"/>
            <a:ext cx="9170641" cy="1700808"/>
          </a:xfrm>
          <a:prstGeom prst="rect">
            <a:avLst/>
          </a:prstGeom>
          <a:solidFill>
            <a:srgbClr val="1C34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6"/>
          <a:stretch/>
        </p:blipFill>
        <p:spPr>
          <a:xfrm>
            <a:off x="539952" y="260648"/>
            <a:ext cx="3600000" cy="1127471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83" y="6151612"/>
            <a:ext cx="32369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6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5917324"/>
            <a:ext cx="9144000" cy="940676"/>
            <a:chOff x="1" y="5917324"/>
            <a:chExt cx="9144000" cy="940676"/>
          </a:xfrm>
        </p:grpSpPr>
        <p:sp>
          <p:nvSpPr>
            <p:cNvPr id="7" name="Rectángulo 6"/>
            <p:cNvSpPr/>
            <p:nvPr/>
          </p:nvSpPr>
          <p:spPr>
            <a:xfrm>
              <a:off x="1" y="5917324"/>
              <a:ext cx="9144000" cy="940676"/>
            </a:xfrm>
            <a:prstGeom prst="rect">
              <a:avLst/>
            </a:prstGeom>
            <a:solidFill>
              <a:srgbClr val="1D34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5962580"/>
              <a:ext cx="2078617" cy="826948"/>
            </a:xfrm>
            <a:prstGeom prst="rect">
              <a:avLst/>
            </a:prstGeom>
          </p:spPr>
        </p:pic>
      </p:grpSp>
      <p:sp>
        <p:nvSpPr>
          <p:cNvPr id="1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HERRAMIENTAS DE MEDICIÓN</a:t>
            </a:r>
            <a:endParaRPr lang="es-ES" sz="4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083397825"/>
              </p:ext>
            </p:extLst>
          </p:nvPr>
        </p:nvGraphicFramePr>
        <p:xfrm>
          <a:off x="493985" y="1396999"/>
          <a:ext cx="8391915" cy="4247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05" y="6107468"/>
            <a:ext cx="3236913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4033453" y="315633"/>
            <a:ext cx="4994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 EVALUACIÓN EVENTO DE PARTICIPACIÓN CIUDADANA 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995878"/>
              </p:ext>
            </p:extLst>
          </p:nvPr>
        </p:nvGraphicFramePr>
        <p:xfrm>
          <a:off x="4771697" y="1759785"/>
          <a:ext cx="404408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881">
                  <a:extLst>
                    <a:ext uri="{9D8B030D-6E8A-4147-A177-3AD203B41FA5}">
                      <a16:colId xmlns:a16="http://schemas.microsoft.com/office/drawing/2014/main" val="337500849"/>
                    </a:ext>
                  </a:extLst>
                </a:gridCol>
                <a:gridCol w="2646203">
                  <a:extLst>
                    <a:ext uri="{9D8B030D-6E8A-4147-A177-3AD203B41FA5}">
                      <a16:colId xmlns:a16="http://schemas.microsoft.com/office/drawing/2014/main" val="1452720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Metodología</a:t>
                      </a:r>
                      <a:endParaRPr lang="es-E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200" b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s-CO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tabulación de la encuesta de evaluación de eventos se realizó de acuerdo con la información suministrada por los usuarios y ciudadanos que participaron en los talleres y jornadas de participación ciudadana.</a:t>
                      </a:r>
                      <a:endParaRPr lang="es-ES" sz="12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7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Temas</a:t>
                      </a:r>
                      <a:endParaRPr lang="es-E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Convocatoria, frecuencia de asistencia, logística de la jornada, presentación de la jornada y aspectos a mejorar.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3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Fecha </a:t>
                      </a:r>
                      <a:r>
                        <a:rPr lang="es-CO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a</a:t>
                      </a:r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plicación</a:t>
                      </a:r>
                      <a:endParaRPr lang="es-E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Primer semestre de 2019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460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Número de encuestados</a:t>
                      </a:r>
                      <a:endParaRPr lang="es-E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327  asistentes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937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Ciudades</a:t>
                      </a:r>
                      <a:endParaRPr lang="es-E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/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Bogotá, Bucaramanga, Popayán, Pasto, Tunja, Armenia, Quibdó,</a:t>
                      </a:r>
                      <a:r>
                        <a:rPr lang="es-CO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Sincelejo, Villavicencio, Valledupar, Montería</a:t>
                      </a:r>
                      <a:r>
                        <a:rPr lang="es-CO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y Manizales</a:t>
                      </a:r>
                      <a:endParaRPr lang="es-ES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440471"/>
                  </a:ext>
                </a:extLst>
              </a:tr>
            </a:tbl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8" name="Grupo 17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" y="94593"/>
            <a:ext cx="4193744" cy="5193192"/>
          </a:xfrm>
          <a:prstGeom prst="rect">
            <a:avLst/>
          </a:prstGeom>
        </p:spPr>
      </p:pic>
      <p:sp>
        <p:nvSpPr>
          <p:cNvPr id="36" name="CuadroTexto 35"/>
          <p:cNvSpPr txBox="1"/>
          <p:nvPr/>
        </p:nvSpPr>
        <p:spPr>
          <a:xfrm>
            <a:off x="813948" y="4488245"/>
            <a:ext cx="169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endParaRPr lang="es-ES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588651" y="5287785"/>
            <a:ext cx="203482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Territorio Nacional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520966" y="433443"/>
            <a:ext cx="4994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66952" y="184834"/>
            <a:ext cx="7647182" cy="615123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 de </a:t>
            </a:r>
            <a:r>
              <a:rPr lang="es-ES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encuestas diligenciadas por ciudad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8" name="Grupo 17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0913366"/>
              </p:ext>
            </p:extLst>
          </p:nvPr>
        </p:nvGraphicFramePr>
        <p:xfrm>
          <a:off x="304799" y="1048566"/>
          <a:ext cx="8744510" cy="475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19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520966" y="433443"/>
            <a:ext cx="4994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515292" y="125881"/>
            <a:ext cx="7109352" cy="61512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No. Participantes por género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8" name="Grupo 17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13734"/>
              </p:ext>
            </p:extLst>
          </p:nvPr>
        </p:nvGraphicFramePr>
        <p:xfrm>
          <a:off x="947057" y="1048566"/>
          <a:ext cx="8232662" cy="472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5032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520966" y="433443"/>
            <a:ext cx="4994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5799" y="249514"/>
            <a:ext cx="74500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 </a:t>
            </a:r>
            <a:r>
              <a:rPr lang="es-E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</a:t>
            </a:r>
            <a:r>
              <a:rPr lang="es-E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primera vez que asiste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una </a:t>
            </a:r>
            <a:r>
              <a:rPr lang="es-E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jornada de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ciudadana de </a:t>
            </a:r>
            <a:r>
              <a:rPr lang="es-E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CRA?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7" name="Grupo 16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19" name="Rectángulo 18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9683036"/>
              </p:ext>
            </p:extLst>
          </p:nvPr>
        </p:nvGraphicFramePr>
        <p:xfrm>
          <a:off x="1094015" y="1404937"/>
          <a:ext cx="6435498" cy="443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57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3520966" y="433443"/>
            <a:ext cx="4994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304799" y="52355"/>
            <a:ext cx="80712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¿</a:t>
            </a:r>
            <a:r>
              <a:rPr lang="es-ES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qué medio se enteró de la jornada?</a:t>
            </a:r>
            <a:endParaRPr lang="es-ES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981579"/>
              </p:ext>
            </p:extLst>
          </p:nvPr>
        </p:nvGraphicFramePr>
        <p:xfrm>
          <a:off x="1" y="1096224"/>
          <a:ext cx="8190088" cy="5380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8" name="Grupo 17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557448"/>
              </p:ext>
            </p:extLst>
          </p:nvPr>
        </p:nvGraphicFramePr>
        <p:xfrm>
          <a:off x="1205915" y="872061"/>
          <a:ext cx="7545585" cy="5170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807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1344107" y="249513"/>
            <a:ext cx="7109352" cy="61512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 de la Jornada</a:t>
            </a:r>
            <a:endParaRPr lang="es-ES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0" y="5917324"/>
            <a:ext cx="9144000" cy="940676"/>
            <a:chOff x="0" y="5917324"/>
            <a:chExt cx="9144000" cy="940676"/>
          </a:xfrm>
        </p:grpSpPr>
        <p:grpSp>
          <p:nvGrpSpPr>
            <p:cNvPr id="18" name="Grupo 17"/>
            <p:cNvGrpSpPr/>
            <p:nvPr/>
          </p:nvGrpSpPr>
          <p:grpSpPr>
            <a:xfrm>
              <a:off x="0" y="5917324"/>
              <a:ext cx="9144000" cy="940676"/>
              <a:chOff x="1" y="5917324"/>
              <a:chExt cx="9144000" cy="940676"/>
            </a:xfrm>
          </p:grpSpPr>
          <p:sp>
            <p:nvSpPr>
              <p:cNvPr id="20" name="Rectángulo 19"/>
              <p:cNvSpPr/>
              <p:nvPr/>
            </p:nvSpPr>
            <p:spPr>
              <a:xfrm>
                <a:off x="1" y="5917324"/>
                <a:ext cx="9144000" cy="940676"/>
              </a:xfrm>
              <a:prstGeom prst="rect">
                <a:avLst/>
              </a:prstGeom>
              <a:solidFill>
                <a:srgbClr val="1D348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0" y="5962580"/>
                <a:ext cx="2078617" cy="826948"/>
              </a:xfrm>
              <a:prstGeom prst="rect">
                <a:avLst/>
              </a:prstGeom>
            </p:spPr>
          </p:pic>
        </p:grp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052" y="6178934"/>
              <a:ext cx="3237257" cy="560881"/>
            </a:xfrm>
            <a:prstGeom prst="rect">
              <a:avLst/>
            </a:prstGeom>
          </p:spPr>
        </p:pic>
      </p:grp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018218"/>
              </p:ext>
            </p:extLst>
          </p:nvPr>
        </p:nvGraphicFramePr>
        <p:xfrm>
          <a:off x="146958" y="711009"/>
          <a:ext cx="8491537" cy="515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825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484</Words>
  <Application>Microsoft Office PowerPoint</Application>
  <PresentationFormat>Presentación en pantalla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OBJETIVOS</vt:lpstr>
      <vt:lpstr>HERRAMIENTAS DE MEDICIÓN</vt:lpstr>
      <vt:lpstr>Presentación de PowerPoint</vt:lpstr>
      <vt:lpstr>Número de encuestas diligenciadas por ciudad</vt:lpstr>
      <vt:lpstr>No. Participantes por género</vt:lpstr>
      <vt:lpstr>Presentación de PowerPoint</vt:lpstr>
      <vt:lpstr>Presentación de PowerPoint</vt:lpstr>
      <vt:lpstr>Logística de la Jornada</vt:lpstr>
      <vt:lpstr>Desarrollo  de la Jornada</vt:lpstr>
      <vt:lpstr>Presentación de la Jornada</vt:lpstr>
      <vt:lpstr>Satisfacción Expectativas</vt:lpstr>
      <vt:lpstr>Sugerencias de los asistentes</vt:lpstr>
      <vt:lpstr>HERRAMIENTAS DE MEDICIÓN</vt:lpstr>
      <vt:lpstr>HERRAMIENTAS DE MEDICIÓN</vt:lpstr>
      <vt:lpstr>La información presentada en la Jornada de Rendición de Cuentas  Interna de la CRA fue</vt:lpstr>
      <vt:lpstr>Considera usted que la información presentada en la Rendición de Cuentas, nos permite ejercer un control efectivo sobre la gestión de la entidad</vt:lpstr>
      <vt:lpstr>En la Jornada de Rendición de Cuentas de la CRA se dio a conocer los resultados de la gestión de la entidad</vt:lpstr>
      <vt:lpstr>En general, ¿cómo clasifica el ejercicio de Rendición de Cuentas de la CRA?</vt:lpstr>
      <vt:lpstr>¿Qué tema sugiere usted, sea incluido en nuestra próxima Jornada de Rendición de Cuentas?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Clemencia Lozano Villegas</dc:creator>
  <cp:lastModifiedBy>Yamile Angelica Medina Walteros</cp:lastModifiedBy>
  <cp:revision>77</cp:revision>
  <dcterms:created xsi:type="dcterms:W3CDTF">2018-08-14T15:56:15Z</dcterms:created>
  <dcterms:modified xsi:type="dcterms:W3CDTF">2019-08-02T22:46:29Z</dcterms:modified>
</cp:coreProperties>
</file>