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4"/>
  </p:notesMasterIdLst>
  <p:sldIdLst>
    <p:sldId id="500" r:id="rId2"/>
    <p:sldId id="492" r:id="rId3"/>
    <p:sldId id="632" r:id="rId4"/>
    <p:sldId id="627" r:id="rId5"/>
    <p:sldId id="628" r:id="rId6"/>
    <p:sldId id="629" r:id="rId7"/>
    <p:sldId id="631" r:id="rId8"/>
    <p:sldId id="634" r:id="rId9"/>
    <p:sldId id="715" r:id="rId10"/>
    <p:sldId id="723" r:id="rId11"/>
    <p:sldId id="711" r:id="rId12"/>
    <p:sldId id="725" r:id="rId13"/>
    <p:sldId id="726" r:id="rId14"/>
    <p:sldId id="727" r:id="rId15"/>
    <p:sldId id="728" r:id="rId16"/>
    <p:sldId id="736" r:id="rId17"/>
    <p:sldId id="720" r:id="rId18"/>
    <p:sldId id="729" r:id="rId19"/>
    <p:sldId id="730" r:id="rId20"/>
    <p:sldId id="716" r:id="rId21"/>
    <p:sldId id="735" r:id="rId22"/>
    <p:sldId id="731" r:id="rId23"/>
    <p:sldId id="721" r:id="rId24"/>
    <p:sldId id="719" r:id="rId25"/>
    <p:sldId id="733" r:id="rId26"/>
    <p:sldId id="680" r:id="rId27"/>
    <p:sldId id="681" r:id="rId28"/>
    <p:sldId id="712" r:id="rId29"/>
    <p:sldId id="713" r:id="rId30"/>
    <p:sldId id="714" r:id="rId31"/>
    <p:sldId id="718" r:id="rId32"/>
    <p:sldId id="597" r:id="rId33"/>
  </p:sldIdLst>
  <p:sldSz cx="9144000" cy="6858000" type="screen4x3"/>
  <p:notesSz cx="6858000" cy="9144000"/>
  <p:defaultTextStyle>
    <a:defPPr>
      <a:defRPr lang="es-E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521415D9-36F7-43E2-AB2F-B90AF26B5E84}">
      <p14:sectionLst xmlns:p14="http://schemas.microsoft.com/office/powerpoint/2010/main">
        <p14:section name="Sección predeterminada" id="{B45B50E2-ABAB-4418-A4CF-11085C14E7F0}">
          <p14:sldIdLst>
            <p14:sldId id="500"/>
            <p14:sldId id="492"/>
            <p14:sldId id="632"/>
            <p14:sldId id="627"/>
            <p14:sldId id="628"/>
            <p14:sldId id="629"/>
            <p14:sldId id="631"/>
            <p14:sldId id="634"/>
            <p14:sldId id="715"/>
            <p14:sldId id="723"/>
          </p14:sldIdLst>
        </p14:section>
        <p14:section name="Sección sin título" id="{97EA1B53-2962-4263-A3AC-DBF6F7A57538}">
          <p14:sldIdLst>
            <p14:sldId id="711"/>
            <p14:sldId id="725"/>
            <p14:sldId id="726"/>
            <p14:sldId id="727"/>
            <p14:sldId id="728"/>
            <p14:sldId id="736"/>
            <p14:sldId id="720"/>
            <p14:sldId id="729"/>
            <p14:sldId id="730"/>
            <p14:sldId id="716"/>
            <p14:sldId id="735"/>
            <p14:sldId id="731"/>
            <p14:sldId id="721"/>
            <p14:sldId id="719"/>
            <p14:sldId id="733"/>
            <p14:sldId id="680"/>
            <p14:sldId id="681"/>
            <p14:sldId id="712"/>
            <p14:sldId id="713"/>
            <p14:sldId id="714"/>
            <p14:sldId id="718"/>
            <p14:sldId id="597"/>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C3481"/>
    <a:srgbClr val="003399"/>
    <a:srgbClr val="961D4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8214" autoAdjust="0"/>
    <p:restoredTop sz="95455" autoAdjust="0"/>
  </p:normalViewPr>
  <p:slideViewPr>
    <p:cSldViewPr>
      <p:cViewPr varScale="1">
        <p:scale>
          <a:sx n="91" d="100"/>
          <a:sy n="91" d="100"/>
        </p:scale>
        <p:origin x="846"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charts/_rels/chart1.xml.rels><?xml version="1.0" encoding="UTF-8" standalone="yes"?>
<Relationships xmlns="http://schemas.openxmlformats.org/package/2006/relationships"><Relationship Id="rId3" Type="http://schemas.openxmlformats.org/officeDocument/2006/relationships/package" Target="../embeddings/Hoja_de_c_lculo_de_Microsoft_Excel.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3.5678490614053329E-2"/>
          <c:y val="1.8672240926531511E-2"/>
          <c:w val="0.96271603724942245"/>
          <c:h val="0.84162428007194034"/>
        </c:manualLayout>
      </c:layout>
      <c:barChart>
        <c:barDir val="col"/>
        <c:grouping val="clustered"/>
        <c:varyColors val="0"/>
        <c:ser>
          <c:idx val="0"/>
          <c:order val="0"/>
          <c:tx>
            <c:strRef>
              <c:f>Hoja1!$B$1</c:f>
              <c:strCache>
                <c:ptCount val="1"/>
                <c:pt idx="0">
                  <c:v>UNIVERSO </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197" b="1" i="0" u="none" strike="noStrike" kern="1200" baseline="0">
                    <a:solidFill>
                      <a:schemeClr val="tx2"/>
                    </a:solidFill>
                    <a:latin typeface="+mn-lt"/>
                    <a:ea typeface="+mn-ea"/>
                    <a:cs typeface="+mn-cs"/>
                  </a:defRPr>
                </a:pPr>
                <a:endParaRPr lang="es-E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Hoja1!$A$2:$A$3</c:f>
              <c:strCache>
                <c:ptCount val="2"/>
                <c:pt idx="0">
                  <c:v>Autos de inicio que ordenan a las empresas prestadoras publicar la actuación administrativa                                                               100%</c:v>
                </c:pt>
                <c:pt idx="1">
                  <c:v>Propuestas de Autos de Inicio no presentadas en Comité  de Expertos                                                                                                                     70%</c:v>
                </c:pt>
              </c:strCache>
            </c:strRef>
          </c:cat>
          <c:val>
            <c:numRef>
              <c:f>Hoja1!$B$2:$B$3</c:f>
              <c:numCache>
                <c:formatCode>General</c:formatCode>
                <c:ptCount val="2"/>
                <c:pt idx="0">
                  <c:v>10</c:v>
                </c:pt>
                <c:pt idx="1">
                  <c:v>10</c:v>
                </c:pt>
              </c:numCache>
            </c:numRef>
          </c:val>
          <c:extLst>
            <c:ext xmlns:c16="http://schemas.microsoft.com/office/drawing/2014/chart" uri="{C3380CC4-5D6E-409C-BE32-E72D297353CC}">
              <c16:uniqueId val="{00000000-8C75-4600-AA79-09757428A7FE}"/>
            </c:ext>
          </c:extLst>
        </c:ser>
        <c:ser>
          <c:idx val="1"/>
          <c:order val="1"/>
          <c:tx>
            <c:strRef>
              <c:f>Hoja1!$C$1</c:f>
              <c:strCache>
                <c:ptCount val="1"/>
                <c:pt idx="0">
                  <c:v>EXCEPCIONES </c:v>
                </c:pt>
              </c:strCache>
            </c:strRef>
          </c:tx>
          <c:spPr>
            <a:solidFill>
              <a:schemeClr val="accent5">
                <a:lumMod val="60000"/>
                <a:lumOff val="40000"/>
              </a:schemeClr>
            </a:solidFill>
            <a:ln>
              <a:noFill/>
            </a:ln>
            <a:effectLst/>
          </c:spPr>
          <c:invertIfNegative val="0"/>
          <c:dLbls>
            <c:spPr>
              <a:noFill/>
              <a:ln>
                <a:noFill/>
              </a:ln>
              <a:effectLst/>
            </c:spPr>
            <c:txPr>
              <a:bodyPr rot="0" spcFirstLastPara="1" vertOverflow="ellipsis" vert="horz" wrap="square" anchor="ctr" anchorCtr="1"/>
              <a:lstStyle/>
              <a:p>
                <a:pPr>
                  <a:defRPr sz="1197" b="1" i="0" u="none" strike="noStrike" kern="1200" baseline="0">
                    <a:solidFill>
                      <a:schemeClr val="tx2"/>
                    </a:solidFill>
                    <a:latin typeface="+mn-lt"/>
                    <a:ea typeface="+mn-ea"/>
                    <a:cs typeface="+mn-cs"/>
                  </a:defRPr>
                </a:pPr>
                <a:endParaRPr lang="es-E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Hoja1!$A$2:$A$3</c:f>
              <c:strCache>
                <c:ptCount val="2"/>
                <c:pt idx="0">
                  <c:v>Autos de inicio que ordenan a las empresas prestadoras publicar la actuación administrativa                                                               100%</c:v>
                </c:pt>
                <c:pt idx="1">
                  <c:v>Propuestas de Autos de Inicio no presentadas en Comité  de Expertos                                                                                                                     70%</c:v>
                </c:pt>
              </c:strCache>
            </c:strRef>
          </c:cat>
          <c:val>
            <c:numRef>
              <c:f>Hoja1!$C$2:$C$3</c:f>
              <c:numCache>
                <c:formatCode>General</c:formatCode>
                <c:ptCount val="2"/>
                <c:pt idx="0">
                  <c:v>10</c:v>
                </c:pt>
                <c:pt idx="1">
                  <c:v>7</c:v>
                </c:pt>
              </c:numCache>
            </c:numRef>
          </c:val>
          <c:extLst>
            <c:ext xmlns:c16="http://schemas.microsoft.com/office/drawing/2014/chart" uri="{C3380CC4-5D6E-409C-BE32-E72D297353CC}">
              <c16:uniqueId val="{00000001-8C75-4600-AA79-09757428A7FE}"/>
            </c:ext>
          </c:extLst>
        </c:ser>
        <c:dLbls>
          <c:showLegendKey val="0"/>
          <c:showVal val="0"/>
          <c:showCatName val="0"/>
          <c:showSerName val="0"/>
          <c:showPercent val="0"/>
          <c:showBubbleSize val="0"/>
        </c:dLbls>
        <c:gapWidth val="219"/>
        <c:overlap val="-27"/>
        <c:axId val="586889552"/>
        <c:axId val="586890800"/>
      </c:barChart>
      <c:catAx>
        <c:axId val="58688955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1" i="0" u="none" strike="noStrike" kern="1200" baseline="0">
                <a:solidFill>
                  <a:schemeClr val="tx2"/>
                </a:solidFill>
                <a:latin typeface="+mn-lt"/>
                <a:ea typeface="+mn-ea"/>
                <a:cs typeface="+mn-cs"/>
              </a:defRPr>
            </a:pPr>
            <a:endParaRPr lang="es-ES"/>
          </a:p>
        </c:txPr>
        <c:crossAx val="586890800"/>
        <c:crosses val="autoZero"/>
        <c:auto val="1"/>
        <c:lblAlgn val="ctr"/>
        <c:lblOffset val="100"/>
        <c:noMultiLvlLbl val="0"/>
      </c:catAx>
      <c:valAx>
        <c:axId val="586890800"/>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dk1"/>
                </a:solidFill>
                <a:latin typeface="+mn-lt"/>
                <a:ea typeface="+mn-ea"/>
                <a:cs typeface="+mn-cs"/>
              </a:defRPr>
            </a:pPr>
            <a:endParaRPr lang="es-ES"/>
          </a:p>
        </c:txPr>
        <c:crossAx val="586889552"/>
        <c:crosses val="autoZero"/>
        <c:crossBetween val="between"/>
      </c:valAx>
      <c:spPr>
        <a:solidFill>
          <a:schemeClr val="lt1"/>
        </a:solidFill>
        <a:ln w="25400" cap="flat" cmpd="sng" algn="ctr">
          <a:solidFill>
            <a:schemeClr val="accent1"/>
          </a:solidFill>
          <a:prstDash val="solid"/>
        </a:ln>
        <a:effectLst/>
      </c:spPr>
    </c:plotArea>
    <c:legend>
      <c:legendPos val="b"/>
      <c:layout>
        <c:manualLayout>
          <c:xMode val="edge"/>
          <c:yMode val="edge"/>
          <c:x val="0.3828286648112223"/>
          <c:y val="5.9254688287452763E-2"/>
          <c:w val="0.27052086805169795"/>
          <c:h val="5.1560144110971796E-2"/>
        </c:manualLayout>
      </c:layout>
      <c:overlay val="0"/>
      <c:spPr>
        <a:noFill/>
        <a:ln>
          <a:noFill/>
        </a:ln>
        <a:effectLst/>
      </c:spPr>
      <c:txPr>
        <a:bodyPr rot="0" spcFirstLastPara="1" vertOverflow="ellipsis" vert="horz" wrap="square" anchor="ctr" anchorCtr="1"/>
        <a:lstStyle/>
        <a:p>
          <a:pPr>
            <a:defRPr sz="1197" b="1" i="0" u="none" strike="noStrike" kern="1200" baseline="0">
              <a:solidFill>
                <a:schemeClr val="tx2"/>
              </a:solidFill>
              <a:latin typeface="+mn-lt"/>
              <a:ea typeface="+mn-ea"/>
              <a:cs typeface="+mn-cs"/>
            </a:defRPr>
          </a:pPr>
          <a:endParaRPr lang="es-ES"/>
        </a:p>
      </c:txPr>
    </c:legend>
    <c:plotVisOnly val="1"/>
    <c:dispBlanksAs val="gap"/>
    <c:showDLblsOverMax val="0"/>
  </c:chart>
  <c:spPr>
    <a:solidFill>
      <a:schemeClr val="lt1"/>
    </a:solidFill>
    <a:ln w="25400" cap="flat" cmpd="sng" algn="ctr">
      <a:solidFill>
        <a:schemeClr val="accent1"/>
      </a:solidFill>
      <a:prstDash val="solid"/>
    </a:ln>
    <a:effectLst/>
  </c:spPr>
  <c:txPr>
    <a:bodyPr/>
    <a:lstStyle/>
    <a:p>
      <a:pPr>
        <a:defRPr>
          <a:solidFill>
            <a:schemeClr val="dk1"/>
          </a:solidFill>
          <a:latin typeface="+mn-lt"/>
          <a:ea typeface="+mn-ea"/>
          <a:cs typeface="+mn-cs"/>
        </a:defRPr>
      </a:pPr>
      <a:endParaRPr lang="es-E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s-ES"/>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460D1703-ACE4-420A-821C-51DE8E173ABF}" type="datetimeFigureOut">
              <a:rPr lang="es-ES"/>
              <a:pPr>
                <a:defRPr/>
              </a:pPr>
              <a:t>25/10/2018</a:t>
            </a:fld>
            <a:endParaRPr lang="es-ES"/>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s-ES" noProof="0" smtClean="0"/>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noProof="0" smtClean="0"/>
              <a:t>Haga clic para modificar el estilo de texto del patrón</a:t>
            </a:r>
          </a:p>
          <a:p>
            <a:pPr lvl="1"/>
            <a:r>
              <a:rPr lang="es-ES" noProof="0" smtClean="0"/>
              <a:t>Segundo nivel</a:t>
            </a:r>
          </a:p>
          <a:p>
            <a:pPr lvl="2"/>
            <a:r>
              <a:rPr lang="es-ES" noProof="0" smtClean="0"/>
              <a:t>Tercer nivel</a:t>
            </a:r>
          </a:p>
          <a:p>
            <a:pPr lvl="3"/>
            <a:r>
              <a:rPr lang="es-ES" noProof="0" smtClean="0"/>
              <a:t>Cuarto nivel</a:t>
            </a:r>
          </a:p>
          <a:p>
            <a:pPr lvl="4"/>
            <a:r>
              <a:rPr lang="es-ES" noProof="0" smtClean="0"/>
              <a:t>Quinto nivel</a:t>
            </a:r>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s-ES"/>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2C1D1E2E-2358-40A7-B802-0AC69B49B2DC}" type="slidenum">
              <a:rPr lang="es-ES"/>
              <a:pPr>
                <a:defRPr/>
              </a:pPr>
              <a:t>‹Nº›</a:t>
            </a:fld>
            <a:endParaRPr lang="es-ES"/>
          </a:p>
        </p:txBody>
      </p:sp>
    </p:spTree>
    <p:extLst>
      <p:ext uri="{BB962C8B-B14F-4D97-AF65-F5344CB8AC3E}">
        <p14:creationId xmlns:p14="http://schemas.microsoft.com/office/powerpoint/2010/main" val="129048732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2 Marcador de notas"/>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s-CO" dirty="0" smtClean="0"/>
          </a:p>
        </p:txBody>
      </p:sp>
      <p:sp>
        <p:nvSpPr>
          <p:cNvPr id="24580" name="3 Marcador de número de diapositiva"/>
          <p:cNvSpPr txBox="1">
            <a:spLocks noGrp="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63C624FB-15B6-4081-A9A0-833E77B123F7}" type="slidenum">
              <a:rPr lang="es-ES" sz="1200"/>
              <a:pPr algn="r" eaLnBrk="1" hangingPunct="1"/>
              <a:t>2</a:t>
            </a:fld>
            <a:endParaRPr lang="es-ES" sz="1200"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2 Marcador de notas"/>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s-CO" dirty="0" smtClean="0"/>
          </a:p>
        </p:txBody>
      </p:sp>
      <p:sp>
        <p:nvSpPr>
          <p:cNvPr id="24580" name="3 Marcador de número de diapositiva"/>
          <p:cNvSpPr txBox="1">
            <a:spLocks noGrp="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63C624FB-15B6-4081-A9A0-833E77B123F7}" type="slidenum">
              <a:rPr lang="es-ES" sz="1200"/>
              <a:pPr algn="r" eaLnBrk="1" hangingPunct="1"/>
              <a:t>3</a:t>
            </a:fld>
            <a:endParaRPr lang="es-ES" sz="1200" dirty="0"/>
          </a:p>
        </p:txBody>
      </p:sp>
    </p:spTree>
    <p:extLst>
      <p:ext uri="{BB962C8B-B14F-4D97-AF65-F5344CB8AC3E}">
        <p14:creationId xmlns:p14="http://schemas.microsoft.com/office/powerpoint/2010/main" val="683623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2 Marcador de notas"/>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s-CO" dirty="0" smtClean="0"/>
          </a:p>
        </p:txBody>
      </p:sp>
      <p:sp>
        <p:nvSpPr>
          <p:cNvPr id="24580" name="3 Marcador de número de diapositiva"/>
          <p:cNvSpPr txBox="1">
            <a:spLocks noGrp="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63C624FB-15B6-4081-A9A0-833E77B123F7}" type="slidenum">
              <a:rPr lang="es-ES" sz="1200"/>
              <a:pPr algn="r" eaLnBrk="1" hangingPunct="1"/>
              <a:t>4</a:t>
            </a:fld>
            <a:endParaRPr lang="es-ES" sz="1200" dirty="0"/>
          </a:p>
        </p:txBody>
      </p:sp>
    </p:spTree>
    <p:extLst>
      <p:ext uri="{BB962C8B-B14F-4D97-AF65-F5344CB8AC3E}">
        <p14:creationId xmlns:p14="http://schemas.microsoft.com/office/powerpoint/2010/main" val="29866098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2 Marcador de notas"/>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s-CO" dirty="0" smtClean="0"/>
          </a:p>
        </p:txBody>
      </p:sp>
      <p:sp>
        <p:nvSpPr>
          <p:cNvPr id="24580" name="3 Marcador de número de diapositiva"/>
          <p:cNvSpPr txBox="1">
            <a:spLocks noGrp="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63C624FB-15B6-4081-A9A0-833E77B123F7}" type="slidenum">
              <a:rPr lang="es-ES" sz="1200"/>
              <a:pPr algn="r" eaLnBrk="1" hangingPunct="1"/>
              <a:t>5</a:t>
            </a:fld>
            <a:endParaRPr lang="es-ES" sz="1200" dirty="0"/>
          </a:p>
        </p:txBody>
      </p:sp>
    </p:spTree>
    <p:extLst>
      <p:ext uri="{BB962C8B-B14F-4D97-AF65-F5344CB8AC3E}">
        <p14:creationId xmlns:p14="http://schemas.microsoft.com/office/powerpoint/2010/main" val="185928971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2 Marcador de notas"/>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s-CO" dirty="0" smtClean="0"/>
          </a:p>
        </p:txBody>
      </p:sp>
      <p:sp>
        <p:nvSpPr>
          <p:cNvPr id="24580" name="3 Marcador de número de diapositiva"/>
          <p:cNvSpPr txBox="1">
            <a:spLocks noGrp="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63C624FB-15B6-4081-A9A0-833E77B123F7}" type="slidenum">
              <a:rPr lang="es-ES" sz="1200"/>
              <a:pPr algn="r" eaLnBrk="1" hangingPunct="1"/>
              <a:t>6</a:t>
            </a:fld>
            <a:endParaRPr lang="es-ES" sz="1200" dirty="0"/>
          </a:p>
        </p:txBody>
      </p:sp>
    </p:spTree>
    <p:extLst>
      <p:ext uri="{BB962C8B-B14F-4D97-AF65-F5344CB8AC3E}">
        <p14:creationId xmlns:p14="http://schemas.microsoft.com/office/powerpoint/2010/main" val="424204216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6"/>
            <a:ext cx="7772400" cy="1470025"/>
          </a:xfrm>
        </p:spPr>
        <p:txBody>
          <a:bodyPr/>
          <a:lstStyle>
            <a:lvl1pPr>
              <a:defRPr>
                <a:solidFill>
                  <a:schemeClr val="tx2">
                    <a:lumMod val="60000"/>
                    <a:lumOff val="40000"/>
                  </a:schemeClr>
                </a:solidFill>
              </a:defRPr>
            </a:lvl1pPr>
          </a:lstStyle>
          <a:p>
            <a:r>
              <a:rPr lang="es-ES" dirty="0" smtClean="0"/>
              <a:t>Haga clic para modificar el estilo de título del patrón</a:t>
            </a:r>
            <a:endParaRPr lang="es-ES" dirty="0"/>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dirty="0" smtClean="0"/>
              <a:t>Haga clic para modificar el estilo de subtítulo del patrón</a:t>
            </a:r>
            <a:endParaRPr lang="es-ES" dirty="0"/>
          </a:p>
        </p:txBody>
      </p:sp>
      <p:pic>
        <p:nvPicPr>
          <p:cNvPr id="9" name="8 Imagen"/>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51520" y="6091046"/>
            <a:ext cx="2185421" cy="676657"/>
          </a:xfrm>
          <a:prstGeom prst="rect">
            <a:avLst/>
          </a:prstGeom>
        </p:spPr>
      </p:pic>
    </p:spTree>
    <p:extLst>
      <p:ext uri="{BB962C8B-B14F-4D97-AF65-F5344CB8AC3E}">
        <p14:creationId xmlns:p14="http://schemas.microsoft.com/office/powerpoint/2010/main" val="938701225"/>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4" name="3 Rectángulo"/>
          <p:cNvSpPr/>
          <p:nvPr userDrawn="1"/>
        </p:nvSpPr>
        <p:spPr>
          <a:xfrm>
            <a:off x="0" y="6000750"/>
            <a:ext cx="9144000" cy="857250"/>
          </a:xfrm>
          <a:prstGeom prst="rect">
            <a:avLst/>
          </a:prstGeom>
          <a:solidFill>
            <a:srgbClr val="1C348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ES"/>
          </a:p>
        </p:txBody>
      </p:sp>
      <p:sp>
        <p:nvSpPr>
          <p:cNvPr id="2" name="1 Título"/>
          <p:cNvSpPr>
            <a:spLocks noGrp="1"/>
          </p:cNvSpPr>
          <p:nvPr>
            <p:ph type="title"/>
          </p:nvPr>
        </p:nvSpPr>
        <p:spPr/>
        <p:txBody>
          <a:bodyPr/>
          <a:lstStyle/>
          <a:p>
            <a:r>
              <a:rPr lang="es-ES" dirty="0" smtClean="0"/>
              <a:t>Haga clic para modificar el estilo de título del patrón</a:t>
            </a:r>
            <a:endParaRPr lang="es-ES" dirty="0"/>
          </a:p>
        </p:txBody>
      </p:sp>
      <p:sp>
        <p:nvSpPr>
          <p:cNvPr id="3" name="2 Marcador de contenido"/>
          <p:cNvSpPr>
            <a:spLocks noGrp="1"/>
          </p:cNvSpPr>
          <p:nvPr>
            <p:ph idx="1"/>
          </p:nvPr>
        </p:nvSpPr>
        <p:spPr/>
        <p:txBody>
          <a:bodyPr/>
          <a:lstStyle/>
          <a:p>
            <a:pPr lvl="0"/>
            <a:r>
              <a:rPr lang="es-ES" dirty="0" smtClean="0"/>
              <a:t>Haga clic para modificar el estilo de texto del patrón</a:t>
            </a:r>
          </a:p>
          <a:p>
            <a:pPr lvl="1"/>
            <a:r>
              <a:rPr lang="es-ES" dirty="0" smtClean="0"/>
              <a:t>Segundo nivel</a:t>
            </a:r>
          </a:p>
          <a:p>
            <a:pPr lvl="2"/>
            <a:r>
              <a:rPr lang="es-ES" dirty="0" smtClean="0"/>
              <a:t>Tercer nivel</a:t>
            </a:r>
          </a:p>
          <a:p>
            <a:pPr lvl="3"/>
            <a:r>
              <a:rPr lang="es-ES" dirty="0" smtClean="0"/>
              <a:t>Cuarto nivel</a:t>
            </a:r>
          </a:p>
          <a:p>
            <a:pPr lvl="4"/>
            <a:r>
              <a:rPr lang="es-ES" dirty="0" smtClean="0"/>
              <a:t>Quinto nivel</a:t>
            </a:r>
            <a:endParaRPr lang="es-ES" dirty="0"/>
          </a:p>
        </p:txBody>
      </p:sp>
      <p:sp>
        <p:nvSpPr>
          <p:cNvPr id="7" name="3 Marcador de fecha"/>
          <p:cNvSpPr>
            <a:spLocks noGrp="1"/>
          </p:cNvSpPr>
          <p:nvPr>
            <p:ph type="dt" sz="half" idx="10"/>
          </p:nvPr>
        </p:nvSpPr>
        <p:spPr/>
        <p:txBody>
          <a:bodyPr/>
          <a:lstStyle>
            <a:lvl1pPr>
              <a:defRPr/>
            </a:lvl1pPr>
          </a:lstStyle>
          <a:p>
            <a:pPr>
              <a:defRPr/>
            </a:pPr>
            <a:fld id="{7DA63B11-977F-4743-96A8-4B85430EE86B}" type="datetimeFigureOut">
              <a:rPr lang="es-ES"/>
              <a:pPr>
                <a:defRPr/>
              </a:pPr>
              <a:t>25/10/2018</a:t>
            </a:fld>
            <a:endParaRPr lang="es-ES"/>
          </a:p>
        </p:txBody>
      </p:sp>
      <p:sp>
        <p:nvSpPr>
          <p:cNvPr id="8" name="4 Marcador de pie de página"/>
          <p:cNvSpPr>
            <a:spLocks noGrp="1"/>
          </p:cNvSpPr>
          <p:nvPr>
            <p:ph type="ftr" sz="quarter" idx="11"/>
          </p:nvPr>
        </p:nvSpPr>
        <p:spPr/>
        <p:txBody>
          <a:bodyPr/>
          <a:lstStyle>
            <a:lvl1pPr>
              <a:defRPr/>
            </a:lvl1pPr>
          </a:lstStyle>
          <a:p>
            <a:pPr>
              <a:defRPr/>
            </a:pPr>
            <a:endParaRPr lang="es-ES"/>
          </a:p>
        </p:txBody>
      </p:sp>
      <p:sp>
        <p:nvSpPr>
          <p:cNvPr id="9" name="5 Marcador de número de diapositiva"/>
          <p:cNvSpPr>
            <a:spLocks noGrp="1"/>
          </p:cNvSpPr>
          <p:nvPr>
            <p:ph type="sldNum" sz="quarter" idx="12"/>
          </p:nvPr>
        </p:nvSpPr>
        <p:spPr/>
        <p:txBody>
          <a:bodyPr/>
          <a:lstStyle>
            <a:lvl1pPr>
              <a:defRPr/>
            </a:lvl1pPr>
          </a:lstStyle>
          <a:p>
            <a:pPr>
              <a:defRPr/>
            </a:pPr>
            <a:fld id="{0F2B26EA-FA4B-4855-AECD-10A6642E8768}" type="slidenum">
              <a:rPr lang="es-ES"/>
              <a:pPr>
                <a:defRPr/>
              </a:pPr>
              <a:t>‹Nº›</a:t>
            </a:fld>
            <a:endParaRPr lang="es-ES"/>
          </a:p>
        </p:txBody>
      </p:sp>
      <p:pic>
        <p:nvPicPr>
          <p:cNvPr id="11" name="10 Imagen"/>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51520" y="6091046"/>
            <a:ext cx="2185421" cy="676657"/>
          </a:xfrm>
          <a:prstGeom prst="rect">
            <a:avLst/>
          </a:prstGeom>
        </p:spPr>
      </p:pic>
      <p:sp>
        <p:nvSpPr>
          <p:cNvPr id="13" name="12 Rectángulo redondeado"/>
          <p:cNvSpPr/>
          <p:nvPr userDrawn="1"/>
        </p:nvSpPr>
        <p:spPr>
          <a:xfrm>
            <a:off x="5868144" y="6086854"/>
            <a:ext cx="3288060" cy="685041"/>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dirty="0"/>
          </a:p>
        </p:txBody>
      </p:sp>
      <p:pic>
        <p:nvPicPr>
          <p:cNvPr id="17" name="16 Imagen"/>
          <p:cNvPicPr>
            <a:picLocks noChangeAspect="1"/>
          </p:cNvPicPr>
          <p:nvPr userDrawn="1"/>
        </p:nvPicPr>
        <p:blipFill rotWithShape="1">
          <a:blip r:embed="rId3" cstate="print">
            <a:extLst>
              <a:ext uri="{28A0092B-C50C-407E-A947-70E740481C1C}">
                <a14:useLocalDpi xmlns:a14="http://schemas.microsoft.com/office/drawing/2010/main" val="0"/>
              </a:ext>
            </a:extLst>
          </a:blip>
          <a:srcRect t="7223" b="8077"/>
          <a:stretch/>
        </p:blipFill>
        <p:spPr>
          <a:xfrm>
            <a:off x="6061866" y="6093296"/>
            <a:ext cx="2827787" cy="680848"/>
          </a:xfrm>
          <a:prstGeom prst="rect">
            <a:avLst/>
          </a:prstGeom>
        </p:spPr>
      </p:pic>
    </p:spTree>
    <p:extLst>
      <p:ext uri="{BB962C8B-B14F-4D97-AF65-F5344CB8AC3E}">
        <p14:creationId xmlns:p14="http://schemas.microsoft.com/office/powerpoint/2010/main" val="72224007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pic>
        <p:nvPicPr>
          <p:cNvPr id="6" name="5 Imagen"/>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51520" y="6091046"/>
            <a:ext cx="2185421" cy="676657"/>
          </a:xfrm>
          <a:prstGeom prst="rect">
            <a:avLst/>
          </a:prstGeom>
        </p:spPr>
      </p:pic>
      <p:sp>
        <p:nvSpPr>
          <p:cNvPr id="7" name="6 Rectángulo redondeado"/>
          <p:cNvSpPr/>
          <p:nvPr userDrawn="1"/>
        </p:nvSpPr>
        <p:spPr>
          <a:xfrm>
            <a:off x="5868144" y="6086854"/>
            <a:ext cx="3288060" cy="685041"/>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dirty="0"/>
          </a:p>
        </p:txBody>
      </p:sp>
      <p:pic>
        <p:nvPicPr>
          <p:cNvPr id="3" name="2 Imagen"/>
          <p:cNvPicPr>
            <a:picLocks noChangeAspect="1"/>
          </p:cNvPicPr>
          <p:nvPr userDrawn="1"/>
        </p:nvPicPr>
        <p:blipFill rotWithShape="1">
          <a:blip r:embed="rId3" cstate="print">
            <a:extLst>
              <a:ext uri="{28A0092B-C50C-407E-A947-70E740481C1C}">
                <a14:useLocalDpi xmlns:a14="http://schemas.microsoft.com/office/drawing/2010/main" val="0"/>
              </a:ext>
            </a:extLst>
          </a:blip>
          <a:srcRect t="7223" b="8077"/>
          <a:stretch/>
        </p:blipFill>
        <p:spPr>
          <a:xfrm>
            <a:off x="6061866" y="6093296"/>
            <a:ext cx="2827787" cy="680848"/>
          </a:xfrm>
          <a:prstGeom prst="rect">
            <a:avLst/>
          </a:prstGeom>
        </p:spPr>
      </p:pic>
    </p:spTree>
    <p:extLst>
      <p:ext uri="{BB962C8B-B14F-4D97-AF65-F5344CB8AC3E}">
        <p14:creationId xmlns:p14="http://schemas.microsoft.com/office/powerpoint/2010/main" val="1525028001"/>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Imagen con título">
    <p:spTree>
      <p:nvGrpSpPr>
        <p:cNvPr id="1" name=""/>
        <p:cNvGrpSpPr/>
        <p:nvPr/>
      </p:nvGrpSpPr>
      <p:grpSpPr>
        <a:xfrm>
          <a:off x="0" y="0"/>
          <a:ext cx="0" cy="0"/>
          <a:chOff x="0" y="0"/>
          <a:chExt cx="0" cy="0"/>
        </a:xfrm>
      </p:grpSpPr>
      <p:sp>
        <p:nvSpPr>
          <p:cNvPr id="4" name="3 Rectángulo"/>
          <p:cNvSpPr/>
          <p:nvPr userDrawn="1"/>
        </p:nvSpPr>
        <p:spPr>
          <a:xfrm>
            <a:off x="0" y="6000750"/>
            <a:ext cx="9144000" cy="857250"/>
          </a:xfrm>
          <a:prstGeom prst="rect">
            <a:avLst/>
          </a:prstGeom>
          <a:solidFill>
            <a:srgbClr val="1C348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ES"/>
          </a:p>
        </p:txBody>
      </p:sp>
      <p:sp>
        <p:nvSpPr>
          <p:cNvPr id="2" name="1 Título"/>
          <p:cNvSpPr>
            <a:spLocks noGrp="1"/>
          </p:cNvSpPr>
          <p:nvPr>
            <p:ph type="title"/>
          </p:nvPr>
        </p:nvSpPr>
        <p:spPr>
          <a:xfrm>
            <a:off x="1720850" y="4714884"/>
            <a:ext cx="5851546" cy="652455"/>
          </a:xfrm>
        </p:spPr>
        <p:txBody>
          <a:bodyPr anchor="b"/>
          <a:lstStyle>
            <a:lvl1pPr algn="ctr">
              <a:defRPr sz="2200" b="1"/>
            </a:lvl1pPr>
          </a:lstStyle>
          <a:p>
            <a:r>
              <a:rPr lang="es-ES" dirty="0" smtClean="0"/>
              <a:t>Haga clic para modificar el estilo de título del patrón</a:t>
            </a:r>
            <a:endParaRPr lang="es-ES" dirty="0"/>
          </a:p>
        </p:txBody>
      </p:sp>
      <p:sp>
        <p:nvSpPr>
          <p:cNvPr id="3" name="2 Marcador de posición de imagen"/>
          <p:cNvSpPr>
            <a:spLocks noGrp="1"/>
          </p:cNvSpPr>
          <p:nvPr>
            <p:ph type="pic" idx="1"/>
          </p:nvPr>
        </p:nvSpPr>
        <p:spPr>
          <a:xfrm>
            <a:off x="1792288" y="428604"/>
            <a:ext cx="5637232" cy="4298971"/>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ES" noProof="0" dirty="0"/>
          </a:p>
        </p:txBody>
      </p:sp>
      <p:sp>
        <p:nvSpPr>
          <p:cNvPr id="6" name="3 Marcador de fecha"/>
          <p:cNvSpPr>
            <a:spLocks noGrp="1"/>
          </p:cNvSpPr>
          <p:nvPr>
            <p:ph type="dt" sz="half" idx="10"/>
          </p:nvPr>
        </p:nvSpPr>
        <p:spPr/>
        <p:txBody>
          <a:bodyPr/>
          <a:lstStyle>
            <a:lvl1pPr>
              <a:defRPr/>
            </a:lvl1pPr>
          </a:lstStyle>
          <a:p>
            <a:pPr>
              <a:defRPr/>
            </a:pPr>
            <a:fld id="{4B42C719-70E1-4D6E-903D-C00A4E1955DB}" type="datetimeFigureOut">
              <a:rPr lang="es-ES"/>
              <a:pPr>
                <a:defRPr/>
              </a:pPr>
              <a:t>25/10/2018</a:t>
            </a:fld>
            <a:endParaRPr lang="es-ES"/>
          </a:p>
        </p:txBody>
      </p:sp>
      <p:sp>
        <p:nvSpPr>
          <p:cNvPr id="7" name="4 Marcador de pie de página"/>
          <p:cNvSpPr>
            <a:spLocks noGrp="1"/>
          </p:cNvSpPr>
          <p:nvPr>
            <p:ph type="ftr" sz="quarter" idx="11"/>
          </p:nvPr>
        </p:nvSpPr>
        <p:spPr/>
        <p:txBody>
          <a:bodyPr/>
          <a:lstStyle>
            <a:lvl1pPr>
              <a:defRPr/>
            </a:lvl1pPr>
          </a:lstStyle>
          <a:p>
            <a:pPr>
              <a:defRPr/>
            </a:pPr>
            <a:endParaRPr lang="es-ES"/>
          </a:p>
        </p:txBody>
      </p:sp>
      <p:sp>
        <p:nvSpPr>
          <p:cNvPr id="8" name="5 Marcador de número de diapositiva"/>
          <p:cNvSpPr>
            <a:spLocks noGrp="1"/>
          </p:cNvSpPr>
          <p:nvPr>
            <p:ph type="sldNum" sz="quarter" idx="12"/>
          </p:nvPr>
        </p:nvSpPr>
        <p:spPr/>
        <p:txBody>
          <a:bodyPr/>
          <a:lstStyle>
            <a:lvl1pPr>
              <a:defRPr/>
            </a:lvl1pPr>
          </a:lstStyle>
          <a:p>
            <a:pPr>
              <a:defRPr/>
            </a:pPr>
            <a:fld id="{8D69F176-EFAC-476E-A100-82FCE2B13E5D}" type="slidenum">
              <a:rPr lang="es-ES"/>
              <a:pPr>
                <a:defRPr/>
              </a:pPr>
              <a:t>‹Nº›</a:t>
            </a:fld>
            <a:endParaRPr lang="es-ES"/>
          </a:p>
        </p:txBody>
      </p:sp>
      <p:pic>
        <p:nvPicPr>
          <p:cNvPr id="10" name="9 Imagen"/>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51520" y="6091046"/>
            <a:ext cx="2185421" cy="676657"/>
          </a:xfrm>
          <a:prstGeom prst="rect">
            <a:avLst/>
          </a:prstGeom>
        </p:spPr>
      </p:pic>
      <p:sp>
        <p:nvSpPr>
          <p:cNvPr id="16" name="15 Rectángulo redondeado"/>
          <p:cNvSpPr/>
          <p:nvPr userDrawn="1"/>
        </p:nvSpPr>
        <p:spPr>
          <a:xfrm>
            <a:off x="5868144" y="6086854"/>
            <a:ext cx="3288060" cy="685041"/>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dirty="0"/>
          </a:p>
        </p:txBody>
      </p:sp>
      <p:pic>
        <p:nvPicPr>
          <p:cNvPr id="17" name="16 Imagen"/>
          <p:cNvPicPr>
            <a:picLocks noChangeAspect="1"/>
          </p:cNvPicPr>
          <p:nvPr userDrawn="1"/>
        </p:nvPicPr>
        <p:blipFill rotWithShape="1">
          <a:blip r:embed="rId3" cstate="print">
            <a:extLst>
              <a:ext uri="{28A0092B-C50C-407E-A947-70E740481C1C}">
                <a14:useLocalDpi xmlns:a14="http://schemas.microsoft.com/office/drawing/2010/main" val="0"/>
              </a:ext>
            </a:extLst>
          </a:blip>
          <a:srcRect t="7223" b="8077"/>
          <a:stretch/>
        </p:blipFill>
        <p:spPr>
          <a:xfrm>
            <a:off x="6061866" y="6093296"/>
            <a:ext cx="2827787" cy="680848"/>
          </a:xfrm>
          <a:prstGeom prst="rect">
            <a:avLst/>
          </a:prstGeom>
        </p:spPr>
      </p:pic>
    </p:spTree>
    <p:extLst>
      <p:ext uri="{BB962C8B-B14F-4D97-AF65-F5344CB8AC3E}">
        <p14:creationId xmlns:p14="http://schemas.microsoft.com/office/powerpoint/2010/main" val="734193366"/>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xAndObj">
  <p:cSld name="Título, texto y objetos">
    <p:spTree>
      <p:nvGrpSpPr>
        <p:cNvPr id="1" name=""/>
        <p:cNvGrpSpPr/>
        <p:nvPr/>
      </p:nvGrpSpPr>
      <p:grpSpPr>
        <a:xfrm>
          <a:off x="0" y="0"/>
          <a:ext cx="0" cy="0"/>
          <a:chOff x="0" y="0"/>
          <a:chExt cx="0" cy="0"/>
        </a:xfrm>
      </p:grpSpPr>
      <p:sp>
        <p:nvSpPr>
          <p:cNvPr id="5" name="4 Rectángulo"/>
          <p:cNvSpPr/>
          <p:nvPr userDrawn="1"/>
        </p:nvSpPr>
        <p:spPr>
          <a:xfrm>
            <a:off x="0" y="6000750"/>
            <a:ext cx="9144000" cy="857250"/>
          </a:xfrm>
          <a:prstGeom prst="rect">
            <a:avLst/>
          </a:prstGeom>
          <a:solidFill>
            <a:srgbClr val="1C348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ES"/>
          </a:p>
        </p:txBody>
      </p:sp>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ES"/>
          </a:p>
        </p:txBody>
      </p:sp>
      <p:sp>
        <p:nvSpPr>
          <p:cNvPr id="3" name="2 Marcador de texto"/>
          <p:cNvSpPr>
            <a:spLocks noGrp="1"/>
          </p:cNvSpPr>
          <p:nvPr>
            <p:ph type="body" sz="half" idx="1"/>
          </p:nvPr>
        </p:nvSpPr>
        <p:spPr>
          <a:xfrm>
            <a:off x="457200" y="1600200"/>
            <a:ext cx="4038600" cy="4525963"/>
          </a:xfrm>
          <a:prstGeom prst="rect">
            <a:avLst/>
          </a:prstGeom>
        </p:spPr>
        <p:txBody>
          <a:bodyPr/>
          <a:lstStyle/>
          <a:p>
            <a:pPr lvl="0"/>
            <a:r>
              <a:rPr lang="es-ES" dirty="0" smtClean="0"/>
              <a:t>Haga clic para modificar el estilo de texto del patrón</a:t>
            </a:r>
          </a:p>
          <a:p>
            <a:pPr lvl="1"/>
            <a:r>
              <a:rPr lang="es-ES" dirty="0" smtClean="0"/>
              <a:t>Segundo nivel</a:t>
            </a:r>
          </a:p>
          <a:p>
            <a:pPr lvl="2"/>
            <a:r>
              <a:rPr lang="es-ES" dirty="0" smtClean="0"/>
              <a:t>Tercer nivel</a:t>
            </a:r>
          </a:p>
          <a:p>
            <a:pPr lvl="3"/>
            <a:r>
              <a:rPr lang="es-ES" dirty="0" smtClean="0"/>
              <a:t>Cuarto nivel</a:t>
            </a:r>
          </a:p>
          <a:p>
            <a:pPr lvl="4"/>
            <a:r>
              <a:rPr lang="es-ES" dirty="0" smtClean="0"/>
              <a:t>Quinto nivel</a:t>
            </a:r>
            <a:endParaRPr lang="es-ES" dirty="0"/>
          </a:p>
        </p:txBody>
      </p:sp>
      <p:sp>
        <p:nvSpPr>
          <p:cNvPr id="4" name="3 Marcador de contenido"/>
          <p:cNvSpPr>
            <a:spLocks noGrp="1"/>
          </p:cNvSpPr>
          <p:nvPr>
            <p:ph sz="half" idx="2"/>
          </p:nvPr>
        </p:nvSpPr>
        <p:spPr>
          <a:xfrm>
            <a:off x="4648200" y="1600200"/>
            <a:ext cx="4038600" cy="4525963"/>
          </a:xfrm>
          <a:prstGeom prst="rect">
            <a:avLst/>
          </a:prstGeo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pic>
        <p:nvPicPr>
          <p:cNvPr id="12" name="11 Imagen"/>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51520" y="6091046"/>
            <a:ext cx="2185421" cy="676657"/>
          </a:xfrm>
          <a:prstGeom prst="rect">
            <a:avLst/>
          </a:prstGeom>
        </p:spPr>
      </p:pic>
      <p:sp>
        <p:nvSpPr>
          <p:cNvPr id="14" name="13 Rectángulo redondeado"/>
          <p:cNvSpPr/>
          <p:nvPr userDrawn="1"/>
        </p:nvSpPr>
        <p:spPr>
          <a:xfrm>
            <a:off x="5868144" y="6086854"/>
            <a:ext cx="3288060" cy="685041"/>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dirty="0"/>
          </a:p>
        </p:txBody>
      </p:sp>
      <p:pic>
        <p:nvPicPr>
          <p:cNvPr id="15" name="14 Imagen"/>
          <p:cNvPicPr>
            <a:picLocks noChangeAspect="1"/>
          </p:cNvPicPr>
          <p:nvPr userDrawn="1"/>
        </p:nvPicPr>
        <p:blipFill rotWithShape="1">
          <a:blip r:embed="rId3" cstate="print">
            <a:extLst>
              <a:ext uri="{28A0092B-C50C-407E-A947-70E740481C1C}">
                <a14:useLocalDpi xmlns:a14="http://schemas.microsoft.com/office/drawing/2010/main" val="0"/>
              </a:ext>
            </a:extLst>
          </a:blip>
          <a:srcRect t="7223" b="8077"/>
          <a:stretch/>
        </p:blipFill>
        <p:spPr>
          <a:xfrm>
            <a:off x="6061866" y="6093296"/>
            <a:ext cx="2827787" cy="680848"/>
          </a:xfrm>
          <a:prstGeom prst="rect">
            <a:avLst/>
          </a:prstGeom>
        </p:spPr>
      </p:pic>
    </p:spTree>
    <p:extLst>
      <p:ext uri="{BB962C8B-B14F-4D97-AF65-F5344CB8AC3E}">
        <p14:creationId xmlns:p14="http://schemas.microsoft.com/office/powerpoint/2010/main" val="1038113516"/>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1 Marcador de título"/>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s-ES" smtClean="0"/>
              <a:t>Haga clic para modificar el estilo de título del patrón</a:t>
            </a:r>
          </a:p>
        </p:txBody>
      </p:sp>
      <p:sp>
        <p:nvSpPr>
          <p:cNvPr id="1027" name="2 Marcador de texto"/>
          <p:cNvSpPr>
            <a:spLocks noGrp="1"/>
          </p:cNvSpPr>
          <p:nvPr>
            <p:ph type="body" idx="1"/>
          </p:nvPr>
        </p:nvSpPr>
        <p:spPr bwMode="auto">
          <a:xfrm>
            <a:off x="457200" y="1600201"/>
            <a:ext cx="8229600" cy="41330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s-ES" dirty="0" smtClean="0"/>
              <a:t>Haga clic para modificar el estilo de texto del patrón</a:t>
            </a:r>
          </a:p>
          <a:p>
            <a:pPr lvl="1"/>
            <a:r>
              <a:rPr lang="es-ES" dirty="0" smtClean="0"/>
              <a:t>Segundo nivel</a:t>
            </a:r>
          </a:p>
          <a:p>
            <a:pPr lvl="2"/>
            <a:r>
              <a:rPr lang="es-ES" dirty="0" smtClean="0"/>
              <a:t>Tercer nivel</a:t>
            </a:r>
          </a:p>
          <a:p>
            <a:pPr lvl="3"/>
            <a:r>
              <a:rPr lang="es-ES" dirty="0" smtClean="0"/>
              <a:t>Cuarto nivel</a:t>
            </a:r>
          </a:p>
          <a:p>
            <a:pPr lvl="4"/>
            <a:r>
              <a:rPr lang="es-ES" dirty="0" smtClean="0"/>
              <a:t>Quinto nivel</a:t>
            </a:r>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789852C0-83AC-45BD-8080-8739EC462417}" type="datetimeFigureOut">
              <a:rPr lang="es-ES"/>
              <a:pPr>
                <a:defRPr/>
              </a:pPr>
              <a:t>25/10/2018</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1C1719B8-940F-4129-85A9-4F3830CCB4DF}" type="slidenum">
              <a:rPr lang="es-ES"/>
              <a:pPr>
                <a:defRPr/>
              </a:pPr>
              <a:t>‹Nº›</a:t>
            </a:fld>
            <a:endParaRPr lang="es-ES"/>
          </a:p>
        </p:txBody>
      </p:sp>
      <p:sp>
        <p:nvSpPr>
          <p:cNvPr id="7" name="6 Rectángulo"/>
          <p:cNvSpPr/>
          <p:nvPr/>
        </p:nvSpPr>
        <p:spPr>
          <a:xfrm>
            <a:off x="0" y="6000750"/>
            <a:ext cx="9144000" cy="857250"/>
          </a:xfrm>
          <a:prstGeom prst="rect">
            <a:avLst/>
          </a:prstGeom>
          <a:solidFill>
            <a:srgbClr val="1C348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ES"/>
          </a:p>
        </p:txBody>
      </p:sp>
      <p:pic>
        <p:nvPicPr>
          <p:cNvPr id="3" name="2 Imagen"/>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251520" y="6091046"/>
            <a:ext cx="2185421" cy="676657"/>
          </a:xfrm>
          <a:prstGeom prst="rect">
            <a:avLst/>
          </a:prstGeom>
        </p:spPr>
      </p:pic>
      <p:sp>
        <p:nvSpPr>
          <p:cNvPr id="16" name="15 Rectángulo redondeado"/>
          <p:cNvSpPr/>
          <p:nvPr userDrawn="1"/>
        </p:nvSpPr>
        <p:spPr>
          <a:xfrm>
            <a:off x="5868144" y="6086854"/>
            <a:ext cx="3288060" cy="685041"/>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dirty="0"/>
          </a:p>
        </p:txBody>
      </p:sp>
      <p:pic>
        <p:nvPicPr>
          <p:cNvPr id="17" name="16 Imagen"/>
          <p:cNvPicPr>
            <a:picLocks noChangeAspect="1"/>
          </p:cNvPicPr>
          <p:nvPr userDrawn="1"/>
        </p:nvPicPr>
        <p:blipFill rotWithShape="1">
          <a:blip r:embed="rId8" cstate="print">
            <a:extLst>
              <a:ext uri="{28A0092B-C50C-407E-A947-70E740481C1C}">
                <a14:useLocalDpi xmlns:a14="http://schemas.microsoft.com/office/drawing/2010/main" val="0"/>
              </a:ext>
            </a:extLst>
          </a:blip>
          <a:srcRect t="7223" b="8077"/>
          <a:stretch/>
        </p:blipFill>
        <p:spPr>
          <a:xfrm>
            <a:off x="6061866" y="6093296"/>
            <a:ext cx="2827787" cy="680848"/>
          </a:xfrm>
          <a:prstGeom prst="rect">
            <a:avLst/>
          </a:prstGeom>
        </p:spPr>
      </p:pic>
    </p:spTree>
  </p:cSld>
  <p:clrMap bg1="lt1" tx1="dk1" bg2="lt2" tx2="dk2" accent1="accent1" accent2="accent2" accent3="accent3" accent4="accent4" accent5="accent5" accent6="accent6" hlink="hlink" folHlink="folHlink"/>
  <p:sldLayoutIdLst>
    <p:sldLayoutId id="2147483744" r:id="rId1"/>
    <p:sldLayoutId id="2147483745" r:id="rId2"/>
    <p:sldLayoutId id="2147483746" r:id="rId3"/>
    <p:sldLayoutId id="2147483747" r:id="rId4"/>
    <p:sldLayoutId id="2147483748" r:id="rId5"/>
  </p:sldLayoutIdLst>
  <p:timing>
    <p:tnLst>
      <p:par>
        <p:cTn id="1" dur="indefinite" restart="never" nodeType="tmRoot"/>
      </p:par>
    </p:tnLst>
  </p:timing>
  <p:txStyles>
    <p:titleStyle>
      <a:lvl1pPr algn="ctr" rtl="0" eaLnBrk="0" fontAlgn="base" hangingPunct="0">
        <a:spcBef>
          <a:spcPct val="0"/>
        </a:spcBef>
        <a:spcAft>
          <a:spcPct val="0"/>
        </a:spcAft>
        <a:defRPr sz="3600" b="1" kern="1200">
          <a:solidFill>
            <a:srgbClr val="558ED5"/>
          </a:solidFill>
          <a:latin typeface="+mj-lt"/>
          <a:ea typeface="+mj-ea"/>
          <a:cs typeface="+mj-cs"/>
        </a:defRPr>
      </a:lvl1pPr>
      <a:lvl2pPr algn="ctr" rtl="0" eaLnBrk="0" fontAlgn="base" hangingPunct="0">
        <a:spcBef>
          <a:spcPct val="0"/>
        </a:spcBef>
        <a:spcAft>
          <a:spcPct val="0"/>
        </a:spcAft>
        <a:defRPr sz="3600" b="1">
          <a:solidFill>
            <a:srgbClr val="558ED5"/>
          </a:solidFill>
          <a:latin typeface="Calibri" pitchFamily="34" charset="0"/>
        </a:defRPr>
      </a:lvl2pPr>
      <a:lvl3pPr algn="ctr" rtl="0" eaLnBrk="0" fontAlgn="base" hangingPunct="0">
        <a:spcBef>
          <a:spcPct val="0"/>
        </a:spcBef>
        <a:spcAft>
          <a:spcPct val="0"/>
        </a:spcAft>
        <a:defRPr sz="3600" b="1">
          <a:solidFill>
            <a:srgbClr val="558ED5"/>
          </a:solidFill>
          <a:latin typeface="Calibri" pitchFamily="34" charset="0"/>
        </a:defRPr>
      </a:lvl3pPr>
      <a:lvl4pPr algn="ctr" rtl="0" eaLnBrk="0" fontAlgn="base" hangingPunct="0">
        <a:spcBef>
          <a:spcPct val="0"/>
        </a:spcBef>
        <a:spcAft>
          <a:spcPct val="0"/>
        </a:spcAft>
        <a:defRPr sz="3600" b="1">
          <a:solidFill>
            <a:srgbClr val="558ED5"/>
          </a:solidFill>
          <a:latin typeface="Calibri" pitchFamily="34" charset="0"/>
        </a:defRPr>
      </a:lvl4pPr>
      <a:lvl5pPr algn="ctr" rtl="0" eaLnBrk="0" fontAlgn="base" hangingPunct="0">
        <a:spcBef>
          <a:spcPct val="0"/>
        </a:spcBef>
        <a:spcAft>
          <a:spcPct val="0"/>
        </a:spcAft>
        <a:defRPr sz="3600" b="1">
          <a:solidFill>
            <a:srgbClr val="558ED5"/>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b="1"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b="1"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b="1"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b="1"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b="1"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chart" Target="../charts/chart1.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3.xml"/><Relationship Id="rId4" Type="http://schemas.openxmlformats.org/officeDocument/2006/relationships/image" Target="../media/image4.jpeg"/></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3"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185590"/>
            <a:ext cx="3419872" cy="11120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2 CuadroTexto"/>
          <p:cNvSpPr txBox="1"/>
          <p:nvPr/>
        </p:nvSpPr>
        <p:spPr>
          <a:xfrm>
            <a:off x="467544" y="1412776"/>
            <a:ext cx="8352928" cy="4154984"/>
          </a:xfrm>
          <a:prstGeom prst="rect">
            <a:avLst/>
          </a:prstGeom>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s-CO" sz="2400" b="1" dirty="0" smtClean="0">
                <a:solidFill>
                  <a:schemeClr val="bg1"/>
                </a:solidFill>
              </a:rPr>
              <a:t>INFORME  PRELIMINAR DE GESTIÓN AL PROCEDIMIENTO DE </a:t>
            </a:r>
            <a:r>
              <a:rPr lang="es-CO" sz="2400" b="1" dirty="0">
                <a:solidFill>
                  <a:schemeClr val="tx2"/>
                </a:solidFill>
              </a:rPr>
              <a:t>INFORME  </a:t>
            </a:r>
            <a:r>
              <a:rPr lang="es-CO" sz="2400" b="1" dirty="0" smtClean="0">
                <a:solidFill>
                  <a:schemeClr val="tx2"/>
                </a:solidFill>
              </a:rPr>
              <a:t>DEFINITIVO AL </a:t>
            </a:r>
            <a:r>
              <a:rPr lang="es-CO" sz="2400" b="1" dirty="0">
                <a:solidFill>
                  <a:schemeClr val="tx2"/>
                </a:solidFill>
              </a:rPr>
              <a:t>PROCEDIMIENTO DE </a:t>
            </a:r>
            <a:r>
              <a:rPr lang="es-CO" sz="2400" b="1" dirty="0" smtClean="0">
                <a:solidFill>
                  <a:schemeClr val="tx2"/>
                </a:solidFill>
              </a:rPr>
              <a:t>EMISIÓN  DE ACTUACIONES ADMINISTRATIVAS DE CARÁCTER PARTICULAR</a:t>
            </a:r>
          </a:p>
          <a:p>
            <a:pPr algn="ctr"/>
            <a:r>
              <a:rPr lang="es-CO" sz="2400" b="1" dirty="0" smtClean="0">
                <a:solidFill>
                  <a:schemeClr val="tx2"/>
                </a:solidFill>
              </a:rPr>
              <a:t>PRIMER SEMESTRE 2018</a:t>
            </a:r>
          </a:p>
          <a:p>
            <a:pPr algn="ctr"/>
            <a:endParaRPr lang="es-CO" sz="2400" b="1" dirty="0" smtClean="0">
              <a:solidFill>
                <a:schemeClr val="tx2"/>
              </a:solidFill>
            </a:endParaRPr>
          </a:p>
          <a:p>
            <a:pPr algn="ctr"/>
            <a:r>
              <a:rPr lang="es-CO" sz="2400" b="1" dirty="0" smtClean="0">
                <a:solidFill>
                  <a:schemeClr val="tx2"/>
                </a:solidFill>
              </a:rPr>
              <a:t>UNIDAD DE </a:t>
            </a:r>
          </a:p>
          <a:p>
            <a:pPr algn="ctr"/>
            <a:r>
              <a:rPr lang="es-CO" sz="2400" b="1" dirty="0" smtClean="0">
                <a:solidFill>
                  <a:schemeClr val="tx2"/>
                </a:solidFill>
              </a:rPr>
              <a:t>CONTROL INTERNO</a:t>
            </a:r>
          </a:p>
          <a:p>
            <a:pPr algn="ctr"/>
            <a:endParaRPr lang="es-CO" sz="2400" b="1" dirty="0" smtClean="0">
              <a:solidFill>
                <a:schemeClr val="tx2"/>
              </a:solidFill>
            </a:endParaRPr>
          </a:p>
          <a:p>
            <a:pPr algn="ctr"/>
            <a:endParaRPr lang="es-CO" sz="2400" b="1" dirty="0" smtClean="0">
              <a:solidFill>
                <a:schemeClr val="tx2"/>
              </a:solidFill>
            </a:endParaRPr>
          </a:p>
          <a:p>
            <a:pPr algn="ctr"/>
            <a:r>
              <a:rPr lang="es-CO" sz="2400" b="1" dirty="0" smtClean="0">
                <a:solidFill>
                  <a:schemeClr val="tx2"/>
                </a:solidFill>
              </a:rPr>
              <a:t>25 de octubre de 2018</a:t>
            </a:r>
          </a:p>
          <a:p>
            <a:pPr algn="ctr"/>
            <a:endParaRPr lang="es-CO" sz="2400" b="1" dirty="0" smtClean="0">
              <a:solidFill>
                <a:schemeClr val="tx2"/>
              </a:solidFill>
            </a:endParaRPr>
          </a:p>
        </p:txBody>
      </p:sp>
      <p:pic>
        <p:nvPicPr>
          <p:cNvPr id="4" name="Imagen 1" descr="MINVIyGOB-0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49401" y="6021288"/>
            <a:ext cx="3894599" cy="83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365467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332694" y="188640"/>
            <a:ext cx="8451774" cy="523220"/>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s-419" sz="2800" dirty="0" smtClean="0">
                <a:solidFill>
                  <a:schemeClr val="tx2"/>
                </a:solidFill>
              </a:rPr>
              <a:t>OBSERVACIONES DE LA AUDITORÍA</a:t>
            </a:r>
            <a:endParaRPr lang="es-ES" sz="2800" dirty="0">
              <a:solidFill>
                <a:schemeClr val="tx2"/>
              </a:solidFill>
            </a:endParaRPr>
          </a:p>
        </p:txBody>
      </p:sp>
      <p:graphicFrame>
        <p:nvGraphicFramePr>
          <p:cNvPr id="6" name="Gráfico 5"/>
          <p:cNvGraphicFramePr/>
          <p:nvPr>
            <p:extLst>
              <p:ext uri="{D42A27DB-BD31-4B8C-83A1-F6EECF244321}">
                <p14:modId xmlns:p14="http://schemas.microsoft.com/office/powerpoint/2010/main" val="324679522"/>
              </p:ext>
            </p:extLst>
          </p:nvPr>
        </p:nvGraphicFramePr>
        <p:xfrm>
          <a:off x="332694" y="908720"/>
          <a:ext cx="8424936" cy="4968552"/>
        </p:xfrm>
        <a:graphic>
          <a:graphicData uri="http://schemas.openxmlformats.org/drawingml/2006/chart">
            <c:chart xmlns:c="http://schemas.openxmlformats.org/drawingml/2006/chart" xmlns:r="http://schemas.openxmlformats.org/officeDocument/2006/relationships" r:id="rId2"/>
          </a:graphicData>
        </a:graphic>
      </p:graphicFrame>
      <p:pic>
        <p:nvPicPr>
          <p:cNvPr id="4" name="Imagen 1" descr="MINVIyGOB-0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20073" y="6002124"/>
            <a:ext cx="3923928" cy="8558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354543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179512" y="154984"/>
            <a:ext cx="8784976" cy="1077218"/>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lvl="0" algn="ctr"/>
            <a:r>
              <a:rPr lang="es-CO" sz="3200" b="1" dirty="0">
                <a:solidFill>
                  <a:schemeClr val="tx2"/>
                </a:solidFill>
              </a:rPr>
              <a:t>Autos de inicio que ordenan a las empresas prestadoras </a:t>
            </a:r>
            <a:r>
              <a:rPr lang="es-CO" sz="3200" b="1" dirty="0" smtClean="0">
                <a:solidFill>
                  <a:schemeClr val="tx2"/>
                </a:solidFill>
              </a:rPr>
              <a:t>publicar la actuación administrativa</a:t>
            </a:r>
          </a:p>
        </p:txBody>
      </p:sp>
      <p:sp>
        <p:nvSpPr>
          <p:cNvPr id="4" name="CuadroTexto 3"/>
          <p:cNvSpPr txBox="1"/>
          <p:nvPr/>
        </p:nvSpPr>
        <p:spPr>
          <a:xfrm>
            <a:off x="193151" y="1556792"/>
            <a:ext cx="8784976" cy="3477875"/>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just"/>
            <a:r>
              <a:rPr lang="es-ES" sz="2000" dirty="0">
                <a:solidFill>
                  <a:schemeClr val="tx2"/>
                </a:solidFill>
              </a:rPr>
              <a:t>En </a:t>
            </a:r>
            <a:r>
              <a:rPr lang="es-ES" sz="2000" dirty="0" smtClean="0">
                <a:solidFill>
                  <a:schemeClr val="tx2"/>
                </a:solidFill>
              </a:rPr>
              <a:t>el 100% (10 de 10) de los autos </a:t>
            </a:r>
            <a:r>
              <a:rPr lang="es-ES" sz="2000" dirty="0">
                <a:solidFill>
                  <a:schemeClr val="tx2"/>
                </a:solidFill>
              </a:rPr>
              <a:t>de inicio </a:t>
            </a:r>
            <a:r>
              <a:rPr lang="es-ES" sz="2000" dirty="0" smtClean="0">
                <a:solidFill>
                  <a:schemeClr val="tx2"/>
                </a:solidFill>
              </a:rPr>
              <a:t>de las actuaciones administrativas verificadas, se </a:t>
            </a:r>
            <a:r>
              <a:rPr lang="es-ES" sz="2000" dirty="0">
                <a:solidFill>
                  <a:schemeClr val="tx2"/>
                </a:solidFill>
              </a:rPr>
              <a:t>menciona </a:t>
            </a:r>
            <a:r>
              <a:rPr lang="es-ES" sz="2000" dirty="0" smtClean="0">
                <a:solidFill>
                  <a:schemeClr val="tx2"/>
                </a:solidFill>
              </a:rPr>
              <a:t>que las empresas prestadoras solicitantes deberán publicar </a:t>
            </a:r>
            <a:r>
              <a:rPr lang="es-ES" sz="2000" dirty="0">
                <a:solidFill>
                  <a:schemeClr val="tx2"/>
                </a:solidFill>
              </a:rPr>
              <a:t>el acto administrativo </a:t>
            </a:r>
            <a:r>
              <a:rPr lang="es-ES" sz="2000" dirty="0" smtClean="0">
                <a:solidFill>
                  <a:schemeClr val="tx2"/>
                </a:solidFill>
              </a:rPr>
              <a:t>respectivo en </a:t>
            </a:r>
            <a:r>
              <a:rPr lang="es-ES" sz="2000" dirty="0">
                <a:solidFill>
                  <a:schemeClr val="tx2"/>
                </a:solidFill>
              </a:rPr>
              <a:t>un medio masivo de comunicación nacional y en un lugar visible de la </a:t>
            </a:r>
            <a:r>
              <a:rPr lang="es-ES" sz="2000" dirty="0" smtClean="0">
                <a:solidFill>
                  <a:schemeClr val="tx2"/>
                </a:solidFill>
              </a:rPr>
              <a:t>empresa, citando para ello </a:t>
            </a:r>
            <a:r>
              <a:rPr lang="es-ES" sz="2000" dirty="0">
                <a:solidFill>
                  <a:schemeClr val="tx2"/>
                </a:solidFill>
              </a:rPr>
              <a:t>el artículo 37 </a:t>
            </a:r>
            <a:r>
              <a:rPr lang="es-ES" sz="2000" dirty="0" smtClean="0">
                <a:solidFill>
                  <a:schemeClr val="tx2"/>
                </a:solidFill>
              </a:rPr>
              <a:t>de la Ley 1437 de 2011. </a:t>
            </a:r>
          </a:p>
          <a:p>
            <a:pPr algn="just"/>
            <a:endParaRPr lang="es-ES" sz="2000" dirty="0">
              <a:solidFill>
                <a:schemeClr val="tx2"/>
              </a:solidFill>
            </a:endParaRPr>
          </a:p>
          <a:p>
            <a:pPr algn="just"/>
            <a:r>
              <a:rPr lang="es-CO" sz="2000" dirty="0" smtClean="0">
                <a:solidFill>
                  <a:schemeClr val="tx2"/>
                </a:solidFill>
              </a:rPr>
              <a:t>De igual forma, en el 50% (5 de 10) de los autos citados se evidenció un requisito de procedibilidad no contemplado en la normatividad vigente y que supedita la continuidad de la actuación administrativa, a la publicación del acto administrativo a cargo de la entidad prestadora de servicios públicos (ver anexo 1). </a:t>
            </a:r>
          </a:p>
          <a:p>
            <a:pPr algn="just"/>
            <a:endParaRPr lang="es-ES" sz="2000" dirty="0">
              <a:solidFill>
                <a:schemeClr val="tx2"/>
              </a:solidFill>
            </a:endParaRPr>
          </a:p>
        </p:txBody>
      </p:sp>
      <p:pic>
        <p:nvPicPr>
          <p:cNvPr id="5" name="Imagen 1" descr="MINVIyGOB-0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20073" y="6021288"/>
            <a:ext cx="3923927" cy="8367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300571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179512" y="154984"/>
            <a:ext cx="8784976" cy="1077218"/>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lvl="0" algn="ctr"/>
            <a:r>
              <a:rPr lang="es-CO" sz="3200" b="1" dirty="0">
                <a:solidFill>
                  <a:schemeClr val="tx2"/>
                </a:solidFill>
              </a:rPr>
              <a:t>Autos de inicio que ordenan a las empresas prestadoras publicar la actuación administrativa</a:t>
            </a:r>
          </a:p>
        </p:txBody>
      </p:sp>
      <p:sp>
        <p:nvSpPr>
          <p:cNvPr id="4" name="CuadroTexto 3"/>
          <p:cNvSpPr txBox="1"/>
          <p:nvPr/>
        </p:nvSpPr>
        <p:spPr>
          <a:xfrm>
            <a:off x="179512" y="1232202"/>
            <a:ext cx="8784976" cy="4154984"/>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just"/>
            <a:endParaRPr lang="es-ES" sz="1000" dirty="0">
              <a:solidFill>
                <a:schemeClr val="tx2"/>
              </a:solidFill>
            </a:endParaRPr>
          </a:p>
          <a:p>
            <a:pPr algn="just"/>
            <a:r>
              <a:rPr lang="es-ES" sz="2000" dirty="0" smtClean="0">
                <a:solidFill>
                  <a:schemeClr val="tx2"/>
                </a:solidFill>
              </a:rPr>
              <a:t>Sin embargo</a:t>
            </a:r>
            <a:r>
              <a:rPr lang="es-ES" sz="2000" dirty="0">
                <a:solidFill>
                  <a:schemeClr val="tx2"/>
                </a:solidFill>
              </a:rPr>
              <a:t>, </a:t>
            </a:r>
            <a:r>
              <a:rPr lang="es-ES" sz="2000" dirty="0" smtClean="0">
                <a:solidFill>
                  <a:schemeClr val="tx2"/>
                </a:solidFill>
              </a:rPr>
              <a:t>el artículo 37 de la </a:t>
            </a:r>
            <a:r>
              <a:rPr lang="es-ES" sz="2000" dirty="0">
                <a:solidFill>
                  <a:schemeClr val="tx2"/>
                </a:solidFill>
              </a:rPr>
              <a:t>Ley 1437 de </a:t>
            </a:r>
            <a:r>
              <a:rPr lang="es-ES" sz="2000" dirty="0" smtClean="0">
                <a:solidFill>
                  <a:schemeClr val="tx2"/>
                </a:solidFill>
              </a:rPr>
              <a:t>2011 señala que </a:t>
            </a:r>
            <a:r>
              <a:rPr lang="es-ES" i="1" dirty="0" smtClean="0">
                <a:solidFill>
                  <a:schemeClr val="tx2"/>
                </a:solidFill>
              </a:rPr>
              <a:t>“(…)  Cuando </a:t>
            </a:r>
            <a:r>
              <a:rPr lang="es-ES" i="1" dirty="0">
                <a:solidFill>
                  <a:schemeClr val="tx2"/>
                </a:solidFill>
              </a:rPr>
              <a:t>en una </a:t>
            </a:r>
            <a:r>
              <a:rPr lang="es-ES" b="1" i="1" dirty="0">
                <a:solidFill>
                  <a:schemeClr val="tx2"/>
                </a:solidFill>
              </a:rPr>
              <a:t>actuación administrativa de contenido particular</a:t>
            </a:r>
            <a:r>
              <a:rPr lang="es-ES" i="1" dirty="0">
                <a:solidFill>
                  <a:schemeClr val="tx2"/>
                </a:solidFill>
              </a:rPr>
              <a:t> y concreto </a:t>
            </a:r>
            <a:r>
              <a:rPr lang="es-ES" b="1" i="1" dirty="0">
                <a:solidFill>
                  <a:schemeClr val="tx2"/>
                </a:solidFill>
              </a:rPr>
              <a:t>la autoridad advierta </a:t>
            </a:r>
            <a:r>
              <a:rPr lang="es-ES" i="1" dirty="0">
                <a:solidFill>
                  <a:schemeClr val="tx2"/>
                </a:solidFill>
              </a:rPr>
              <a:t>que terceras personas puedan resultar directamente afectadas por la decisión, </a:t>
            </a:r>
            <a:r>
              <a:rPr lang="es-ES" b="1" i="1" dirty="0">
                <a:solidFill>
                  <a:schemeClr val="tx2"/>
                </a:solidFill>
              </a:rPr>
              <a:t>les comunicará </a:t>
            </a:r>
            <a:r>
              <a:rPr lang="es-ES" i="1" dirty="0">
                <a:solidFill>
                  <a:schemeClr val="tx2"/>
                </a:solidFill>
              </a:rPr>
              <a:t>la existencia de la </a:t>
            </a:r>
            <a:r>
              <a:rPr lang="es-ES" i="1" dirty="0" smtClean="0">
                <a:solidFill>
                  <a:schemeClr val="tx2"/>
                </a:solidFill>
              </a:rPr>
              <a:t>actuación, el objeto de la misma y el nombre del peticionario, si lo hubiere, para que puedan constituirse como parte y hacer valer sus derechos”</a:t>
            </a:r>
            <a:r>
              <a:rPr lang="es-ES" sz="2000" i="1" dirty="0" smtClean="0">
                <a:solidFill>
                  <a:schemeClr val="tx2"/>
                </a:solidFill>
              </a:rPr>
              <a:t> </a:t>
            </a:r>
            <a:r>
              <a:rPr lang="es-ES" sz="2000" dirty="0" smtClean="0">
                <a:solidFill>
                  <a:schemeClr val="tx2"/>
                </a:solidFill>
              </a:rPr>
              <a:t>(negrillas </a:t>
            </a:r>
            <a:r>
              <a:rPr lang="es-ES" sz="2000" dirty="0">
                <a:solidFill>
                  <a:schemeClr val="tx2"/>
                </a:solidFill>
              </a:rPr>
              <a:t>fuera de </a:t>
            </a:r>
            <a:r>
              <a:rPr lang="es-ES" sz="2000" dirty="0" smtClean="0">
                <a:solidFill>
                  <a:schemeClr val="tx2"/>
                </a:solidFill>
              </a:rPr>
              <a:t>texto).</a:t>
            </a:r>
          </a:p>
          <a:p>
            <a:pPr algn="just"/>
            <a:endParaRPr lang="es-ES" sz="2000" dirty="0">
              <a:solidFill>
                <a:schemeClr val="tx2"/>
              </a:solidFill>
            </a:endParaRPr>
          </a:p>
          <a:p>
            <a:pPr algn="just"/>
            <a:r>
              <a:rPr lang="es-ES" sz="2000" dirty="0" smtClean="0">
                <a:solidFill>
                  <a:schemeClr val="tx2"/>
                </a:solidFill>
              </a:rPr>
              <a:t>De la citada norma se colige que es la autoridad pública que expide el acto  administrativo, la encargada de comunicar a los terceros indeterminados la existencia de la actuación a través de los mecanismos previstos en la Ley, por lo que </a:t>
            </a:r>
            <a:r>
              <a:rPr lang="es-ES" sz="2000" dirty="0">
                <a:solidFill>
                  <a:schemeClr val="tx2"/>
                </a:solidFill>
              </a:rPr>
              <a:t>e</a:t>
            </a:r>
            <a:r>
              <a:rPr lang="es-ES" sz="2000" dirty="0" smtClean="0">
                <a:solidFill>
                  <a:schemeClr val="tx2"/>
                </a:solidFill>
              </a:rPr>
              <a:t>sta función no debe ser delegada a las empresas prestadoras solicitantes y menos aún, supeditar la continuación de las actuaciones administrativas al cumplimiento de dicho requisito. </a:t>
            </a:r>
          </a:p>
        </p:txBody>
      </p:sp>
      <p:pic>
        <p:nvPicPr>
          <p:cNvPr id="5" name="Imagen 1" descr="MINVIyGOB-0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20073" y="6021288"/>
            <a:ext cx="3923927" cy="8367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651118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descr="MINVIyGOB-0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20073" y="6021288"/>
            <a:ext cx="3923927" cy="8367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CuadroTexto 2"/>
          <p:cNvSpPr txBox="1"/>
          <p:nvPr/>
        </p:nvSpPr>
        <p:spPr>
          <a:xfrm>
            <a:off x="323528" y="188640"/>
            <a:ext cx="8568952" cy="1077218"/>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lvl="0" algn="ctr"/>
            <a:r>
              <a:rPr lang="es-CO" sz="3200" b="1" dirty="0">
                <a:solidFill>
                  <a:schemeClr val="tx2"/>
                </a:solidFill>
                <a:latin typeface="+mn-lt"/>
              </a:rPr>
              <a:t>Autos de inicio que ordenan a las </a:t>
            </a:r>
            <a:r>
              <a:rPr lang="es-CO" sz="3200" b="1" dirty="0" smtClean="0">
                <a:solidFill>
                  <a:schemeClr val="tx2"/>
                </a:solidFill>
                <a:latin typeface="+mn-lt"/>
              </a:rPr>
              <a:t>empresas</a:t>
            </a:r>
          </a:p>
          <a:p>
            <a:pPr lvl="0" algn="ctr"/>
            <a:r>
              <a:rPr lang="es-CO" sz="3200" b="1" dirty="0" smtClean="0">
                <a:solidFill>
                  <a:schemeClr val="tx2"/>
                </a:solidFill>
                <a:latin typeface="+mn-lt"/>
              </a:rPr>
              <a:t>prestadoras publicar </a:t>
            </a:r>
            <a:r>
              <a:rPr lang="es-CO" sz="3200" b="1" dirty="0">
                <a:solidFill>
                  <a:schemeClr val="tx2"/>
                </a:solidFill>
                <a:latin typeface="+mn-lt"/>
              </a:rPr>
              <a:t>la actuación </a:t>
            </a:r>
            <a:r>
              <a:rPr lang="es-CO" sz="3200" b="1" dirty="0" smtClean="0">
                <a:solidFill>
                  <a:schemeClr val="tx2"/>
                </a:solidFill>
                <a:latin typeface="+mn-lt"/>
              </a:rPr>
              <a:t>administrativa</a:t>
            </a:r>
            <a:endParaRPr lang="es-CO" sz="3200" b="1" dirty="0">
              <a:solidFill>
                <a:schemeClr val="tx2"/>
              </a:solidFill>
              <a:latin typeface="+mn-lt"/>
            </a:endParaRPr>
          </a:p>
        </p:txBody>
      </p:sp>
      <p:sp>
        <p:nvSpPr>
          <p:cNvPr id="4" name="CuadroTexto 3"/>
          <p:cNvSpPr txBox="1"/>
          <p:nvPr/>
        </p:nvSpPr>
        <p:spPr>
          <a:xfrm>
            <a:off x="323528" y="1265944"/>
            <a:ext cx="8568952" cy="4693593"/>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s-419" b="1" dirty="0" smtClean="0">
                <a:solidFill>
                  <a:schemeClr val="tx2"/>
                </a:solidFill>
              </a:rPr>
              <a:t>COMENTARIOS DE LA OFICINA ASESORA JURÍDICA</a:t>
            </a:r>
            <a:endParaRPr lang="es-419" dirty="0" smtClean="0">
              <a:solidFill>
                <a:schemeClr val="tx2"/>
              </a:solidFill>
            </a:endParaRPr>
          </a:p>
          <a:p>
            <a:pPr algn="just"/>
            <a:r>
              <a:rPr lang="es-ES" sz="1700" i="1" dirty="0" smtClean="0">
                <a:solidFill>
                  <a:schemeClr val="tx2"/>
                </a:solidFill>
              </a:rPr>
              <a:t>“Los </a:t>
            </a:r>
            <a:r>
              <a:rPr lang="es-ES" sz="1700" i="1" dirty="0">
                <a:solidFill>
                  <a:schemeClr val="tx2"/>
                </a:solidFill>
              </a:rPr>
              <a:t>actos administrativos nacen a la vida jurídica con su expedición. Sin embargo, su eficacia se encuentra sujeta al momento en que son dados a conocer a los afectados, bien sea mediante la publicación o la notificación. El CPACA establece unas reglas de trámite que se aplican a toda clase de procedimientos administrativos, sin importar la forma en que se hayan iniciado o el contenido o finalidad de los </a:t>
            </a:r>
            <a:r>
              <a:rPr lang="es-ES" sz="1700" i="1" dirty="0" smtClean="0">
                <a:solidFill>
                  <a:schemeClr val="tx2"/>
                </a:solidFill>
              </a:rPr>
              <a:t>mismos. Las </a:t>
            </a:r>
            <a:r>
              <a:rPr lang="es-ES" sz="1700" i="1" dirty="0">
                <a:solidFill>
                  <a:schemeClr val="tx2"/>
                </a:solidFill>
              </a:rPr>
              <a:t>actuaciones administrativas deben desarrollarse con arreglo a los principios del debido proceso, igualdad, imparcialidad, buena fe, moralidad, participación, responsabilidad, transparencia, </a:t>
            </a:r>
            <a:r>
              <a:rPr lang="es-ES" sz="1700" b="1" i="1" u="sng" dirty="0">
                <a:solidFill>
                  <a:schemeClr val="tx2"/>
                </a:solidFill>
              </a:rPr>
              <a:t>publicidad</a:t>
            </a:r>
            <a:r>
              <a:rPr lang="es-ES" sz="1700" i="1" dirty="0">
                <a:solidFill>
                  <a:schemeClr val="tx2"/>
                </a:solidFill>
              </a:rPr>
              <a:t>, coordinación, eficacia, economía y celeridad (Art. 3 CPACA</a:t>
            </a:r>
            <a:r>
              <a:rPr lang="es-ES" sz="1700" i="1" dirty="0" smtClean="0">
                <a:solidFill>
                  <a:schemeClr val="tx2"/>
                </a:solidFill>
              </a:rPr>
              <a:t>).</a:t>
            </a:r>
          </a:p>
          <a:p>
            <a:pPr algn="just"/>
            <a:endParaRPr lang="es-ES" sz="900" i="1" dirty="0">
              <a:solidFill>
                <a:schemeClr val="tx2"/>
              </a:solidFill>
            </a:endParaRPr>
          </a:p>
          <a:p>
            <a:pPr algn="just"/>
            <a:r>
              <a:rPr lang="es-ES" sz="1700" i="1" dirty="0">
                <a:solidFill>
                  <a:schemeClr val="tx2"/>
                </a:solidFill>
              </a:rPr>
              <a:t>La publicación es el procedimiento utilizado para dar a conocer los actos de carácter general, mientras que la notificación se utiliza para poner en conocimiento de los interesados los actos de carácter particular o </a:t>
            </a:r>
            <a:r>
              <a:rPr lang="es-ES" sz="1700" i="1" dirty="0" smtClean="0">
                <a:solidFill>
                  <a:schemeClr val="tx2"/>
                </a:solidFill>
              </a:rPr>
              <a:t>individual. Para </a:t>
            </a:r>
            <a:r>
              <a:rPr lang="es-ES" sz="1700" i="1" dirty="0">
                <a:solidFill>
                  <a:schemeClr val="tx2"/>
                </a:solidFill>
              </a:rPr>
              <a:t>el caso específico de la comunicación a terceros indeterminados que puedan verse afectados por el trámite de una actuación administrativa, iniciada por solicitud de una persona prestadora y con el propósito de contar con certeza para contabilizar el término consagrado en el artículo 111 de la Ley 142 de 1994, en los autos de inicio se ordena al peticionario de publicar el texto del acto en un periódico de amplia circulación nacional o local</a:t>
            </a:r>
            <a:r>
              <a:rPr lang="es-ES" sz="1700" i="1" dirty="0" smtClean="0">
                <a:solidFill>
                  <a:schemeClr val="tx2"/>
                </a:solidFill>
              </a:rPr>
              <a:t>.” </a:t>
            </a:r>
            <a:endParaRPr lang="es-ES" sz="900" i="1" dirty="0" smtClean="0">
              <a:solidFill>
                <a:schemeClr val="tx2"/>
              </a:solidFill>
            </a:endParaRPr>
          </a:p>
        </p:txBody>
      </p:sp>
    </p:spTree>
    <p:extLst>
      <p:ext uri="{BB962C8B-B14F-4D97-AF65-F5344CB8AC3E}">
        <p14:creationId xmlns:p14="http://schemas.microsoft.com/office/powerpoint/2010/main" val="56490332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descr="MINVIyGOB-0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20073" y="6021288"/>
            <a:ext cx="3923927" cy="8367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CuadroTexto 2"/>
          <p:cNvSpPr txBox="1"/>
          <p:nvPr/>
        </p:nvSpPr>
        <p:spPr>
          <a:xfrm>
            <a:off x="323528" y="476672"/>
            <a:ext cx="8568952" cy="1077218"/>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lvl="0" algn="ctr"/>
            <a:r>
              <a:rPr lang="es-CO" sz="3200" b="1" dirty="0">
                <a:solidFill>
                  <a:schemeClr val="tx2"/>
                </a:solidFill>
                <a:latin typeface="+mn-lt"/>
              </a:rPr>
              <a:t>Autos de inicio que ordenan a las </a:t>
            </a:r>
            <a:r>
              <a:rPr lang="es-CO" sz="3200" b="1" dirty="0" smtClean="0">
                <a:solidFill>
                  <a:schemeClr val="tx2"/>
                </a:solidFill>
                <a:latin typeface="+mn-lt"/>
              </a:rPr>
              <a:t>empresas</a:t>
            </a:r>
          </a:p>
          <a:p>
            <a:pPr lvl="0" algn="ctr"/>
            <a:r>
              <a:rPr lang="es-CO" sz="3200" b="1" dirty="0" smtClean="0">
                <a:solidFill>
                  <a:schemeClr val="tx2"/>
                </a:solidFill>
                <a:latin typeface="+mn-lt"/>
              </a:rPr>
              <a:t>prestadoras publicar </a:t>
            </a:r>
            <a:r>
              <a:rPr lang="es-CO" sz="3200" b="1" dirty="0">
                <a:solidFill>
                  <a:schemeClr val="tx2"/>
                </a:solidFill>
                <a:latin typeface="+mn-lt"/>
              </a:rPr>
              <a:t>la actuación </a:t>
            </a:r>
            <a:r>
              <a:rPr lang="es-CO" sz="3200" b="1" dirty="0" smtClean="0">
                <a:solidFill>
                  <a:schemeClr val="tx2"/>
                </a:solidFill>
                <a:latin typeface="+mn-lt"/>
              </a:rPr>
              <a:t>administrativa</a:t>
            </a:r>
            <a:endParaRPr lang="es-CO" sz="3200" b="1" dirty="0">
              <a:solidFill>
                <a:schemeClr val="tx2"/>
              </a:solidFill>
              <a:latin typeface="+mn-lt"/>
            </a:endParaRPr>
          </a:p>
        </p:txBody>
      </p:sp>
      <p:sp>
        <p:nvSpPr>
          <p:cNvPr id="4" name="CuadroTexto 3"/>
          <p:cNvSpPr txBox="1"/>
          <p:nvPr/>
        </p:nvSpPr>
        <p:spPr>
          <a:xfrm>
            <a:off x="323528" y="1844824"/>
            <a:ext cx="8568952" cy="3908762"/>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s-419" b="1" dirty="0" smtClean="0">
                <a:solidFill>
                  <a:schemeClr val="tx2"/>
                </a:solidFill>
              </a:rPr>
              <a:t>COMENTARIOS DE LA OFICINA ASESORA JURÍDICA</a:t>
            </a:r>
            <a:endParaRPr lang="es-419" dirty="0" smtClean="0">
              <a:solidFill>
                <a:schemeClr val="tx2"/>
              </a:solidFill>
            </a:endParaRPr>
          </a:p>
          <a:p>
            <a:endParaRPr lang="es-ES" sz="900" i="1" dirty="0" smtClean="0">
              <a:solidFill>
                <a:schemeClr val="tx2"/>
              </a:solidFill>
            </a:endParaRPr>
          </a:p>
          <a:p>
            <a:pPr algn="just"/>
            <a:r>
              <a:rPr lang="es-ES" sz="1700" i="1" dirty="0">
                <a:solidFill>
                  <a:schemeClr val="tx2"/>
                </a:solidFill>
              </a:rPr>
              <a:t>“Así mismo, y con el propósito de dar cumplimiento al artículo 37 del C.P.A.C.A. respecto de la obligación de la Entidad de comunicar o divulgar a través de un medio masivo de comunicación nacional o local, según el caso, o por medio de cualquier otro mecanismo eficaz, para dar a conocer del acto administrativo a los posibles interesados, se determinó la divulgación del auto de inicio de la actuación administrativa en la página web de la entidad.  </a:t>
            </a:r>
            <a:endParaRPr lang="es-ES" sz="1700" i="1" dirty="0" smtClean="0">
              <a:solidFill>
                <a:schemeClr val="tx2"/>
              </a:solidFill>
            </a:endParaRPr>
          </a:p>
          <a:p>
            <a:pPr algn="just"/>
            <a:endParaRPr lang="es-ES" sz="1700" i="1" dirty="0">
              <a:solidFill>
                <a:schemeClr val="tx2"/>
              </a:solidFill>
            </a:endParaRPr>
          </a:p>
          <a:p>
            <a:pPr algn="just"/>
            <a:r>
              <a:rPr lang="es-ES" sz="1700" i="1" dirty="0" smtClean="0">
                <a:solidFill>
                  <a:schemeClr val="tx2"/>
                </a:solidFill>
              </a:rPr>
              <a:t>Lo </a:t>
            </a:r>
            <a:r>
              <a:rPr lang="es-ES" sz="1700" i="1" dirty="0">
                <a:solidFill>
                  <a:schemeClr val="tx2"/>
                </a:solidFill>
              </a:rPr>
              <a:t>anterior, para reducir los costos que implicaría la publicación de todos los actos administrativos de la Entidad en diarios de alta circulación, circunstancia que permite cumplir a cabalidad con el principio de publicidad y con el de racionalización de los recursos, en armonía con lo dispuesto en el artículo 73 del CPACA, que permite que las publicaciones se hagan en la página electrónica de las entidades, y con el artículo 6 de la Ley 962 de 2005, que faculta a las entidades para utilizar cualquier medio tecnológico para el trámite de la notificación de los actos administrativos</a:t>
            </a:r>
            <a:r>
              <a:rPr lang="es-ES" sz="1700" i="1" dirty="0" smtClean="0">
                <a:solidFill>
                  <a:schemeClr val="tx2"/>
                </a:solidFill>
              </a:rPr>
              <a:t>”.</a:t>
            </a:r>
            <a:endParaRPr lang="es-ES" sz="1700" i="1" dirty="0">
              <a:solidFill>
                <a:schemeClr val="tx2"/>
              </a:solidFill>
            </a:endParaRPr>
          </a:p>
        </p:txBody>
      </p:sp>
    </p:spTree>
    <p:extLst>
      <p:ext uri="{BB962C8B-B14F-4D97-AF65-F5344CB8AC3E}">
        <p14:creationId xmlns:p14="http://schemas.microsoft.com/office/powerpoint/2010/main" val="55732474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descr="MINVIyGOB-0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20073" y="6021288"/>
            <a:ext cx="3923927" cy="8367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CuadroTexto 2"/>
          <p:cNvSpPr txBox="1"/>
          <p:nvPr/>
        </p:nvSpPr>
        <p:spPr>
          <a:xfrm>
            <a:off x="296690" y="260648"/>
            <a:ext cx="8568952" cy="1077218"/>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lvl="0" algn="ctr"/>
            <a:r>
              <a:rPr lang="es-CO" sz="3200" b="1" dirty="0">
                <a:solidFill>
                  <a:schemeClr val="tx2"/>
                </a:solidFill>
                <a:latin typeface="+mn-lt"/>
              </a:rPr>
              <a:t>Autos de inicio que ordenan a las </a:t>
            </a:r>
            <a:r>
              <a:rPr lang="es-CO" sz="3200" b="1" dirty="0" smtClean="0">
                <a:solidFill>
                  <a:schemeClr val="tx2"/>
                </a:solidFill>
                <a:latin typeface="+mn-lt"/>
              </a:rPr>
              <a:t>empresas</a:t>
            </a:r>
          </a:p>
          <a:p>
            <a:pPr lvl="0" algn="ctr"/>
            <a:r>
              <a:rPr lang="es-CO" sz="3200" b="1" dirty="0" smtClean="0">
                <a:solidFill>
                  <a:schemeClr val="tx2"/>
                </a:solidFill>
                <a:latin typeface="+mn-lt"/>
              </a:rPr>
              <a:t>prestadoras publicar </a:t>
            </a:r>
            <a:r>
              <a:rPr lang="es-CO" sz="3200" b="1" dirty="0">
                <a:solidFill>
                  <a:schemeClr val="tx2"/>
                </a:solidFill>
                <a:latin typeface="+mn-lt"/>
              </a:rPr>
              <a:t>la actuación </a:t>
            </a:r>
            <a:r>
              <a:rPr lang="es-CO" sz="3200" b="1" dirty="0" smtClean="0">
                <a:solidFill>
                  <a:schemeClr val="tx2"/>
                </a:solidFill>
                <a:latin typeface="+mn-lt"/>
              </a:rPr>
              <a:t>administrativa</a:t>
            </a:r>
            <a:endParaRPr lang="es-CO" sz="3200" b="1" dirty="0">
              <a:solidFill>
                <a:schemeClr val="tx2"/>
              </a:solidFill>
              <a:latin typeface="+mn-lt"/>
            </a:endParaRPr>
          </a:p>
        </p:txBody>
      </p:sp>
      <p:sp>
        <p:nvSpPr>
          <p:cNvPr id="4" name="CuadroTexto 3"/>
          <p:cNvSpPr txBox="1"/>
          <p:nvPr/>
        </p:nvSpPr>
        <p:spPr>
          <a:xfrm>
            <a:off x="296690" y="1389251"/>
            <a:ext cx="8568952" cy="4170372"/>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s-419" b="1" dirty="0" smtClean="0">
                <a:solidFill>
                  <a:schemeClr val="tx2"/>
                </a:solidFill>
              </a:rPr>
              <a:t>COMENTARIOS </a:t>
            </a:r>
            <a:r>
              <a:rPr lang="es-419" b="1" dirty="0">
                <a:solidFill>
                  <a:schemeClr val="tx2"/>
                </a:solidFill>
              </a:rPr>
              <a:t>DE LA UNIDAD DE CONTROL </a:t>
            </a:r>
            <a:r>
              <a:rPr lang="es-419" b="1" dirty="0" smtClean="0">
                <a:solidFill>
                  <a:schemeClr val="tx2"/>
                </a:solidFill>
              </a:rPr>
              <a:t>INTERNO</a:t>
            </a:r>
          </a:p>
          <a:p>
            <a:endParaRPr lang="es-419" sz="1400" dirty="0">
              <a:solidFill>
                <a:schemeClr val="tx2"/>
              </a:solidFill>
            </a:endParaRPr>
          </a:p>
          <a:p>
            <a:pPr algn="just"/>
            <a:r>
              <a:rPr lang="es-419" sz="2000" dirty="0" smtClean="0">
                <a:solidFill>
                  <a:schemeClr val="tx2"/>
                </a:solidFill>
              </a:rPr>
              <a:t>Como se detalló anteriormente, la </a:t>
            </a:r>
            <a:r>
              <a:rPr lang="es-419" sz="2000" dirty="0">
                <a:solidFill>
                  <a:schemeClr val="tx2"/>
                </a:solidFill>
              </a:rPr>
              <a:t>O</a:t>
            </a:r>
            <a:r>
              <a:rPr lang="es-419" sz="2000" dirty="0" smtClean="0">
                <a:solidFill>
                  <a:schemeClr val="tx2"/>
                </a:solidFill>
              </a:rPr>
              <a:t>ficina Asesora Jurídica en respuesta al informe preliminar de auditoría, realizó la siguiente afirmación entre otras manifestaciones: </a:t>
            </a:r>
            <a:r>
              <a:rPr lang="es-419" dirty="0" smtClean="0">
                <a:solidFill>
                  <a:schemeClr val="tx2"/>
                </a:solidFill>
              </a:rPr>
              <a:t>“</a:t>
            </a:r>
            <a:r>
              <a:rPr lang="es-ES" i="1" dirty="0">
                <a:solidFill>
                  <a:schemeClr val="tx2"/>
                </a:solidFill>
              </a:rPr>
              <a:t>La publicación es el procedimiento utilizado para dar a conocer los actos de carácter general, mientras que la notificación se utiliza para poner en conocimiento de los interesados los actos de carácter particular o individual. </a:t>
            </a:r>
            <a:r>
              <a:rPr lang="es-ES" i="1" dirty="0" smtClean="0">
                <a:solidFill>
                  <a:schemeClr val="tx2"/>
                </a:solidFill>
              </a:rPr>
              <a:t>Para </a:t>
            </a:r>
            <a:r>
              <a:rPr lang="es-ES" i="1" dirty="0">
                <a:solidFill>
                  <a:schemeClr val="tx2"/>
                </a:solidFill>
              </a:rPr>
              <a:t>el caso específico de la comunicación a terceros indeterminados que puedan verse afectados por el trámite de una actuación administrativa, iniciada por solicitud de una persona prestadora y con el propósito de contar con certeza para contabilizar el término consagrado en el artículo 111 de la Ley 142 de 1994, </a:t>
            </a:r>
            <a:r>
              <a:rPr lang="es-ES" i="1" u="sng" dirty="0">
                <a:solidFill>
                  <a:schemeClr val="tx2"/>
                </a:solidFill>
              </a:rPr>
              <a:t>en los autos de inicio se ordena al peticionario de publicar el texto del acto en un periódico de amplia circulación nacional o </a:t>
            </a:r>
            <a:r>
              <a:rPr lang="es-ES" i="1" u="sng" dirty="0" smtClean="0">
                <a:solidFill>
                  <a:schemeClr val="tx2"/>
                </a:solidFill>
              </a:rPr>
              <a:t>local</a:t>
            </a:r>
            <a:r>
              <a:rPr lang="es-ES" i="1" dirty="0" smtClean="0">
                <a:solidFill>
                  <a:schemeClr val="tx2"/>
                </a:solidFill>
              </a:rPr>
              <a:t>” (subrayas fuera de texto)</a:t>
            </a:r>
          </a:p>
          <a:p>
            <a:pPr algn="just"/>
            <a:endParaRPr lang="es-419" sz="900" dirty="0">
              <a:solidFill>
                <a:schemeClr val="tx2"/>
              </a:solidFill>
            </a:endParaRPr>
          </a:p>
          <a:p>
            <a:pPr algn="just"/>
            <a:endParaRPr lang="es-419" sz="2000" dirty="0" smtClean="0">
              <a:solidFill>
                <a:schemeClr val="tx2"/>
              </a:solidFill>
            </a:endParaRPr>
          </a:p>
        </p:txBody>
      </p:sp>
    </p:spTree>
    <p:extLst>
      <p:ext uri="{BB962C8B-B14F-4D97-AF65-F5344CB8AC3E}">
        <p14:creationId xmlns:p14="http://schemas.microsoft.com/office/powerpoint/2010/main" val="421042079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descr="MINVIyGOB-0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20073" y="6021288"/>
            <a:ext cx="3923927" cy="8367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CuadroTexto 2"/>
          <p:cNvSpPr txBox="1"/>
          <p:nvPr/>
        </p:nvSpPr>
        <p:spPr>
          <a:xfrm>
            <a:off x="296690" y="260648"/>
            <a:ext cx="8568952" cy="1077218"/>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lvl="0" algn="ctr"/>
            <a:r>
              <a:rPr lang="es-CO" sz="3200" b="1" dirty="0">
                <a:solidFill>
                  <a:schemeClr val="tx2"/>
                </a:solidFill>
                <a:latin typeface="+mn-lt"/>
              </a:rPr>
              <a:t>Autos de inicio que ordenan a las </a:t>
            </a:r>
            <a:r>
              <a:rPr lang="es-CO" sz="3200" b="1" dirty="0" smtClean="0">
                <a:solidFill>
                  <a:schemeClr val="tx2"/>
                </a:solidFill>
                <a:latin typeface="+mn-lt"/>
              </a:rPr>
              <a:t>empresas</a:t>
            </a:r>
          </a:p>
          <a:p>
            <a:pPr lvl="0" algn="ctr"/>
            <a:r>
              <a:rPr lang="es-CO" sz="3200" b="1" dirty="0" smtClean="0">
                <a:solidFill>
                  <a:schemeClr val="tx2"/>
                </a:solidFill>
                <a:latin typeface="+mn-lt"/>
              </a:rPr>
              <a:t>prestadoras publicar </a:t>
            </a:r>
            <a:r>
              <a:rPr lang="es-CO" sz="3200" b="1" dirty="0">
                <a:solidFill>
                  <a:schemeClr val="tx2"/>
                </a:solidFill>
                <a:latin typeface="+mn-lt"/>
              </a:rPr>
              <a:t>la actuación </a:t>
            </a:r>
            <a:r>
              <a:rPr lang="es-CO" sz="3200" b="1" dirty="0" smtClean="0">
                <a:solidFill>
                  <a:schemeClr val="tx2"/>
                </a:solidFill>
                <a:latin typeface="+mn-lt"/>
              </a:rPr>
              <a:t>administrativa</a:t>
            </a:r>
            <a:endParaRPr lang="es-CO" sz="3200" b="1" dirty="0">
              <a:solidFill>
                <a:schemeClr val="tx2"/>
              </a:solidFill>
              <a:latin typeface="+mn-lt"/>
            </a:endParaRPr>
          </a:p>
        </p:txBody>
      </p:sp>
      <p:sp>
        <p:nvSpPr>
          <p:cNvPr id="4" name="CuadroTexto 3"/>
          <p:cNvSpPr txBox="1"/>
          <p:nvPr/>
        </p:nvSpPr>
        <p:spPr>
          <a:xfrm>
            <a:off x="296690" y="1371253"/>
            <a:ext cx="8568952" cy="4616648"/>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s-419" b="1" dirty="0" smtClean="0">
                <a:solidFill>
                  <a:schemeClr val="tx2"/>
                </a:solidFill>
              </a:rPr>
              <a:t>COMENTARIOS </a:t>
            </a:r>
            <a:r>
              <a:rPr lang="es-419" b="1" dirty="0">
                <a:solidFill>
                  <a:schemeClr val="tx2"/>
                </a:solidFill>
              </a:rPr>
              <a:t>DE LA UNIDAD DE CONTROL INTERNO</a:t>
            </a:r>
            <a:r>
              <a:rPr lang="es-419" b="1" dirty="0" smtClean="0">
                <a:solidFill>
                  <a:schemeClr val="tx2"/>
                </a:solidFill>
              </a:rPr>
              <a:t>:</a:t>
            </a:r>
          </a:p>
          <a:p>
            <a:endParaRPr lang="es-419" sz="700" dirty="0">
              <a:solidFill>
                <a:schemeClr val="tx2"/>
              </a:solidFill>
            </a:endParaRPr>
          </a:p>
          <a:p>
            <a:pPr algn="just"/>
            <a:r>
              <a:rPr lang="es-419" sz="2000" dirty="0">
                <a:solidFill>
                  <a:schemeClr val="tx2"/>
                </a:solidFill>
              </a:rPr>
              <a:t>Conforme a lo anteriormente afirmado por la dependencia auditada, es preciso señalar que la observación formulada por esta unidad para las actuaciones administrativas evaluadas, no se encuentra relacionada con la aplicación de los principios de Publicidad y del Debido Proceso.</a:t>
            </a:r>
            <a:endParaRPr lang="es-419" sz="2000" dirty="0" smtClean="0">
              <a:solidFill>
                <a:schemeClr val="tx2"/>
              </a:solidFill>
            </a:endParaRPr>
          </a:p>
          <a:p>
            <a:pPr algn="just"/>
            <a:endParaRPr lang="es-419" sz="900" dirty="0">
              <a:solidFill>
                <a:schemeClr val="tx2"/>
              </a:solidFill>
            </a:endParaRPr>
          </a:p>
          <a:p>
            <a:pPr algn="just"/>
            <a:r>
              <a:rPr lang="es-419" sz="2000" dirty="0" smtClean="0">
                <a:solidFill>
                  <a:schemeClr val="tx2"/>
                </a:solidFill>
              </a:rPr>
              <a:t>Esta se encuentra dirigida es a </a:t>
            </a:r>
            <a:r>
              <a:rPr lang="es-419" sz="2000" dirty="0">
                <a:solidFill>
                  <a:schemeClr val="tx2"/>
                </a:solidFill>
              </a:rPr>
              <a:t>que si bien se están publicando los autos de inicio </a:t>
            </a:r>
            <a:r>
              <a:rPr lang="es-419" sz="2000" dirty="0" smtClean="0">
                <a:solidFill>
                  <a:schemeClr val="tx2"/>
                </a:solidFill>
              </a:rPr>
              <a:t>a </a:t>
            </a:r>
            <a:r>
              <a:rPr lang="es-ES" sz="2000" dirty="0" smtClean="0">
                <a:solidFill>
                  <a:schemeClr val="tx2"/>
                </a:solidFill>
              </a:rPr>
              <a:t>través </a:t>
            </a:r>
            <a:r>
              <a:rPr lang="es-ES" sz="2000" dirty="0">
                <a:solidFill>
                  <a:schemeClr val="tx2"/>
                </a:solidFill>
              </a:rPr>
              <a:t>de un medio masivo de comunicación nacional o </a:t>
            </a:r>
            <a:r>
              <a:rPr lang="es-ES" sz="2000" dirty="0" smtClean="0">
                <a:solidFill>
                  <a:schemeClr val="tx2"/>
                </a:solidFill>
              </a:rPr>
              <a:t>local, como lo afirma la Oficina Asesora Jurídica</a:t>
            </a:r>
            <a:r>
              <a:rPr lang="es-419" sz="2000" dirty="0" smtClean="0">
                <a:solidFill>
                  <a:schemeClr val="tx2"/>
                </a:solidFill>
              </a:rPr>
              <a:t>, su divulgación en diarios de amplia circulación nacional o local se está ordenando  a </a:t>
            </a:r>
            <a:r>
              <a:rPr lang="es-419" sz="2000" dirty="0">
                <a:solidFill>
                  <a:schemeClr val="tx2"/>
                </a:solidFill>
              </a:rPr>
              <a:t>las empresas </a:t>
            </a:r>
            <a:r>
              <a:rPr lang="es-419" sz="2000" dirty="0" smtClean="0">
                <a:solidFill>
                  <a:schemeClr val="tx2"/>
                </a:solidFill>
              </a:rPr>
              <a:t>prestadoras, advirtiendo a estas que el cumplimiento de ese requisito es necesario para continuar con el trámite de la actuación, pese a que el artículo 37 del CPACA establece claramente, que esta actividad se encuentra en cabeza de la autoridad competente</a:t>
            </a:r>
            <a:r>
              <a:rPr lang="es-419" sz="2000" dirty="0">
                <a:solidFill>
                  <a:schemeClr val="tx2"/>
                </a:solidFill>
              </a:rPr>
              <a:t> </a:t>
            </a:r>
            <a:r>
              <a:rPr lang="es-419" sz="2000" dirty="0" smtClean="0">
                <a:solidFill>
                  <a:schemeClr val="tx2"/>
                </a:solidFill>
              </a:rPr>
              <a:t>y no lo instrumenta como un requisito de procedibilidad de la actuación administrativa, para las entidades prestadoras.</a:t>
            </a:r>
            <a:endParaRPr lang="es-419" sz="900" dirty="0" smtClean="0">
              <a:solidFill>
                <a:schemeClr val="tx2"/>
              </a:solidFill>
            </a:endParaRPr>
          </a:p>
        </p:txBody>
      </p:sp>
    </p:spTree>
    <p:extLst>
      <p:ext uri="{BB962C8B-B14F-4D97-AF65-F5344CB8AC3E}">
        <p14:creationId xmlns:p14="http://schemas.microsoft.com/office/powerpoint/2010/main" val="141819834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179512" y="154984"/>
            <a:ext cx="8784976" cy="1077218"/>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lvl="0" algn="ctr"/>
            <a:r>
              <a:rPr lang="es-CO" sz="3200" b="1" dirty="0" smtClean="0">
                <a:solidFill>
                  <a:schemeClr val="tx2"/>
                </a:solidFill>
              </a:rPr>
              <a:t>Propuestas </a:t>
            </a:r>
            <a:r>
              <a:rPr lang="es-CO" sz="3200" b="1" dirty="0">
                <a:solidFill>
                  <a:schemeClr val="tx2"/>
                </a:solidFill>
              </a:rPr>
              <a:t>de </a:t>
            </a:r>
            <a:r>
              <a:rPr lang="es-CO" sz="3200" b="1" dirty="0" smtClean="0">
                <a:solidFill>
                  <a:schemeClr val="tx2"/>
                </a:solidFill>
              </a:rPr>
              <a:t>Autos </a:t>
            </a:r>
            <a:r>
              <a:rPr lang="es-CO" sz="3200" b="1" dirty="0">
                <a:solidFill>
                  <a:schemeClr val="tx2"/>
                </a:solidFill>
              </a:rPr>
              <a:t>de Inicio </a:t>
            </a:r>
            <a:r>
              <a:rPr lang="es-CO" sz="3200" b="1" dirty="0" smtClean="0">
                <a:solidFill>
                  <a:schemeClr val="tx2"/>
                </a:solidFill>
              </a:rPr>
              <a:t>no presentadas </a:t>
            </a:r>
            <a:r>
              <a:rPr lang="es-CO" sz="3200" b="1" dirty="0">
                <a:solidFill>
                  <a:schemeClr val="tx2"/>
                </a:solidFill>
              </a:rPr>
              <a:t>en Comité  de Expertos </a:t>
            </a:r>
            <a:endParaRPr lang="es-CO" sz="3200" b="1" dirty="0" smtClean="0">
              <a:solidFill>
                <a:schemeClr val="tx2"/>
              </a:solidFill>
            </a:endParaRPr>
          </a:p>
        </p:txBody>
      </p:sp>
      <p:sp>
        <p:nvSpPr>
          <p:cNvPr id="4" name="CuadroTexto 3"/>
          <p:cNvSpPr txBox="1"/>
          <p:nvPr/>
        </p:nvSpPr>
        <p:spPr>
          <a:xfrm>
            <a:off x="190408" y="1301854"/>
            <a:ext cx="8784976" cy="4585871"/>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just"/>
            <a:r>
              <a:rPr lang="es-ES" sz="2000" dirty="0" smtClean="0">
                <a:solidFill>
                  <a:schemeClr val="tx2"/>
                </a:solidFill>
              </a:rPr>
              <a:t>El </a:t>
            </a:r>
            <a:r>
              <a:rPr lang="es-ES" sz="2000" dirty="0">
                <a:solidFill>
                  <a:schemeClr val="tx2"/>
                </a:solidFill>
              </a:rPr>
              <a:t>7</a:t>
            </a:r>
            <a:r>
              <a:rPr lang="es-ES" sz="2000" dirty="0" smtClean="0">
                <a:solidFill>
                  <a:schemeClr val="tx2"/>
                </a:solidFill>
              </a:rPr>
              <a:t>0% (</a:t>
            </a:r>
            <a:r>
              <a:rPr lang="es-ES" sz="2000" dirty="0">
                <a:solidFill>
                  <a:schemeClr val="tx2"/>
                </a:solidFill>
              </a:rPr>
              <a:t>7</a:t>
            </a:r>
            <a:r>
              <a:rPr lang="es-ES" sz="2000" dirty="0" smtClean="0">
                <a:solidFill>
                  <a:schemeClr val="tx2"/>
                </a:solidFill>
              </a:rPr>
              <a:t> de 10) de las propuestas de autos </a:t>
            </a:r>
            <a:r>
              <a:rPr lang="es-ES" sz="2000" dirty="0">
                <a:solidFill>
                  <a:schemeClr val="tx2"/>
                </a:solidFill>
              </a:rPr>
              <a:t>de inicio </a:t>
            </a:r>
            <a:r>
              <a:rPr lang="es-ES" sz="2000" dirty="0" smtClean="0">
                <a:solidFill>
                  <a:schemeClr val="tx2"/>
                </a:solidFill>
              </a:rPr>
              <a:t>de las actuaciones administrativas verificadas, no fueron presentadas para estudio ante el Comité</a:t>
            </a:r>
            <a:r>
              <a:rPr lang="es-419" sz="2000" dirty="0" smtClean="0">
                <a:solidFill>
                  <a:schemeClr val="tx2"/>
                </a:solidFill>
              </a:rPr>
              <a:t> de Expertos, pese a lo indicado en el Procedimiento </a:t>
            </a:r>
            <a:r>
              <a:rPr lang="es-CO" i="1" dirty="0">
                <a:solidFill>
                  <a:schemeClr val="tx2"/>
                </a:solidFill>
                <a:cs typeface="Arial" panose="020B0604020202020204" pitchFamily="34" charset="0"/>
              </a:rPr>
              <a:t>GRE-PRC01 </a:t>
            </a:r>
            <a:r>
              <a:rPr lang="es-419" altLang="es-ES" i="1" dirty="0">
                <a:solidFill>
                  <a:schemeClr val="tx2"/>
                </a:solidFill>
                <a:cs typeface="Arial" panose="020B0604020202020204" pitchFamily="34" charset="0"/>
              </a:rPr>
              <a:t>Procedimiento Emisión Actuaciones Administrativas de Carácter Particular V03 del </a:t>
            </a:r>
            <a:r>
              <a:rPr lang="es-419" altLang="es-ES" i="1" dirty="0" smtClean="0">
                <a:solidFill>
                  <a:schemeClr val="tx2"/>
                </a:solidFill>
                <a:cs typeface="Arial" panose="020B0604020202020204" pitchFamily="34" charset="0"/>
              </a:rPr>
              <a:t>01/8/2017</a:t>
            </a:r>
            <a:r>
              <a:rPr lang="es-ES" dirty="0" smtClean="0">
                <a:solidFill>
                  <a:schemeClr val="tx2"/>
                </a:solidFill>
              </a:rPr>
              <a:t>, “</a:t>
            </a:r>
            <a:r>
              <a:rPr lang="es-ES" i="1" dirty="0" smtClean="0">
                <a:solidFill>
                  <a:schemeClr val="tx2"/>
                </a:solidFill>
                <a:cs typeface="Arial" panose="020B0604020202020204" pitchFamily="34" charset="0"/>
              </a:rPr>
              <a:t>actividad </a:t>
            </a:r>
            <a:r>
              <a:rPr lang="es-ES" i="1" dirty="0">
                <a:solidFill>
                  <a:schemeClr val="tx2"/>
                </a:solidFill>
                <a:cs typeface="Arial" panose="020B0604020202020204" pitchFamily="34" charset="0"/>
              </a:rPr>
              <a:t>N° 9 “</a:t>
            </a:r>
            <a:r>
              <a:rPr lang="es-ES" b="1" i="1" dirty="0">
                <a:solidFill>
                  <a:schemeClr val="tx2"/>
                </a:solidFill>
                <a:cs typeface="Arial" panose="020B0604020202020204" pitchFamily="34" charset="0"/>
              </a:rPr>
              <a:t>Presentar la solicitud </a:t>
            </a:r>
            <a:r>
              <a:rPr lang="es-ES" b="1" i="1" dirty="0" smtClean="0">
                <a:solidFill>
                  <a:schemeClr val="tx2"/>
                </a:solidFill>
                <a:cs typeface="Arial" panose="020B0604020202020204" pitchFamily="34" charset="0"/>
              </a:rPr>
              <a:t>en </a:t>
            </a:r>
            <a:r>
              <a:rPr lang="es-ES" b="1" i="1" dirty="0">
                <a:solidFill>
                  <a:schemeClr val="tx2"/>
                </a:solidFill>
                <a:cs typeface="Arial" panose="020B0604020202020204" pitchFamily="34" charset="0"/>
              </a:rPr>
              <a:t>Comité de </a:t>
            </a:r>
            <a:r>
              <a:rPr lang="es-ES" b="1" i="1" dirty="0" smtClean="0">
                <a:solidFill>
                  <a:schemeClr val="tx2"/>
                </a:solidFill>
                <a:cs typeface="Arial" panose="020B0604020202020204" pitchFamily="34" charset="0"/>
              </a:rPr>
              <a:t>Expertos</a:t>
            </a:r>
            <a:r>
              <a:rPr lang="es-ES" i="1" dirty="0" smtClean="0">
                <a:solidFill>
                  <a:schemeClr val="tx2"/>
                </a:solidFill>
                <a:cs typeface="Arial" panose="020B0604020202020204" pitchFamily="34" charset="0"/>
              </a:rPr>
              <a:t>. </a:t>
            </a:r>
            <a:r>
              <a:rPr lang="es-CO" i="1" dirty="0" smtClean="0">
                <a:solidFill>
                  <a:schemeClr val="tx2"/>
                </a:solidFill>
                <a:cs typeface="Arial" panose="020B0604020202020204" pitchFamily="34" charset="0"/>
              </a:rPr>
              <a:t>Exponer </a:t>
            </a:r>
            <a:r>
              <a:rPr lang="es-CO" i="1" dirty="0">
                <a:solidFill>
                  <a:schemeClr val="tx2"/>
                </a:solidFill>
                <a:cs typeface="Arial" panose="020B0604020202020204" pitchFamily="34" charset="0"/>
              </a:rPr>
              <a:t>para estudio del Comité de Expertos línea de tiempo y </a:t>
            </a:r>
            <a:r>
              <a:rPr lang="es-CO" b="1" i="1" dirty="0">
                <a:solidFill>
                  <a:schemeClr val="tx2"/>
                </a:solidFill>
                <a:cs typeface="Arial" panose="020B0604020202020204" pitchFamily="34" charset="0"/>
              </a:rPr>
              <a:t>la propuesta que se recomienda </a:t>
            </a:r>
            <a:r>
              <a:rPr lang="es-CO" i="1" dirty="0">
                <a:solidFill>
                  <a:schemeClr val="tx2"/>
                </a:solidFill>
                <a:cs typeface="Arial" panose="020B0604020202020204" pitchFamily="34" charset="0"/>
              </a:rPr>
              <a:t>(</a:t>
            </a:r>
            <a:r>
              <a:rPr lang="es-CO" b="1" i="1" dirty="0">
                <a:solidFill>
                  <a:schemeClr val="tx2"/>
                </a:solidFill>
                <a:cs typeface="Arial" panose="020B0604020202020204" pitchFamily="34" charset="0"/>
              </a:rPr>
              <a:t>auto de inicio </a:t>
            </a:r>
            <a:r>
              <a:rPr lang="es-CO" i="1" dirty="0">
                <a:solidFill>
                  <a:schemeClr val="tx2"/>
                </a:solidFill>
                <a:cs typeface="Arial" panose="020B0604020202020204" pitchFamily="34" charset="0"/>
              </a:rPr>
              <a:t>o requerimiento en el caso de “Modificación de Fórmulas y/o de Costos Económicos de Referencia</a:t>
            </a:r>
            <a:r>
              <a:rPr lang="es-CO" i="1" dirty="0" smtClean="0">
                <a:solidFill>
                  <a:schemeClr val="tx2"/>
                </a:solidFill>
                <a:cs typeface="Arial" panose="020B0604020202020204" pitchFamily="34" charset="0"/>
              </a:rPr>
              <a:t>”) </a:t>
            </a:r>
            <a:r>
              <a:rPr lang="es-ES" i="1" dirty="0" smtClean="0">
                <a:solidFill>
                  <a:schemeClr val="tx2"/>
                </a:solidFill>
                <a:cs typeface="Arial" panose="020B0604020202020204" pitchFamily="34" charset="0"/>
              </a:rPr>
              <a:t>(…)”, negrillas fuera de texto, </a:t>
            </a:r>
            <a:r>
              <a:rPr lang="es-ES" sz="2000" dirty="0" smtClean="0">
                <a:solidFill>
                  <a:schemeClr val="tx2"/>
                </a:solidFill>
              </a:rPr>
              <a:t>(ver anexo 2).</a:t>
            </a:r>
          </a:p>
          <a:p>
            <a:pPr algn="just"/>
            <a:endParaRPr lang="es-ES" sz="2000" dirty="0" smtClean="0">
              <a:solidFill>
                <a:schemeClr val="tx2"/>
              </a:solidFill>
            </a:endParaRPr>
          </a:p>
          <a:p>
            <a:pPr algn="just"/>
            <a:r>
              <a:rPr lang="es-ES" sz="2000" dirty="0" smtClean="0">
                <a:solidFill>
                  <a:schemeClr val="tx2"/>
                </a:solidFill>
              </a:rPr>
              <a:t>Por lo anterior, se recomienda atender los procedimientos que regulan la emisión d</a:t>
            </a:r>
            <a:r>
              <a:rPr lang="es-419" sz="2000" dirty="0" smtClean="0">
                <a:solidFill>
                  <a:schemeClr val="tx2"/>
                </a:solidFill>
              </a:rPr>
              <a:t>e las actuaciones administrativas de carácter particular </a:t>
            </a:r>
            <a:r>
              <a:rPr lang="es-ES" sz="2000" dirty="0" smtClean="0">
                <a:solidFill>
                  <a:schemeClr val="tx2"/>
                </a:solidFill>
              </a:rPr>
              <a:t>establecidos por la misma entidad. Sin embargo, es conveniente contrastar la actividad No 9 del procedimiento citado, con las funciones establecidas para el Comité de Expertos Comisionados en el Decreto 2412 de 2015, y si es del caso ajustar el procedimiento interno. </a:t>
            </a:r>
            <a:endParaRPr lang="es-ES" sz="2000" dirty="0">
              <a:solidFill>
                <a:schemeClr val="tx2"/>
              </a:solidFill>
            </a:endParaRPr>
          </a:p>
        </p:txBody>
      </p:sp>
      <p:pic>
        <p:nvPicPr>
          <p:cNvPr id="5" name="Imagen 1" descr="MINVIyGOB-0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20073" y="6018932"/>
            <a:ext cx="3923927" cy="8390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9339544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179512" y="154984"/>
            <a:ext cx="8784976" cy="1077218"/>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lvl="0" algn="ctr"/>
            <a:r>
              <a:rPr lang="es-CO" sz="3200" b="1" dirty="0" smtClean="0">
                <a:solidFill>
                  <a:schemeClr val="tx2"/>
                </a:solidFill>
              </a:rPr>
              <a:t>Propuestas </a:t>
            </a:r>
            <a:r>
              <a:rPr lang="es-CO" sz="3200" b="1" dirty="0">
                <a:solidFill>
                  <a:schemeClr val="tx2"/>
                </a:solidFill>
              </a:rPr>
              <a:t>de </a:t>
            </a:r>
            <a:r>
              <a:rPr lang="es-CO" sz="3200" b="1" dirty="0" smtClean="0">
                <a:solidFill>
                  <a:schemeClr val="tx2"/>
                </a:solidFill>
              </a:rPr>
              <a:t>Autos </a:t>
            </a:r>
            <a:r>
              <a:rPr lang="es-CO" sz="3200" b="1" dirty="0">
                <a:solidFill>
                  <a:schemeClr val="tx2"/>
                </a:solidFill>
              </a:rPr>
              <a:t>de Inicio </a:t>
            </a:r>
            <a:r>
              <a:rPr lang="es-CO" sz="3200" b="1" dirty="0" smtClean="0">
                <a:solidFill>
                  <a:schemeClr val="tx2"/>
                </a:solidFill>
              </a:rPr>
              <a:t>no presentadas </a:t>
            </a:r>
            <a:r>
              <a:rPr lang="es-CO" sz="3200" b="1" dirty="0">
                <a:solidFill>
                  <a:schemeClr val="tx2"/>
                </a:solidFill>
              </a:rPr>
              <a:t>en Comité  de Expertos </a:t>
            </a:r>
            <a:endParaRPr lang="es-CO" sz="3200" b="1" dirty="0" smtClean="0">
              <a:solidFill>
                <a:schemeClr val="tx2"/>
              </a:solidFill>
            </a:endParaRPr>
          </a:p>
        </p:txBody>
      </p:sp>
      <p:sp>
        <p:nvSpPr>
          <p:cNvPr id="4" name="CuadroTexto 3"/>
          <p:cNvSpPr txBox="1"/>
          <p:nvPr/>
        </p:nvSpPr>
        <p:spPr>
          <a:xfrm>
            <a:off x="179512" y="1401881"/>
            <a:ext cx="8784976" cy="4355038"/>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s-419" b="1" dirty="0">
                <a:solidFill>
                  <a:schemeClr val="tx2"/>
                </a:solidFill>
              </a:rPr>
              <a:t>COMENTARIOS DE LA OFICINA ASESORA </a:t>
            </a:r>
            <a:r>
              <a:rPr lang="es-419" b="1" dirty="0" smtClean="0">
                <a:solidFill>
                  <a:schemeClr val="tx2"/>
                </a:solidFill>
              </a:rPr>
              <a:t>JURÍDICA</a:t>
            </a:r>
            <a:endParaRPr lang="es-419" dirty="0" smtClean="0">
              <a:solidFill>
                <a:schemeClr val="tx2"/>
              </a:solidFill>
            </a:endParaRPr>
          </a:p>
          <a:p>
            <a:endParaRPr lang="es-419" sz="700" dirty="0">
              <a:solidFill>
                <a:schemeClr val="tx2"/>
              </a:solidFill>
            </a:endParaRPr>
          </a:p>
          <a:p>
            <a:pPr algn="just"/>
            <a:r>
              <a:rPr lang="es-ES" i="1" dirty="0" smtClean="0">
                <a:solidFill>
                  <a:schemeClr val="tx2"/>
                </a:solidFill>
              </a:rPr>
              <a:t>“Si </a:t>
            </a:r>
            <a:r>
              <a:rPr lang="es-ES" i="1" dirty="0">
                <a:solidFill>
                  <a:schemeClr val="tx2"/>
                </a:solidFill>
              </a:rPr>
              <a:t>bien es cierto que las actividades 8 y 9 del “Procedimiento emisión de actuaciones administrativas de carácter particular”, establecen las tareas de programación y presentación de las propuestas de inicio de las actuaciones en el Comité de Expertos, resulta pertinente resaltar que la facultad de expedir los actos administrativos y de dar impulso a las actuaciones administrativas que tramita la CRA, está en cabeza del Director Ejecutivo, de conformidad con el artículo 28 del Decreto 2882 de 2007.  Sin embargo, cuando el Director Ejecutivo lo estima pertinente por la relevancia del tema sobre el que versa la actuación administrativa, podrá llevar a Comité, para informar a los demás miembros sobre los asuntos a su cargo. </a:t>
            </a:r>
            <a:endParaRPr lang="es-ES" i="1" dirty="0" smtClean="0">
              <a:solidFill>
                <a:schemeClr val="tx2"/>
              </a:solidFill>
            </a:endParaRPr>
          </a:p>
          <a:p>
            <a:pPr algn="just"/>
            <a:endParaRPr lang="es-ES" sz="1000" i="1" dirty="0">
              <a:solidFill>
                <a:schemeClr val="tx2"/>
              </a:solidFill>
            </a:endParaRPr>
          </a:p>
          <a:p>
            <a:pPr algn="just"/>
            <a:r>
              <a:rPr lang="es-ES" i="1" dirty="0">
                <a:solidFill>
                  <a:schemeClr val="tx2"/>
                </a:solidFill>
              </a:rPr>
              <a:t>Lo anterior, teniendo presente que corresponde al Director Ejecutivo determinar qué asuntos son agendados a ese Comité en atención a su importancia, y en ejercicio de la competencia de impulsar las actuaciones administrativas y de la función de “Convocar y orientar el desarrollo de las sesiones del Comité de Expertos Comisionados</a:t>
            </a:r>
            <a:r>
              <a:rPr lang="es-ES" i="1" dirty="0" smtClean="0">
                <a:solidFill>
                  <a:schemeClr val="tx2"/>
                </a:solidFill>
              </a:rPr>
              <a:t>”</a:t>
            </a:r>
            <a:r>
              <a:rPr lang="es-ES" i="1" baseline="30000" dirty="0" smtClean="0">
                <a:solidFill>
                  <a:schemeClr val="tx2"/>
                </a:solidFill>
              </a:rPr>
              <a:t>.</a:t>
            </a:r>
          </a:p>
        </p:txBody>
      </p:sp>
      <p:pic>
        <p:nvPicPr>
          <p:cNvPr id="5" name="Imagen 1" descr="MINVIyGOB-0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20073" y="6018932"/>
            <a:ext cx="3923927" cy="8390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0221165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179512" y="154984"/>
            <a:ext cx="8784976" cy="1077218"/>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lvl="0" algn="ctr"/>
            <a:r>
              <a:rPr lang="es-CO" sz="3200" b="1" dirty="0" smtClean="0">
                <a:solidFill>
                  <a:schemeClr val="tx2"/>
                </a:solidFill>
              </a:rPr>
              <a:t>Propuestas </a:t>
            </a:r>
            <a:r>
              <a:rPr lang="es-CO" sz="3200" b="1" dirty="0">
                <a:solidFill>
                  <a:schemeClr val="tx2"/>
                </a:solidFill>
              </a:rPr>
              <a:t>de </a:t>
            </a:r>
            <a:r>
              <a:rPr lang="es-CO" sz="3200" b="1" dirty="0" smtClean="0">
                <a:solidFill>
                  <a:schemeClr val="tx2"/>
                </a:solidFill>
              </a:rPr>
              <a:t>Autos </a:t>
            </a:r>
            <a:r>
              <a:rPr lang="es-CO" sz="3200" b="1" dirty="0">
                <a:solidFill>
                  <a:schemeClr val="tx2"/>
                </a:solidFill>
              </a:rPr>
              <a:t>de Inicio </a:t>
            </a:r>
            <a:r>
              <a:rPr lang="es-CO" sz="3200" b="1" dirty="0" smtClean="0">
                <a:solidFill>
                  <a:schemeClr val="tx2"/>
                </a:solidFill>
              </a:rPr>
              <a:t>no presentadas </a:t>
            </a:r>
            <a:r>
              <a:rPr lang="es-CO" sz="3200" b="1" dirty="0">
                <a:solidFill>
                  <a:schemeClr val="tx2"/>
                </a:solidFill>
              </a:rPr>
              <a:t>en Comité  de Expertos </a:t>
            </a:r>
            <a:endParaRPr lang="es-CO" sz="3200" b="1" dirty="0" smtClean="0">
              <a:solidFill>
                <a:schemeClr val="tx2"/>
              </a:solidFill>
            </a:endParaRPr>
          </a:p>
        </p:txBody>
      </p:sp>
      <p:sp>
        <p:nvSpPr>
          <p:cNvPr id="4" name="CuadroTexto 3"/>
          <p:cNvSpPr txBox="1"/>
          <p:nvPr/>
        </p:nvSpPr>
        <p:spPr>
          <a:xfrm>
            <a:off x="190408" y="1301854"/>
            <a:ext cx="8784976" cy="4708981"/>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s-419" b="1" dirty="0">
                <a:solidFill>
                  <a:schemeClr val="tx2"/>
                </a:solidFill>
              </a:rPr>
              <a:t>COMENTARIOS DE LA OFICINA ASESORA </a:t>
            </a:r>
            <a:r>
              <a:rPr lang="es-419" b="1" dirty="0" smtClean="0">
                <a:solidFill>
                  <a:schemeClr val="tx2"/>
                </a:solidFill>
              </a:rPr>
              <a:t>JURÍDICA</a:t>
            </a:r>
            <a:endParaRPr lang="es-ES" i="1" dirty="0" smtClean="0">
              <a:solidFill>
                <a:schemeClr val="tx2"/>
              </a:solidFill>
            </a:endParaRPr>
          </a:p>
          <a:p>
            <a:pPr algn="just"/>
            <a:r>
              <a:rPr lang="es-ES" i="1" dirty="0" smtClean="0">
                <a:solidFill>
                  <a:schemeClr val="tx2"/>
                </a:solidFill>
              </a:rPr>
              <a:t>Para </a:t>
            </a:r>
            <a:r>
              <a:rPr lang="es-ES" i="1" dirty="0">
                <a:solidFill>
                  <a:schemeClr val="tx2"/>
                </a:solidFill>
              </a:rPr>
              <a:t>dar mayor claridad al asunto, conviene anotar que en la propuesta modificatoria de ese procedimiento, que está en proceso de revisión y próxima a ser presentada ante la instancia encargada de su aprobación, se discriminan detalladamente las actividades y gestiones para el inicio de las actuaciones administrativas, y se precisan las competencias de cada dependencia de la entidad. </a:t>
            </a:r>
            <a:r>
              <a:rPr lang="es-CO" i="1" dirty="0" smtClean="0">
                <a:solidFill>
                  <a:schemeClr val="tx2"/>
                </a:solidFill>
              </a:rPr>
              <a:t>Decreto </a:t>
            </a:r>
            <a:r>
              <a:rPr lang="es-CO" i="1" dirty="0">
                <a:solidFill>
                  <a:schemeClr val="tx2"/>
                </a:solidFill>
              </a:rPr>
              <a:t>2412 de 2015 (Por el cual se modifican los artículos 2 y 3 del Decreto 2883 de 2007), Art. 2 </a:t>
            </a:r>
            <a:r>
              <a:rPr lang="es-CO" i="1" dirty="0" err="1">
                <a:solidFill>
                  <a:schemeClr val="tx2"/>
                </a:solidFill>
              </a:rPr>
              <a:t>Num</a:t>
            </a:r>
            <a:r>
              <a:rPr lang="es-CO" i="1" dirty="0">
                <a:solidFill>
                  <a:schemeClr val="tx2"/>
                </a:solidFill>
              </a:rPr>
              <a:t>. 3</a:t>
            </a:r>
            <a:r>
              <a:rPr lang="es-CO" i="1" dirty="0" smtClean="0">
                <a:solidFill>
                  <a:schemeClr val="tx2"/>
                </a:solidFill>
              </a:rPr>
              <a:t>.</a:t>
            </a:r>
          </a:p>
          <a:p>
            <a:pPr algn="just"/>
            <a:endParaRPr lang="es-CO" sz="800" dirty="0">
              <a:solidFill>
                <a:schemeClr val="tx2"/>
              </a:solidFill>
            </a:endParaRPr>
          </a:p>
          <a:p>
            <a:pPr algn="just"/>
            <a:r>
              <a:rPr lang="es-419" b="1" dirty="0">
                <a:solidFill>
                  <a:schemeClr val="tx2"/>
                </a:solidFill>
              </a:rPr>
              <a:t>COMENTARIOS DE LA UNIDAD DE CONTROL </a:t>
            </a:r>
            <a:r>
              <a:rPr lang="es-419" b="1" dirty="0" smtClean="0">
                <a:solidFill>
                  <a:schemeClr val="tx2"/>
                </a:solidFill>
              </a:rPr>
              <a:t>INTERNO</a:t>
            </a:r>
          </a:p>
          <a:p>
            <a:pPr algn="just"/>
            <a:endParaRPr lang="es-419" sz="700" b="1" dirty="0">
              <a:solidFill>
                <a:schemeClr val="tx2"/>
              </a:solidFill>
            </a:endParaRPr>
          </a:p>
          <a:p>
            <a:pPr algn="just"/>
            <a:r>
              <a:rPr lang="es-419" sz="2000" dirty="0" smtClean="0">
                <a:solidFill>
                  <a:schemeClr val="tx2"/>
                </a:solidFill>
              </a:rPr>
              <a:t>Respecto a la respuesta formulada por la Oficina Asesora Jurídica, relacionada con el impulso a las actuaciones administrativas que se encuentran en cabeza </a:t>
            </a:r>
            <a:r>
              <a:rPr lang="es-419" sz="2000" dirty="0">
                <a:solidFill>
                  <a:schemeClr val="tx2"/>
                </a:solidFill>
              </a:rPr>
              <a:t>del Director Ejecutivo</a:t>
            </a:r>
            <a:r>
              <a:rPr lang="es-419" sz="2000" dirty="0" smtClean="0">
                <a:solidFill>
                  <a:schemeClr val="tx2"/>
                </a:solidFill>
              </a:rPr>
              <a:t>, el procedimiento </a:t>
            </a:r>
            <a:r>
              <a:rPr lang="es-CO" sz="2000" b="1" i="1" dirty="0">
                <a:solidFill>
                  <a:schemeClr val="tx2"/>
                </a:solidFill>
                <a:cs typeface="Arial" panose="020B0604020202020204" pitchFamily="34" charset="0"/>
              </a:rPr>
              <a:t>GRE-PRC01 </a:t>
            </a:r>
            <a:r>
              <a:rPr lang="es-ES" sz="2000" b="1" i="1" dirty="0">
                <a:solidFill>
                  <a:schemeClr val="tx2"/>
                </a:solidFill>
                <a:cs typeface="Arial" panose="020B0604020202020204" pitchFamily="34" charset="0"/>
              </a:rPr>
              <a:t>“Presentar la solicitud en Comité de </a:t>
            </a:r>
            <a:r>
              <a:rPr lang="es-ES" sz="2000" b="1" i="1" dirty="0" smtClean="0">
                <a:solidFill>
                  <a:schemeClr val="tx2"/>
                </a:solidFill>
                <a:cs typeface="Arial" panose="020B0604020202020204" pitchFamily="34" charset="0"/>
              </a:rPr>
              <a:t>Expertos”</a:t>
            </a:r>
            <a:r>
              <a:rPr lang="es-ES" sz="2000" i="1" dirty="0" smtClean="0">
                <a:solidFill>
                  <a:schemeClr val="tx2"/>
                </a:solidFill>
                <a:cs typeface="Arial" panose="020B0604020202020204" pitchFamily="34" charset="0"/>
              </a:rPr>
              <a:t>,</a:t>
            </a:r>
            <a:r>
              <a:rPr lang="es-ES" sz="2000" b="1" i="1" dirty="0" smtClean="0">
                <a:solidFill>
                  <a:schemeClr val="tx2"/>
                </a:solidFill>
                <a:cs typeface="Arial" panose="020B0604020202020204" pitchFamily="34" charset="0"/>
              </a:rPr>
              <a:t> </a:t>
            </a:r>
            <a:r>
              <a:rPr lang="es-419" sz="2000" dirty="0" smtClean="0">
                <a:solidFill>
                  <a:schemeClr val="tx2"/>
                </a:solidFill>
              </a:rPr>
              <a:t>establece la presentación de la solicitud para su estudio ante dicho estamento. De ahí que la recomendación de esta Unidad se encuentre dirigida es a que se cumpla el procedimiento GRE-PRC01, o se ajuste conforme a las funciones del Comité contenidas en el Decreto 2412 de 2015.</a:t>
            </a:r>
            <a:r>
              <a:rPr lang="es-419" dirty="0" smtClean="0">
                <a:solidFill>
                  <a:schemeClr val="tx2"/>
                </a:solidFill>
              </a:rPr>
              <a:t> </a:t>
            </a:r>
            <a:endParaRPr lang="es-419" dirty="0">
              <a:solidFill>
                <a:schemeClr val="tx2"/>
              </a:solidFill>
            </a:endParaRPr>
          </a:p>
        </p:txBody>
      </p:sp>
      <p:pic>
        <p:nvPicPr>
          <p:cNvPr id="5" name="Imagen 1" descr="MINVIyGOB-0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20073" y="6018932"/>
            <a:ext cx="3923927" cy="8390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305189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Box 3"/>
          <p:cNvSpPr txBox="1">
            <a:spLocks noChangeArrowheads="1"/>
          </p:cNvSpPr>
          <p:nvPr/>
        </p:nvSpPr>
        <p:spPr bwMode="auto">
          <a:xfrm>
            <a:off x="251520" y="260648"/>
            <a:ext cx="8640960" cy="584775"/>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wrap="square">
            <a:spAutoFit/>
          </a:bodyPr>
          <a:lstStyle/>
          <a:p>
            <a:pPr algn="ctr"/>
            <a:r>
              <a:rPr lang="es-CO" sz="3200" b="1" dirty="0" smtClean="0">
                <a:solidFill>
                  <a:schemeClr val="tx2"/>
                </a:solidFill>
              </a:rPr>
              <a:t>OBJETIVO GENERAL</a:t>
            </a:r>
            <a:endParaRPr lang="es-CO" sz="3200" b="1" dirty="0">
              <a:solidFill>
                <a:schemeClr val="tx2"/>
              </a:solidFill>
            </a:endParaRPr>
          </a:p>
        </p:txBody>
      </p:sp>
      <p:sp>
        <p:nvSpPr>
          <p:cNvPr id="2" name="CuadroTexto 1"/>
          <p:cNvSpPr txBox="1"/>
          <p:nvPr/>
        </p:nvSpPr>
        <p:spPr>
          <a:xfrm>
            <a:off x="251520" y="1052736"/>
            <a:ext cx="8640960" cy="4524315"/>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just"/>
            <a:endParaRPr lang="es-CO" sz="2400" dirty="0" smtClean="0">
              <a:solidFill>
                <a:schemeClr val="tx2"/>
              </a:solidFill>
              <a:cs typeface="Arial" panose="020B0604020202020204" pitchFamily="34" charset="0"/>
            </a:endParaRPr>
          </a:p>
          <a:p>
            <a:pPr algn="just"/>
            <a:r>
              <a:rPr lang="es-CO" sz="2400" dirty="0" smtClean="0">
                <a:solidFill>
                  <a:schemeClr val="tx2"/>
                </a:solidFill>
                <a:cs typeface="Arial" panose="020B0604020202020204" pitchFamily="34" charset="0"/>
              </a:rPr>
              <a:t>En </a:t>
            </a:r>
            <a:r>
              <a:rPr lang="es-CO" sz="2400" dirty="0">
                <a:solidFill>
                  <a:schemeClr val="tx2"/>
                </a:solidFill>
                <a:cs typeface="Arial" panose="020B0604020202020204" pitchFamily="34" charset="0"/>
              </a:rPr>
              <a:t>desarrollo del Objetivo </a:t>
            </a:r>
            <a:r>
              <a:rPr lang="es-CO" sz="2400" dirty="0" smtClean="0">
                <a:solidFill>
                  <a:schemeClr val="tx2"/>
                </a:solidFill>
                <a:cs typeface="Arial" panose="020B0604020202020204" pitchFamily="34" charset="0"/>
              </a:rPr>
              <a:t>Estratégico </a:t>
            </a:r>
            <a:r>
              <a:rPr lang="es-CO" sz="2400" dirty="0">
                <a:solidFill>
                  <a:schemeClr val="tx2"/>
                </a:solidFill>
                <a:cs typeface="Arial" panose="020B0604020202020204" pitchFamily="34" charset="0"/>
              </a:rPr>
              <a:t>Q</a:t>
            </a:r>
            <a:r>
              <a:rPr lang="es-CO" sz="2400" dirty="0" smtClean="0">
                <a:solidFill>
                  <a:schemeClr val="tx2"/>
                </a:solidFill>
                <a:cs typeface="Arial" panose="020B0604020202020204" pitchFamily="34" charset="0"/>
              </a:rPr>
              <a:t>uinquenal </a:t>
            </a:r>
            <a:r>
              <a:rPr lang="es-CO" sz="2400" dirty="0">
                <a:solidFill>
                  <a:schemeClr val="tx2"/>
                </a:solidFill>
                <a:cs typeface="Arial" panose="020B0604020202020204" pitchFamily="34" charset="0"/>
              </a:rPr>
              <a:t>2016-2020 </a:t>
            </a:r>
            <a:r>
              <a:rPr lang="es-CO" sz="2400" i="1" dirty="0">
                <a:solidFill>
                  <a:schemeClr val="tx2"/>
                </a:solidFill>
                <a:cs typeface="Arial" panose="020B0604020202020204" pitchFamily="34" charset="0"/>
              </a:rPr>
              <a:t>"Fortalecer la gestión institucional para enfrentar los retos del sector", </a:t>
            </a:r>
            <a:r>
              <a:rPr lang="es-CO" sz="2400" dirty="0">
                <a:solidFill>
                  <a:schemeClr val="tx2"/>
                </a:solidFill>
                <a:cs typeface="Arial" panose="020B0604020202020204" pitchFamily="34" charset="0"/>
              </a:rPr>
              <a:t>y el Proyecto </a:t>
            </a:r>
            <a:r>
              <a:rPr lang="es-CO" sz="2400" dirty="0" smtClean="0">
                <a:solidFill>
                  <a:schemeClr val="tx2"/>
                </a:solidFill>
                <a:cs typeface="Arial" panose="020B0604020202020204" pitchFamily="34" charset="0"/>
              </a:rPr>
              <a:t>Estratégico </a:t>
            </a:r>
            <a:r>
              <a:rPr lang="es-CO" sz="2400" i="1" dirty="0">
                <a:solidFill>
                  <a:schemeClr val="tx2"/>
                </a:solidFill>
                <a:cs typeface="Arial" panose="020B0604020202020204" pitchFamily="34" charset="0"/>
              </a:rPr>
              <a:t>"Optimizar la gestión administrativa para apoyar de manera eficiente el logro de las metas institucionales“, </a:t>
            </a:r>
            <a:r>
              <a:rPr lang="es-CO" sz="2400" dirty="0">
                <a:solidFill>
                  <a:schemeClr val="tx2"/>
                </a:solidFill>
                <a:cs typeface="Arial" panose="020B0604020202020204" pitchFamily="34" charset="0"/>
              </a:rPr>
              <a:t>se evaluará el cumplimiento del procedimiento, los términos y las etapas en las actuaciones administrativas de carácter particular iniciadas por la UAE-CRA durante el primer semestre de 2018, de conformidad a </a:t>
            </a:r>
            <a:r>
              <a:rPr lang="es-CO" sz="2400" dirty="0" smtClean="0">
                <a:solidFill>
                  <a:schemeClr val="tx2"/>
                </a:solidFill>
                <a:cs typeface="Arial" panose="020B0604020202020204" pitchFamily="34" charset="0"/>
              </a:rPr>
              <a:t>la solicitud </a:t>
            </a:r>
            <a:r>
              <a:rPr lang="es-CO" sz="2400" dirty="0">
                <a:solidFill>
                  <a:schemeClr val="tx2"/>
                </a:solidFill>
                <a:cs typeface="Arial" panose="020B0604020202020204" pitchFamily="34" charset="0"/>
              </a:rPr>
              <a:t>efectuada por el Comité de Coordinación del Sistema de Control Interno </a:t>
            </a:r>
            <a:r>
              <a:rPr lang="es-CO" sz="2400" dirty="0" smtClean="0">
                <a:solidFill>
                  <a:schemeClr val="tx2"/>
                </a:solidFill>
                <a:cs typeface="Arial" panose="020B0604020202020204" pitchFamily="34" charset="0"/>
              </a:rPr>
              <a:t>en su sesión No 5 del 28 </a:t>
            </a:r>
            <a:r>
              <a:rPr lang="es-CO" sz="2400" dirty="0">
                <a:solidFill>
                  <a:schemeClr val="tx2"/>
                </a:solidFill>
                <a:cs typeface="Arial" panose="020B0604020202020204" pitchFamily="34" charset="0"/>
              </a:rPr>
              <a:t>de agosto de 2018</a:t>
            </a:r>
            <a:r>
              <a:rPr lang="es-CO" sz="2400" dirty="0" smtClean="0">
                <a:solidFill>
                  <a:schemeClr val="tx2"/>
                </a:solidFill>
                <a:cs typeface="Arial" panose="020B0604020202020204" pitchFamily="34" charset="0"/>
              </a:rPr>
              <a:t>.</a:t>
            </a:r>
          </a:p>
          <a:p>
            <a:pPr algn="just"/>
            <a:endParaRPr lang="es-CO" sz="2400" dirty="0">
              <a:solidFill>
                <a:schemeClr val="tx2"/>
              </a:solidFill>
              <a:cs typeface="Arial" panose="020B0604020202020204" pitchFamily="34" charset="0"/>
            </a:endParaRPr>
          </a:p>
        </p:txBody>
      </p:sp>
      <p:pic>
        <p:nvPicPr>
          <p:cNvPr id="4" name="Imagen 1" descr="MINVIyGOB-0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20073" y="6030586"/>
            <a:ext cx="3923927" cy="8274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251520" y="260648"/>
            <a:ext cx="8712968" cy="1569660"/>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s-CO" sz="3200" b="1" dirty="0">
                <a:solidFill>
                  <a:schemeClr val="tx2"/>
                </a:solidFill>
              </a:rPr>
              <a:t>OPORTUNIDAD DE MEJORA</a:t>
            </a:r>
          </a:p>
          <a:p>
            <a:pPr lvl="0" algn="ctr"/>
            <a:r>
              <a:rPr lang="es-CO" sz="3200" b="1" dirty="0" smtClean="0">
                <a:solidFill>
                  <a:schemeClr val="tx2"/>
                </a:solidFill>
              </a:rPr>
              <a:t>Índice </a:t>
            </a:r>
            <a:r>
              <a:rPr lang="es-CO" sz="3200" b="1" dirty="0">
                <a:solidFill>
                  <a:schemeClr val="tx2"/>
                </a:solidFill>
              </a:rPr>
              <a:t>de Información Clasificada y </a:t>
            </a:r>
            <a:r>
              <a:rPr lang="es-CO" sz="3200" b="1" dirty="0" smtClean="0">
                <a:solidFill>
                  <a:schemeClr val="tx2"/>
                </a:solidFill>
              </a:rPr>
              <a:t>Reservada para los proyectos regulatorios de carácter particular </a:t>
            </a:r>
            <a:endParaRPr lang="es-CO" sz="3200" b="1" dirty="0">
              <a:solidFill>
                <a:schemeClr val="tx2"/>
              </a:solidFill>
            </a:endParaRPr>
          </a:p>
        </p:txBody>
      </p:sp>
      <p:sp>
        <p:nvSpPr>
          <p:cNvPr id="4" name="CuadroTexto 3"/>
          <p:cNvSpPr txBox="1"/>
          <p:nvPr/>
        </p:nvSpPr>
        <p:spPr>
          <a:xfrm>
            <a:off x="251520" y="1830308"/>
            <a:ext cx="8712968" cy="4047262"/>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just"/>
            <a:r>
              <a:rPr lang="es-CO" sz="2000" dirty="0" smtClean="0">
                <a:solidFill>
                  <a:schemeClr val="tx2"/>
                </a:solidFill>
              </a:rPr>
              <a:t>La Oficina Asesora Jurídica manifestó frente a la no publicación de 3 de 4 actuaciones administrativas particulares, lo siguiente: </a:t>
            </a:r>
            <a:r>
              <a:rPr lang="es-ES" i="1" dirty="0" smtClean="0">
                <a:solidFill>
                  <a:schemeClr val="tx2"/>
                </a:solidFill>
              </a:rPr>
              <a:t>“</a:t>
            </a:r>
            <a:r>
              <a:rPr lang="es-ES" i="1" dirty="0">
                <a:solidFill>
                  <a:schemeClr val="tx2"/>
                </a:solidFill>
              </a:rPr>
              <a:t>En relación con las Resoluciones a las que se hace referencia en el informe preliminar, versan sobre la asignación del índice DEA de las empresas, el cual tiene información de carácter reservado y, en tal virtud, se tomó la determinación de no publicarlas en la página web de la </a:t>
            </a:r>
            <a:r>
              <a:rPr lang="es-ES" i="1" dirty="0" smtClean="0">
                <a:solidFill>
                  <a:schemeClr val="tx2"/>
                </a:solidFill>
              </a:rPr>
              <a:t>Entidad (…)”.</a:t>
            </a:r>
          </a:p>
          <a:p>
            <a:pPr algn="just"/>
            <a:endParaRPr lang="es-CO" sz="700" i="1" dirty="0" smtClean="0">
              <a:solidFill>
                <a:schemeClr val="tx2"/>
              </a:solidFill>
            </a:endParaRPr>
          </a:p>
          <a:p>
            <a:pPr algn="just"/>
            <a:r>
              <a:rPr lang="es-CO" sz="2000" dirty="0" smtClean="0">
                <a:solidFill>
                  <a:schemeClr val="tx2"/>
                </a:solidFill>
              </a:rPr>
              <a:t>Frente a la afirmación de la </a:t>
            </a:r>
            <a:r>
              <a:rPr lang="es-CO" sz="2000" dirty="0">
                <a:solidFill>
                  <a:schemeClr val="tx2"/>
                </a:solidFill>
              </a:rPr>
              <a:t>Oficina Asesora </a:t>
            </a:r>
            <a:r>
              <a:rPr lang="es-CO" sz="2000" dirty="0" smtClean="0">
                <a:solidFill>
                  <a:schemeClr val="tx2"/>
                </a:solidFill>
              </a:rPr>
              <a:t>Jurídica, esta Unidad verificó </a:t>
            </a:r>
            <a:r>
              <a:rPr lang="es-ES" sz="2000" dirty="0" smtClean="0">
                <a:solidFill>
                  <a:schemeClr val="tx2"/>
                </a:solidFill>
              </a:rPr>
              <a:t>el Índice de Información Clasificada y Reservada de </a:t>
            </a:r>
            <a:r>
              <a:rPr lang="es-ES" sz="2000" dirty="0">
                <a:solidFill>
                  <a:schemeClr val="tx2"/>
                </a:solidFill>
              </a:rPr>
              <a:t>la </a:t>
            </a:r>
            <a:r>
              <a:rPr lang="es-ES" sz="2000" dirty="0" smtClean="0">
                <a:solidFill>
                  <a:schemeClr val="tx2"/>
                </a:solidFill>
              </a:rPr>
              <a:t>entidad, </a:t>
            </a:r>
            <a:r>
              <a:rPr lang="es-ES" sz="2000" dirty="0">
                <a:solidFill>
                  <a:schemeClr val="tx2"/>
                </a:solidFill>
              </a:rPr>
              <a:t>en el que se establece </a:t>
            </a:r>
            <a:r>
              <a:rPr lang="es-ES" sz="2000" dirty="0" smtClean="0">
                <a:solidFill>
                  <a:schemeClr val="tx2"/>
                </a:solidFill>
              </a:rPr>
              <a:t>que los </a:t>
            </a:r>
            <a:r>
              <a:rPr lang="es-419" i="1" dirty="0">
                <a:solidFill>
                  <a:schemeClr val="tx2"/>
                </a:solidFill>
              </a:rPr>
              <a:t>“</a:t>
            </a:r>
            <a:r>
              <a:rPr lang="es-ES" i="1" dirty="0">
                <a:solidFill>
                  <a:schemeClr val="tx2"/>
                </a:solidFill>
              </a:rPr>
              <a:t>Proyectos Regulatorios de Carácter Particular</a:t>
            </a:r>
            <a:r>
              <a:rPr lang="es-ES" i="1" dirty="0" smtClean="0">
                <a:solidFill>
                  <a:schemeClr val="tx2"/>
                </a:solidFill>
              </a:rPr>
              <a:t>”</a:t>
            </a:r>
            <a:r>
              <a:rPr lang="es-ES" sz="1600" dirty="0" smtClean="0">
                <a:solidFill>
                  <a:schemeClr val="tx2"/>
                </a:solidFill>
              </a:rPr>
              <a:t>, </a:t>
            </a:r>
            <a:r>
              <a:rPr lang="es-ES" sz="2000" dirty="0">
                <a:solidFill>
                  <a:schemeClr val="tx2"/>
                </a:solidFill>
              </a:rPr>
              <a:t>se </a:t>
            </a:r>
            <a:r>
              <a:rPr lang="es-ES" sz="2000" dirty="0" smtClean="0">
                <a:solidFill>
                  <a:schemeClr val="tx2"/>
                </a:solidFill>
              </a:rPr>
              <a:t>encuentran </a:t>
            </a:r>
            <a:r>
              <a:rPr lang="es-ES" sz="1600" i="1" dirty="0" smtClean="0">
                <a:solidFill>
                  <a:schemeClr val="tx2"/>
                </a:solidFill>
              </a:rPr>
              <a:t>“</a:t>
            </a:r>
            <a:r>
              <a:rPr lang="es-CO" i="1" dirty="0">
                <a:solidFill>
                  <a:schemeClr val="tx2"/>
                </a:solidFill>
              </a:rPr>
              <a:t>Sin reserva, salvo que el mismo contenga información que sea clasificada o susceptible de reserva, determinada en una ley especial</a:t>
            </a:r>
            <a:r>
              <a:rPr lang="es-CO" i="1" dirty="0" smtClean="0">
                <a:solidFill>
                  <a:schemeClr val="tx2"/>
                </a:solidFill>
              </a:rPr>
              <a:t>”. </a:t>
            </a:r>
            <a:r>
              <a:rPr lang="es-CO" dirty="0" smtClean="0">
                <a:solidFill>
                  <a:schemeClr val="tx2"/>
                </a:solidFill>
              </a:rPr>
              <a:t>No obstante, e</a:t>
            </a:r>
            <a:r>
              <a:rPr lang="es-CO" sz="2000" dirty="0" smtClean="0">
                <a:solidFill>
                  <a:schemeClr val="tx2"/>
                </a:solidFill>
              </a:rPr>
              <a:t>l </a:t>
            </a:r>
            <a:r>
              <a:rPr lang="es-CO" sz="2000" dirty="0">
                <a:solidFill>
                  <a:schemeClr val="tx2"/>
                </a:solidFill>
              </a:rPr>
              <a:t>artículo 20 de la </a:t>
            </a:r>
            <a:r>
              <a:rPr lang="es-CO" sz="2000" dirty="0" smtClean="0">
                <a:solidFill>
                  <a:schemeClr val="tx2"/>
                </a:solidFill>
              </a:rPr>
              <a:t>Ley </a:t>
            </a:r>
            <a:r>
              <a:rPr lang="es-CO" sz="2000" dirty="0">
                <a:solidFill>
                  <a:schemeClr val="tx2"/>
                </a:solidFill>
              </a:rPr>
              <a:t>1712 de </a:t>
            </a:r>
            <a:r>
              <a:rPr lang="es-CO" sz="2000" dirty="0" smtClean="0">
                <a:solidFill>
                  <a:schemeClr val="tx2"/>
                </a:solidFill>
              </a:rPr>
              <a:t>2014 señala lo siguiente: </a:t>
            </a:r>
            <a:r>
              <a:rPr lang="es-CO" dirty="0" smtClean="0">
                <a:solidFill>
                  <a:schemeClr val="tx2"/>
                </a:solidFill>
              </a:rPr>
              <a:t>“</a:t>
            </a:r>
            <a:r>
              <a:rPr lang="es-CO" i="1" dirty="0" smtClean="0">
                <a:solidFill>
                  <a:schemeClr val="tx2"/>
                </a:solidFill>
              </a:rPr>
              <a:t>el</a:t>
            </a:r>
            <a:r>
              <a:rPr lang="es-CO" i="1" dirty="0" smtClean="0"/>
              <a:t> </a:t>
            </a:r>
            <a:r>
              <a:rPr lang="es-CO" i="1" dirty="0">
                <a:solidFill>
                  <a:schemeClr val="tx2"/>
                </a:solidFill>
              </a:rPr>
              <a:t>índice incluirá sus denominaciones, la motivación y la </a:t>
            </a:r>
            <a:r>
              <a:rPr lang="es-CO" i="1" u="sng" dirty="0">
                <a:solidFill>
                  <a:schemeClr val="tx2"/>
                </a:solidFill>
              </a:rPr>
              <a:t>individualización del acto en que conste tal </a:t>
            </a:r>
            <a:r>
              <a:rPr lang="es-CO" i="1" u="sng" dirty="0" smtClean="0">
                <a:solidFill>
                  <a:schemeClr val="tx2"/>
                </a:solidFill>
              </a:rPr>
              <a:t>calificación”</a:t>
            </a:r>
            <a:r>
              <a:rPr lang="es-CO" dirty="0" smtClean="0">
                <a:solidFill>
                  <a:schemeClr val="tx2"/>
                </a:solidFill>
              </a:rPr>
              <a:t>, </a:t>
            </a:r>
            <a:r>
              <a:rPr lang="es-CO" sz="2000" dirty="0" smtClean="0">
                <a:solidFill>
                  <a:schemeClr val="tx2"/>
                </a:solidFill>
              </a:rPr>
              <a:t>(subrayas fuera de texto).</a:t>
            </a:r>
            <a:endParaRPr lang="es-ES" sz="2000" dirty="0">
              <a:solidFill>
                <a:schemeClr val="tx2"/>
              </a:solidFill>
            </a:endParaRPr>
          </a:p>
        </p:txBody>
      </p:sp>
      <p:pic>
        <p:nvPicPr>
          <p:cNvPr id="5" name="Imagen 1" descr="MINVIyGOB-0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20073" y="6021288"/>
            <a:ext cx="3923927" cy="83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7575624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251520" y="260648"/>
            <a:ext cx="8712968" cy="1569660"/>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s-CO" sz="3200" b="1" dirty="0">
                <a:solidFill>
                  <a:schemeClr val="tx2"/>
                </a:solidFill>
              </a:rPr>
              <a:t>OPORTUNIDAD DE MEJORA</a:t>
            </a:r>
          </a:p>
          <a:p>
            <a:pPr lvl="0" algn="ctr"/>
            <a:r>
              <a:rPr lang="es-CO" sz="3200" b="1" dirty="0" smtClean="0">
                <a:solidFill>
                  <a:schemeClr val="tx2"/>
                </a:solidFill>
              </a:rPr>
              <a:t>Índice </a:t>
            </a:r>
            <a:r>
              <a:rPr lang="es-CO" sz="3200" b="1" dirty="0">
                <a:solidFill>
                  <a:schemeClr val="tx2"/>
                </a:solidFill>
              </a:rPr>
              <a:t>de Información Clasificada y </a:t>
            </a:r>
            <a:r>
              <a:rPr lang="es-CO" sz="3200" b="1" dirty="0" smtClean="0">
                <a:solidFill>
                  <a:schemeClr val="tx2"/>
                </a:solidFill>
              </a:rPr>
              <a:t>Reservada para los proyectos regulatorios de carácter particular </a:t>
            </a:r>
            <a:endParaRPr lang="es-CO" sz="3200" b="1" dirty="0">
              <a:solidFill>
                <a:schemeClr val="tx2"/>
              </a:solidFill>
            </a:endParaRPr>
          </a:p>
        </p:txBody>
      </p:sp>
      <p:sp>
        <p:nvSpPr>
          <p:cNvPr id="4" name="CuadroTexto 3"/>
          <p:cNvSpPr txBox="1"/>
          <p:nvPr/>
        </p:nvSpPr>
        <p:spPr>
          <a:xfrm>
            <a:off x="251520" y="2060848"/>
            <a:ext cx="8712968" cy="3877985"/>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just"/>
            <a:r>
              <a:rPr lang="es-CO" sz="2000" dirty="0" smtClean="0">
                <a:solidFill>
                  <a:schemeClr val="tx2"/>
                </a:solidFill>
              </a:rPr>
              <a:t>Por lo anterior, se recomienda detallar en el Índice de Información Clasificada y Reservada de los “</a:t>
            </a:r>
            <a:r>
              <a:rPr lang="es-CO" sz="2000" i="1" dirty="0" smtClean="0">
                <a:solidFill>
                  <a:schemeClr val="tx2"/>
                </a:solidFill>
              </a:rPr>
              <a:t>Proyectos Regulatorios de Carácter Particular”</a:t>
            </a:r>
            <a:r>
              <a:rPr lang="es-CO" sz="2000" dirty="0" smtClean="0">
                <a:solidFill>
                  <a:schemeClr val="tx2"/>
                </a:solidFill>
              </a:rPr>
              <a:t> (en la columna “</a:t>
            </a:r>
            <a:r>
              <a:rPr lang="es-CO" sz="2000" i="1" dirty="0" smtClean="0">
                <a:solidFill>
                  <a:schemeClr val="tx2"/>
                </a:solidFill>
              </a:rPr>
              <a:t>objetivo legítimo de la excepción</a:t>
            </a:r>
            <a:r>
              <a:rPr lang="es-CO" sz="2000" dirty="0" smtClean="0">
                <a:solidFill>
                  <a:schemeClr val="tx2"/>
                </a:solidFill>
              </a:rPr>
              <a:t>”)</a:t>
            </a:r>
            <a:r>
              <a:rPr lang="es-CO" sz="2000" i="1" dirty="0" smtClean="0">
                <a:solidFill>
                  <a:schemeClr val="tx2"/>
                </a:solidFill>
              </a:rPr>
              <a:t>, </a:t>
            </a:r>
            <a:r>
              <a:rPr lang="es-CO" sz="2000" dirty="0" smtClean="0">
                <a:solidFill>
                  <a:schemeClr val="tx2"/>
                </a:solidFill>
              </a:rPr>
              <a:t>qué actos administrativos presentan </a:t>
            </a:r>
            <a:r>
              <a:rPr lang="es-419" sz="2000" dirty="0" smtClean="0">
                <a:solidFill>
                  <a:schemeClr val="tx2"/>
                </a:solidFill>
              </a:rPr>
              <a:t>restricciones </a:t>
            </a:r>
            <a:r>
              <a:rPr lang="es-419" sz="2000" dirty="0">
                <a:solidFill>
                  <a:schemeClr val="tx2"/>
                </a:solidFill>
              </a:rPr>
              <a:t>para </a:t>
            </a:r>
            <a:r>
              <a:rPr lang="es-419" sz="2000" dirty="0" smtClean="0">
                <a:solidFill>
                  <a:schemeClr val="tx2"/>
                </a:solidFill>
              </a:rPr>
              <a:t>su divulgación, de acuerdo a la calificación establecida en el artículo 6º de la Ley 1712 de 2014 y conforme a lo anterior, actualizar el instrumento citado.</a:t>
            </a:r>
            <a:endParaRPr lang="es-CO" sz="2000" dirty="0">
              <a:solidFill>
                <a:schemeClr val="tx2"/>
              </a:solidFill>
            </a:endParaRPr>
          </a:p>
          <a:p>
            <a:pPr algn="just"/>
            <a:endParaRPr lang="es-CO" sz="1000" dirty="0">
              <a:solidFill>
                <a:schemeClr val="tx2"/>
              </a:solidFill>
            </a:endParaRPr>
          </a:p>
          <a:p>
            <a:pPr algn="just"/>
            <a:r>
              <a:rPr lang="es-CO" sz="2000" dirty="0" smtClean="0">
                <a:solidFill>
                  <a:schemeClr val="tx2"/>
                </a:solidFill>
              </a:rPr>
              <a:t>De igual forma, el artículo 21 ibídem señala que </a:t>
            </a:r>
            <a:r>
              <a:rPr lang="es-CO" i="1" dirty="0" smtClean="0">
                <a:solidFill>
                  <a:schemeClr val="tx2"/>
                </a:solidFill>
              </a:rPr>
              <a:t>“</a:t>
            </a:r>
            <a:r>
              <a:rPr lang="es-CO" i="1" dirty="0">
                <a:solidFill>
                  <a:schemeClr val="tx2"/>
                </a:solidFill>
              </a:rPr>
              <a:t>En aquellas circunstancias en que la totalidad de la información contenida en un documento no esté protegida por una excepción contenida en la presente ley, debe hacerse una versión pública que mantenga la reserva únicamente de la parte </a:t>
            </a:r>
            <a:r>
              <a:rPr lang="es-CO" i="1" dirty="0" smtClean="0">
                <a:solidFill>
                  <a:schemeClr val="tx2"/>
                </a:solidFill>
              </a:rPr>
              <a:t>indispensable”</a:t>
            </a:r>
            <a:r>
              <a:rPr lang="es-CO" sz="2000" i="1" dirty="0" smtClean="0">
                <a:solidFill>
                  <a:schemeClr val="tx2"/>
                </a:solidFill>
              </a:rPr>
              <a:t>, </a:t>
            </a:r>
            <a:r>
              <a:rPr lang="es-CO" sz="2000" dirty="0">
                <a:solidFill>
                  <a:schemeClr val="tx2"/>
                </a:solidFill>
              </a:rPr>
              <a:t>por lo que es </a:t>
            </a:r>
            <a:r>
              <a:rPr lang="es-CO" sz="2000" dirty="0" smtClean="0">
                <a:solidFill>
                  <a:schemeClr val="tx2"/>
                </a:solidFill>
              </a:rPr>
              <a:t>necesario que </a:t>
            </a:r>
            <a:r>
              <a:rPr lang="es-CO" sz="2000" dirty="0">
                <a:solidFill>
                  <a:schemeClr val="tx2"/>
                </a:solidFill>
              </a:rPr>
              <a:t>los actos administrativos que presenten calificación parcial según la citada </a:t>
            </a:r>
            <a:r>
              <a:rPr lang="es-CO" sz="2000" dirty="0" smtClean="0">
                <a:solidFill>
                  <a:schemeClr val="tx2"/>
                </a:solidFill>
              </a:rPr>
              <a:t>ley</a:t>
            </a:r>
            <a:r>
              <a:rPr lang="es-CO" sz="2000" dirty="0">
                <a:solidFill>
                  <a:schemeClr val="tx2"/>
                </a:solidFill>
              </a:rPr>
              <a:t>, </a:t>
            </a:r>
            <a:r>
              <a:rPr lang="es-CO" sz="2000" dirty="0" smtClean="0">
                <a:solidFill>
                  <a:schemeClr val="tx2"/>
                </a:solidFill>
              </a:rPr>
              <a:t>cuenten con una versión pública para su divulgación.</a:t>
            </a:r>
            <a:endParaRPr lang="es-ES" sz="2000" dirty="0">
              <a:solidFill>
                <a:schemeClr val="tx2"/>
              </a:solidFill>
            </a:endParaRPr>
          </a:p>
        </p:txBody>
      </p:sp>
      <p:pic>
        <p:nvPicPr>
          <p:cNvPr id="5" name="Imagen 1" descr="MINVIyGOB-0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20073" y="6021288"/>
            <a:ext cx="3923927" cy="83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9522551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p:cNvSpPr txBox="1"/>
          <p:nvPr/>
        </p:nvSpPr>
        <p:spPr>
          <a:xfrm>
            <a:off x="251520" y="1774019"/>
            <a:ext cx="8712968" cy="4170372"/>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s-419" b="1" dirty="0" smtClean="0">
                <a:solidFill>
                  <a:schemeClr val="tx2"/>
                </a:solidFill>
              </a:rPr>
              <a:t>COMENTARIOS </a:t>
            </a:r>
            <a:r>
              <a:rPr lang="es-419" b="1" dirty="0">
                <a:solidFill>
                  <a:schemeClr val="tx2"/>
                </a:solidFill>
              </a:rPr>
              <a:t>DE LA OFICINA ASESORA </a:t>
            </a:r>
            <a:r>
              <a:rPr lang="es-419" b="1" dirty="0" smtClean="0">
                <a:solidFill>
                  <a:schemeClr val="tx2"/>
                </a:solidFill>
              </a:rPr>
              <a:t>JURÍDICA</a:t>
            </a:r>
          </a:p>
          <a:p>
            <a:endParaRPr lang="es-419" sz="900" dirty="0" smtClean="0">
              <a:solidFill>
                <a:schemeClr val="tx2"/>
              </a:solidFill>
            </a:endParaRPr>
          </a:p>
          <a:p>
            <a:pPr algn="just"/>
            <a:r>
              <a:rPr lang="es-ES" sz="1600" i="1" dirty="0" smtClean="0">
                <a:solidFill>
                  <a:schemeClr val="tx2"/>
                </a:solidFill>
              </a:rPr>
              <a:t>“En </a:t>
            </a:r>
            <a:r>
              <a:rPr lang="es-ES" sz="1600" i="1" dirty="0">
                <a:solidFill>
                  <a:schemeClr val="tx2"/>
                </a:solidFill>
              </a:rPr>
              <a:t>relación con las Resoluciones a las que se hace referencia en el informe preliminar, versan sobre la asignación del índice DEA de las empresas, el cual tiene información de carácter reservado y, en tal virtud, se tomó la determinación de no publicarlas en la página web de la Entidad. </a:t>
            </a:r>
            <a:endParaRPr lang="es-ES" sz="1600" i="1" dirty="0" smtClean="0">
              <a:solidFill>
                <a:schemeClr val="tx2"/>
              </a:solidFill>
            </a:endParaRPr>
          </a:p>
          <a:p>
            <a:pPr algn="just"/>
            <a:endParaRPr lang="es-ES" sz="1000" i="1" dirty="0">
              <a:solidFill>
                <a:schemeClr val="tx2"/>
              </a:solidFill>
            </a:endParaRPr>
          </a:p>
          <a:p>
            <a:pPr algn="just"/>
            <a:r>
              <a:rPr lang="es-ES" sz="1600" i="1" dirty="0">
                <a:solidFill>
                  <a:schemeClr val="tx2"/>
                </a:solidFill>
              </a:rPr>
              <a:t>Respecto del resto de los actos administrativos que expide la CRA, la OAJ, en cumplimiento de la acción de mejora (OAJ 71), que aparece registrada en el formato de seguimiento de las acciones correctivas y de mejora (GSM-FOR13), en el mes de septiembre de 2018 efectuó la revisión de la publicación de todas las resoluciones expedidas hasta ese momento y que estaban debidamente ejecutoriadas, y se encontró que se ha cumplido con dicha </a:t>
            </a:r>
            <a:r>
              <a:rPr lang="es-ES" sz="1600" i="1" dirty="0" smtClean="0">
                <a:solidFill>
                  <a:schemeClr val="tx2"/>
                </a:solidFill>
              </a:rPr>
              <a:t>actividad”.</a:t>
            </a:r>
            <a:r>
              <a:rPr lang="es-ES" sz="1600" i="1" dirty="0">
                <a:solidFill>
                  <a:schemeClr val="tx2"/>
                </a:solidFill>
              </a:rPr>
              <a:t>  </a:t>
            </a:r>
            <a:endParaRPr lang="es-ES" sz="1600" i="1" dirty="0" smtClean="0">
              <a:solidFill>
                <a:schemeClr val="tx2"/>
              </a:solidFill>
            </a:endParaRPr>
          </a:p>
          <a:p>
            <a:pPr algn="just"/>
            <a:endParaRPr lang="es-419" sz="700" i="1" dirty="0" smtClean="0">
              <a:solidFill>
                <a:schemeClr val="tx2"/>
              </a:solidFill>
            </a:endParaRPr>
          </a:p>
          <a:p>
            <a:pPr algn="just"/>
            <a:endParaRPr lang="es-ES" sz="700" i="1" dirty="0" smtClean="0">
              <a:solidFill>
                <a:schemeClr val="tx2"/>
              </a:solidFill>
            </a:endParaRPr>
          </a:p>
          <a:p>
            <a:pPr algn="just"/>
            <a:r>
              <a:rPr lang="es-ES" sz="1600" i="1" dirty="0">
                <a:solidFill>
                  <a:schemeClr val="tx2"/>
                </a:solidFill>
              </a:rPr>
              <a:t>“De otra parte, el 27 de septiembre de 2018, se envió correo electrónico a todos los integrantes de la Oficina Asesora Jurídica, recordándoles la necesidad de dar estricto cumplimiento a la obligación contenida en la actividad 46 del “Procedimiento Emisión de Actuaciones Administrativas de Carácter Particular”, consistente en remitir a la Oficina Asesora de Planeación y TIC los archivos de las resoluciones y documentos de trabajo, para efectos de su publicación</a:t>
            </a:r>
            <a:r>
              <a:rPr lang="es-ES" sz="1600" i="1" dirty="0" smtClean="0">
                <a:solidFill>
                  <a:schemeClr val="tx2"/>
                </a:solidFill>
              </a:rPr>
              <a:t>”.</a:t>
            </a:r>
          </a:p>
        </p:txBody>
      </p:sp>
      <p:pic>
        <p:nvPicPr>
          <p:cNvPr id="5" name="Imagen 1" descr="MINVIyGOB-0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20073" y="6018932"/>
            <a:ext cx="3923927" cy="8390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CuadroTexto 5"/>
          <p:cNvSpPr txBox="1"/>
          <p:nvPr/>
        </p:nvSpPr>
        <p:spPr>
          <a:xfrm>
            <a:off x="251520" y="129818"/>
            <a:ext cx="8712968" cy="1569660"/>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s-CO" sz="3200" b="1" dirty="0">
                <a:solidFill>
                  <a:schemeClr val="tx2"/>
                </a:solidFill>
              </a:rPr>
              <a:t>OPORTUNIDAD DE MEJORA</a:t>
            </a:r>
          </a:p>
          <a:p>
            <a:pPr lvl="0" algn="ctr"/>
            <a:r>
              <a:rPr lang="es-CO" sz="3200" b="1" dirty="0" smtClean="0">
                <a:solidFill>
                  <a:schemeClr val="tx2"/>
                </a:solidFill>
              </a:rPr>
              <a:t>Índice </a:t>
            </a:r>
            <a:r>
              <a:rPr lang="es-CO" sz="3200" b="1" dirty="0">
                <a:solidFill>
                  <a:schemeClr val="tx2"/>
                </a:solidFill>
              </a:rPr>
              <a:t>de Información Clasificada y </a:t>
            </a:r>
            <a:r>
              <a:rPr lang="es-CO" sz="3200" b="1" dirty="0" smtClean="0">
                <a:solidFill>
                  <a:schemeClr val="tx2"/>
                </a:solidFill>
              </a:rPr>
              <a:t>Reservada para los proyectos regulatorios de carácter particular </a:t>
            </a:r>
            <a:endParaRPr lang="es-CO" sz="3200" b="1" dirty="0">
              <a:solidFill>
                <a:schemeClr val="tx2"/>
              </a:solidFill>
            </a:endParaRPr>
          </a:p>
        </p:txBody>
      </p:sp>
    </p:spTree>
    <p:extLst>
      <p:ext uri="{BB962C8B-B14F-4D97-AF65-F5344CB8AC3E}">
        <p14:creationId xmlns:p14="http://schemas.microsoft.com/office/powerpoint/2010/main" val="66101081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179512" y="154984"/>
            <a:ext cx="8784976" cy="1569660"/>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lvl="0" algn="ctr"/>
            <a:r>
              <a:rPr lang="es-CO" sz="3200" b="1" dirty="0" smtClean="0">
                <a:solidFill>
                  <a:schemeClr val="tx2"/>
                </a:solidFill>
              </a:rPr>
              <a:t>OPORTUNIDAD DE MEJORA</a:t>
            </a:r>
          </a:p>
          <a:p>
            <a:pPr lvl="0" algn="ctr"/>
            <a:r>
              <a:rPr lang="es-CO" sz="3200" b="1" dirty="0" smtClean="0">
                <a:solidFill>
                  <a:schemeClr val="tx2"/>
                </a:solidFill>
              </a:rPr>
              <a:t>Procedimiento de Emisión Actuaciones Administrativas de Carácter Particular GRE-PRC01</a:t>
            </a:r>
          </a:p>
        </p:txBody>
      </p:sp>
      <p:sp>
        <p:nvSpPr>
          <p:cNvPr id="4" name="CuadroTexto 3"/>
          <p:cNvSpPr txBox="1"/>
          <p:nvPr/>
        </p:nvSpPr>
        <p:spPr>
          <a:xfrm>
            <a:off x="179512" y="1836414"/>
            <a:ext cx="8784976" cy="3477875"/>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just"/>
            <a:r>
              <a:rPr lang="es-ES" sz="2000" dirty="0" smtClean="0">
                <a:solidFill>
                  <a:schemeClr val="tx2"/>
                </a:solidFill>
              </a:rPr>
              <a:t>De </a:t>
            </a:r>
            <a:r>
              <a:rPr lang="es-ES" sz="2000" dirty="0">
                <a:solidFill>
                  <a:schemeClr val="tx2"/>
                </a:solidFill>
              </a:rPr>
              <a:t>conformidad a lo establecido en el </a:t>
            </a:r>
            <a:r>
              <a:rPr lang="es-ES" sz="2000" dirty="0" smtClean="0">
                <a:solidFill>
                  <a:schemeClr val="tx2"/>
                </a:solidFill>
              </a:rPr>
              <a:t>artículo 1º del Decreto </a:t>
            </a:r>
            <a:r>
              <a:rPr lang="es-ES" sz="2000" dirty="0">
                <a:solidFill>
                  <a:schemeClr val="tx2"/>
                </a:solidFill>
              </a:rPr>
              <a:t>2412 de </a:t>
            </a:r>
            <a:r>
              <a:rPr lang="es-ES" sz="2000" dirty="0" smtClean="0">
                <a:solidFill>
                  <a:schemeClr val="tx2"/>
                </a:solidFill>
              </a:rPr>
              <a:t>2015, en el que se señalan las funciones </a:t>
            </a:r>
            <a:r>
              <a:rPr lang="es-ES" sz="2000" dirty="0">
                <a:solidFill>
                  <a:schemeClr val="tx2"/>
                </a:solidFill>
              </a:rPr>
              <a:t>del Comité de Expertos </a:t>
            </a:r>
            <a:r>
              <a:rPr lang="es-ES" sz="2000" dirty="0" smtClean="0">
                <a:solidFill>
                  <a:schemeClr val="tx2"/>
                </a:solidFill>
              </a:rPr>
              <a:t>Comisionados</a:t>
            </a:r>
            <a:r>
              <a:rPr lang="es-ES" dirty="0" smtClean="0">
                <a:solidFill>
                  <a:schemeClr val="tx2"/>
                </a:solidFill>
              </a:rPr>
              <a:t>, </a:t>
            </a:r>
            <a:r>
              <a:rPr lang="es-ES" sz="2000" dirty="0" smtClean="0">
                <a:solidFill>
                  <a:schemeClr val="tx2"/>
                </a:solidFill>
              </a:rPr>
              <a:t>no se contempla para ese estamento la </a:t>
            </a:r>
            <a:r>
              <a:rPr lang="es-ES" sz="2000" dirty="0">
                <a:solidFill>
                  <a:schemeClr val="tx2"/>
                </a:solidFill>
              </a:rPr>
              <a:t>aprobación de las propuestas de los autos de </a:t>
            </a:r>
            <a:r>
              <a:rPr lang="es-ES" sz="2000" dirty="0" smtClean="0">
                <a:solidFill>
                  <a:schemeClr val="tx2"/>
                </a:solidFill>
              </a:rPr>
              <a:t>inicio </a:t>
            </a:r>
            <a:r>
              <a:rPr lang="es-ES" sz="2000" dirty="0">
                <a:solidFill>
                  <a:schemeClr val="tx2"/>
                </a:solidFill>
              </a:rPr>
              <a:t>de las actuaciones administrativas de carácter particular de la UAE </a:t>
            </a:r>
            <a:r>
              <a:rPr lang="es-ES" sz="2000" dirty="0" smtClean="0">
                <a:solidFill>
                  <a:schemeClr val="tx2"/>
                </a:solidFill>
              </a:rPr>
              <a:t>CRA. </a:t>
            </a:r>
          </a:p>
          <a:p>
            <a:pPr algn="just"/>
            <a:endParaRPr lang="es-ES" sz="2000" dirty="0">
              <a:solidFill>
                <a:schemeClr val="tx2"/>
              </a:solidFill>
            </a:endParaRPr>
          </a:p>
          <a:p>
            <a:pPr algn="just"/>
            <a:r>
              <a:rPr lang="es-ES" sz="2000" dirty="0" smtClean="0">
                <a:solidFill>
                  <a:schemeClr val="tx2"/>
                </a:solidFill>
              </a:rPr>
              <a:t>Por lo anterior, se recomienda ajustar la actividad No 10 d</a:t>
            </a:r>
            <a:r>
              <a:rPr lang="es-419" sz="2000" dirty="0" smtClean="0">
                <a:solidFill>
                  <a:schemeClr val="tx2"/>
                </a:solidFill>
              </a:rPr>
              <a:t>el Procedimiento </a:t>
            </a:r>
            <a:r>
              <a:rPr lang="es-CO" sz="2000" i="1" dirty="0" smtClean="0">
                <a:solidFill>
                  <a:schemeClr val="tx2"/>
                </a:solidFill>
                <a:cs typeface="Arial" panose="020B0604020202020204" pitchFamily="34" charset="0"/>
              </a:rPr>
              <a:t>GRE-PRC01 </a:t>
            </a:r>
            <a:r>
              <a:rPr lang="es-419" altLang="es-ES" sz="2000" i="1" dirty="0" smtClean="0">
                <a:solidFill>
                  <a:schemeClr val="tx2"/>
                </a:solidFill>
                <a:cs typeface="Arial" panose="020B0604020202020204" pitchFamily="34" charset="0"/>
              </a:rPr>
              <a:t>Procedimiento Emisión Actuaciones Administrativas de Carácter Particular V03 </a:t>
            </a:r>
            <a:r>
              <a:rPr lang="es-419" altLang="es-ES" sz="2000" dirty="0" smtClean="0">
                <a:solidFill>
                  <a:schemeClr val="tx2"/>
                </a:solidFill>
              </a:rPr>
              <a:t>de fecha 1º de agosto de 2017,</a:t>
            </a:r>
            <a:r>
              <a:rPr lang="es-ES" sz="2000" dirty="0" smtClean="0">
                <a:solidFill>
                  <a:schemeClr val="tx2"/>
                </a:solidFill>
              </a:rPr>
              <a:t> en la que se indica como función del comité </a:t>
            </a:r>
            <a:r>
              <a:rPr lang="es-ES" sz="2000" i="1" dirty="0" smtClean="0">
                <a:solidFill>
                  <a:schemeClr val="tx2"/>
                </a:solidFill>
                <a:cs typeface="Arial" panose="020B0604020202020204" pitchFamily="34" charset="0"/>
              </a:rPr>
              <a:t>“Aprobar propuesta por parte del Comité de Expertos. (…)”,  </a:t>
            </a:r>
            <a:r>
              <a:rPr lang="es-ES" sz="2000" dirty="0" smtClean="0">
                <a:solidFill>
                  <a:schemeClr val="tx2"/>
                </a:solidFill>
                <a:cs typeface="Arial" panose="020B0604020202020204" pitchFamily="34" charset="0"/>
              </a:rPr>
              <a:t>ya que no se encuentra conforme a las directrices emanadas </a:t>
            </a:r>
            <a:r>
              <a:rPr lang="es-ES" sz="2000" dirty="0" smtClean="0">
                <a:solidFill>
                  <a:schemeClr val="tx2"/>
                </a:solidFill>
              </a:rPr>
              <a:t>en </a:t>
            </a:r>
            <a:r>
              <a:rPr lang="es-ES" sz="2000" dirty="0">
                <a:solidFill>
                  <a:schemeClr val="tx2"/>
                </a:solidFill>
              </a:rPr>
              <a:t>el citado </a:t>
            </a:r>
            <a:r>
              <a:rPr lang="es-ES" sz="2000" dirty="0" smtClean="0">
                <a:solidFill>
                  <a:schemeClr val="tx2"/>
                </a:solidFill>
              </a:rPr>
              <a:t>Decreto.</a:t>
            </a:r>
          </a:p>
          <a:p>
            <a:pPr algn="just"/>
            <a:endParaRPr lang="es-419" sz="2000" dirty="0">
              <a:solidFill>
                <a:schemeClr val="tx2"/>
              </a:solidFill>
            </a:endParaRPr>
          </a:p>
        </p:txBody>
      </p:sp>
      <p:pic>
        <p:nvPicPr>
          <p:cNvPr id="5" name="Imagen 1" descr="MINVIyGOB-0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20073" y="6021288"/>
            <a:ext cx="3923927" cy="8367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3579373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251520" y="272842"/>
            <a:ext cx="8640960" cy="1569660"/>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lvl="0" algn="ctr"/>
            <a:r>
              <a:rPr lang="es-CO" sz="3200" b="1" dirty="0">
                <a:solidFill>
                  <a:schemeClr val="tx2"/>
                </a:solidFill>
              </a:rPr>
              <a:t>OPORTUNIDAD DE MEJORA</a:t>
            </a:r>
          </a:p>
          <a:p>
            <a:pPr lvl="0" algn="ctr"/>
            <a:r>
              <a:rPr lang="es-CO" sz="3200" b="1" dirty="0">
                <a:solidFill>
                  <a:schemeClr val="tx2"/>
                </a:solidFill>
              </a:rPr>
              <a:t>Procedimiento de Emisión Actuaciones Administrativas de Carácter Particular </a:t>
            </a:r>
            <a:r>
              <a:rPr lang="es-CO" sz="3200" b="1" dirty="0" smtClean="0">
                <a:solidFill>
                  <a:schemeClr val="tx2"/>
                </a:solidFill>
              </a:rPr>
              <a:t>GRE-PRC01</a:t>
            </a:r>
            <a:endParaRPr lang="es-CO" sz="3200" b="1" dirty="0">
              <a:solidFill>
                <a:schemeClr val="tx2"/>
              </a:solidFill>
            </a:endParaRPr>
          </a:p>
        </p:txBody>
      </p:sp>
      <p:sp>
        <p:nvSpPr>
          <p:cNvPr id="4" name="CuadroTexto 3"/>
          <p:cNvSpPr txBox="1"/>
          <p:nvPr/>
        </p:nvSpPr>
        <p:spPr>
          <a:xfrm>
            <a:off x="251520" y="2060848"/>
            <a:ext cx="8640960" cy="2862322"/>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just"/>
            <a:r>
              <a:rPr lang="es-CO" sz="2000" dirty="0" smtClean="0">
                <a:solidFill>
                  <a:schemeClr val="tx2"/>
                </a:solidFill>
              </a:rPr>
              <a:t>La </a:t>
            </a:r>
            <a:r>
              <a:rPr lang="es-CO" sz="2000" dirty="0">
                <a:solidFill>
                  <a:schemeClr val="tx2"/>
                </a:solidFill>
              </a:rPr>
              <a:t>actividad N° 45 </a:t>
            </a:r>
            <a:r>
              <a:rPr lang="es-CO" sz="2000" dirty="0" smtClean="0">
                <a:solidFill>
                  <a:schemeClr val="tx2"/>
                </a:solidFill>
              </a:rPr>
              <a:t>del “</a:t>
            </a:r>
            <a:r>
              <a:rPr lang="es-CO" sz="2000" i="1" dirty="0" smtClean="0">
                <a:solidFill>
                  <a:schemeClr val="tx2"/>
                </a:solidFill>
              </a:rPr>
              <a:t>Procedimiento </a:t>
            </a:r>
            <a:r>
              <a:rPr lang="es-CO" sz="2000" i="1" dirty="0">
                <a:solidFill>
                  <a:schemeClr val="tx2"/>
                </a:solidFill>
              </a:rPr>
              <a:t>emisión actuaciones administrativas de carácter </a:t>
            </a:r>
            <a:r>
              <a:rPr lang="es-CO" sz="2000" i="1" dirty="0" smtClean="0">
                <a:solidFill>
                  <a:schemeClr val="tx2"/>
                </a:solidFill>
              </a:rPr>
              <a:t>particular”, </a:t>
            </a:r>
            <a:r>
              <a:rPr lang="es-CO" sz="2000" dirty="0" smtClean="0">
                <a:solidFill>
                  <a:schemeClr val="tx2"/>
                </a:solidFill>
              </a:rPr>
              <a:t>señala la elaboración de la constancia </a:t>
            </a:r>
            <a:r>
              <a:rPr lang="es-CO" sz="2000" dirty="0">
                <a:solidFill>
                  <a:schemeClr val="tx2"/>
                </a:solidFill>
              </a:rPr>
              <a:t>de ejecutoria y </a:t>
            </a:r>
            <a:r>
              <a:rPr lang="es-CO" sz="2000" dirty="0" smtClean="0">
                <a:solidFill>
                  <a:schemeClr val="tx2"/>
                </a:solidFill>
              </a:rPr>
              <a:t>la respectiva comunicación </a:t>
            </a:r>
            <a:r>
              <a:rPr lang="es-CO" sz="2000" dirty="0">
                <a:solidFill>
                  <a:schemeClr val="tx2"/>
                </a:solidFill>
              </a:rPr>
              <a:t>a la </a:t>
            </a:r>
            <a:r>
              <a:rPr lang="es-CO" sz="2000" dirty="0" smtClean="0">
                <a:solidFill>
                  <a:schemeClr val="tx2"/>
                </a:solidFill>
              </a:rPr>
              <a:t>SSPD; sin embargo  solo contempla como registro de la actividad la </a:t>
            </a:r>
            <a:r>
              <a:rPr lang="es-CO" sz="2000" dirty="0">
                <a:solidFill>
                  <a:schemeClr val="tx2"/>
                </a:solidFill>
              </a:rPr>
              <a:t>constancia de </a:t>
            </a:r>
            <a:r>
              <a:rPr lang="es-CO" sz="2000" dirty="0" smtClean="0">
                <a:solidFill>
                  <a:schemeClr val="tx2"/>
                </a:solidFill>
              </a:rPr>
              <a:t>ejecutoria.</a:t>
            </a:r>
          </a:p>
          <a:p>
            <a:pPr algn="just"/>
            <a:endParaRPr lang="es-CO" sz="2000" dirty="0" smtClean="0">
              <a:solidFill>
                <a:schemeClr val="tx2"/>
              </a:solidFill>
            </a:endParaRPr>
          </a:p>
          <a:p>
            <a:pPr algn="just"/>
            <a:r>
              <a:rPr lang="es-CO" sz="2000" dirty="0" smtClean="0">
                <a:solidFill>
                  <a:schemeClr val="tx2"/>
                </a:solidFill>
              </a:rPr>
              <a:t>Por </a:t>
            </a:r>
            <a:r>
              <a:rPr lang="es-CO" sz="2000" dirty="0">
                <a:solidFill>
                  <a:schemeClr val="tx2"/>
                </a:solidFill>
              </a:rPr>
              <a:t>lo </a:t>
            </a:r>
            <a:r>
              <a:rPr lang="es-CO" sz="2000" dirty="0" smtClean="0">
                <a:solidFill>
                  <a:schemeClr val="tx2"/>
                </a:solidFill>
              </a:rPr>
              <a:t>anterior y para efectos de contar con la respectiva evidencia documental, se </a:t>
            </a:r>
            <a:r>
              <a:rPr lang="es-CO" sz="2000" dirty="0">
                <a:solidFill>
                  <a:schemeClr val="tx2"/>
                </a:solidFill>
              </a:rPr>
              <a:t>recomienda </a:t>
            </a:r>
            <a:r>
              <a:rPr lang="es-CO" sz="2000" dirty="0" smtClean="0">
                <a:solidFill>
                  <a:schemeClr val="tx2"/>
                </a:solidFill>
              </a:rPr>
              <a:t>incluir en el procedimiento citado, el registro que contenga la comunicación a la Superintendencia de Servicios Públicos Domiciliarios.</a:t>
            </a:r>
          </a:p>
          <a:p>
            <a:pPr algn="just"/>
            <a:endParaRPr lang="es-CO" sz="2000" dirty="0">
              <a:solidFill>
                <a:schemeClr val="tx2"/>
              </a:solidFill>
            </a:endParaRPr>
          </a:p>
        </p:txBody>
      </p:sp>
      <p:pic>
        <p:nvPicPr>
          <p:cNvPr id="5" name="Imagen 1" descr="MINVIyGOB-0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20073" y="6021288"/>
            <a:ext cx="3923927" cy="83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1101729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251520" y="272842"/>
            <a:ext cx="8640960" cy="1569660"/>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lvl="0" algn="ctr"/>
            <a:r>
              <a:rPr lang="es-CO" sz="3200" b="1" dirty="0">
                <a:solidFill>
                  <a:schemeClr val="tx2"/>
                </a:solidFill>
              </a:rPr>
              <a:t>OPORTUNIDAD DE MEJORA</a:t>
            </a:r>
          </a:p>
          <a:p>
            <a:pPr lvl="0" algn="ctr"/>
            <a:r>
              <a:rPr lang="es-CO" sz="3200" b="1" dirty="0">
                <a:solidFill>
                  <a:schemeClr val="tx2"/>
                </a:solidFill>
              </a:rPr>
              <a:t>Procedimiento de Emisión Actuaciones Administrativas de Carácter Particular </a:t>
            </a:r>
            <a:r>
              <a:rPr lang="es-CO" sz="3200" b="1" dirty="0" smtClean="0">
                <a:solidFill>
                  <a:schemeClr val="tx2"/>
                </a:solidFill>
              </a:rPr>
              <a:t>GRE-PRC01</a:t>
            </a:r>
            <a:endParaRPr lang="es-CO" sz="3200" b="1" dirty="0">
              <a:solidFill>
                <a:schemeClr val="tx2"/>
              </a:solidFill>
            </a:endParaRPr>
          </a:p>
        </p:txBody>
      </p:sp>
      <p:sp>
        <p:nvSpPr>
          <p:cNvPr id="4" name="CuadroTexto 3"/>
          <p:cNvSpPr txBox="1"/>
          <p:nvPr/>
        </p:nvSpPr>
        <p:spPr>
          <a:xfrm>
            <a:off x="251520" y="2060848"/>
            <a:ext cx="8640960" cy="2585323"/>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just"/>
            <a:r>
              <a:rPr lang="es-419" b="1" dirty="0">
                <a:solidFill>
                  <a:schemeClr val="tx2"/>
                </a:solidFill>
              </a:rPr>
              <a:t>COMENTARIOS DE LA OFICINA ASESORA </a:t>
            </a:r>
            <a:r>
              <a:rPr lang="es-419" b="1" dirty="0" smtClean="0">
                <a:solidFill>
                  <a:schemeClr val="tx2"/>
                </a:solidFill>
              </a:rPr>
              <a:t>JURÍDICA</a:t>
            </a:r>
          </a:p>
          <a:p>
            <a:pPr algn="just"/>
            <a:endParaRPr lang="es-419" sz="1600" i="1" dirty="0">
              <a:solidFill>
                <a:schemeClr val="tx2"/>
              </a:solidFill>
            </a:endParaRPr>
          </a:p>
          <a:p>
            <a:pPr algn="just"/>
            <a:r>
              <a:rPr lang="es-ES" sz="1600" i="1" dirty="0" smtClean="0">
                <a:solidFill>
                  <a:schemeClr val="tx2"/>
                </a:solidFill>
              </a:rPr>
              <a:t>“En </a:t>
            </a:r>
            <a:r>
              <a:rPr lang="es-ES" sz="1600" i="1" dirty="0">
                <a:solidFill>
                  <a:schemeClr val="tx2"/>
                </a:solidFill>
              </a:rPr>
              <a:t>concordancia con lo anotado en la respuesta del numeral 2, la Oficina Asesora Jurídica viene trabajando en la modificación del procedimiento de “Emisión de actuaciones administrativas de carácter particular”, teniendo en cuenta los comentarios de la Oficina de Control Interno frente a la aprobación de los autos de inicio, además de otros que fueron objeto de observación en el anterior informe de auditoría, como es el caso de la comunicación a la Superintendencia de Servicios Públicos Domiciliarios de los actos administrativos definitivos y de desistimiento. La nueva versión de dicho procedimiento (Código GRE-PRC01) será presentado en próximo Comité Institucional de Gestión y </a:t>
            </a:r>
            <a:r>
              <a:rPr lang="es-ES" sz="1600" i="1" dirty="0" smtClean="0">
                <a:solidFill>
                  <a:schemeClr val="tx2"/>
                </a:solidFill>
              </a:rPr>
              <a:t>Desempeño”.</a:t>
            </a:r>
            <a:endParaRPr lang="es-ES" sz="1600" i="1" dirty="0">
              <a:solidFill>
                <a:schemeClr val="tx2"/>
              </a:solidFill>
            </a:endParaRPr>
          </a:p>
        </p:txBody>
      </p:sp>
      <p:pic>
        <p:nvPicPr>
          <p:cNvPr id="5" name="Imagen 1" descr="MINVIyGOB-0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20073" y="6021288"/>
            <a:ext cx="3923927" cy="83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6610435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323528" y="1052736"/>
            <a:ext cx="8352928" cy="3662541"/>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lvl="0" algn="ctr"/>
            <a:endParaRPr lang="es-419" sz="4800" b="1" dirty="0" smtClean="0"/>
          </a:p>
          <a:p>
            <a:pPr lvl="0" algn="ctr"/>
            <a:r>
              <a:rPr lang="es-419" sz="8800" b="1" dirty="0" smtClean="0">
                <a:solidFill>
                  <a:schemeClr val="tx2"/>
                </a:solidFill>
              </a:rPr>
              <a:t>ANEXOS</a:t>
            </a:r>
            <a:endParaRPr lang="es-419" sz="4800" b="1" dirty="0" smtClean="0">
              <a:solidFill>
                <a:schemeClr val="tx2"/>
              </a:solidFill>
            </a:endParaRPr>
          </a:p>
          <a:p>
            <a:pPr lvl="0" algn="ctr"/>
            <a:endParaRPr lang="es-419" sz="4800" b="1" dirty="0" smtClean="0"/>
          </a:p>
          <a:p>
            <a:pPr lvl="0" algn="ctr"/>
            <a:endParaRPr lang="es-419" sz="4800" b="1" dirty="0"/>
          </a:p>
        </p:txBody>
      </p:sp>
      <p:pic>
        <p:nvPicPr>
          <p:cNvPr id="3" name="Imagen 1" descr="MINVIyGOB-0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20073" y="6021288"/>
            <a:ext cx="3923928" cy="83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32936072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194842" y="188640"/>
            <a:ext cx="8712968" cy="830997"/>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lvl="0" algn="ctr"/>
            <a:r>
              <a:rPr lang="es-419" sz="4800" b="1" dirty="0" smtClean="0">
                <a:solidFill>
                  <a:schemeClr val="tx2"/>
                </a:solidFill>
              </a:rPr>
              <a:t>ANEXO 1 </a:t>
            </a:r>
            <a:endParaRPr lang="es-ES" sz="4800" b="1" dirty="0">
              <a:solidFill>
                <a:schemeClr val="tx2"/>
              </a:solidFill>
            </a:endParaRPr>
          </a:p>
        </p:txBody>
      </p:sp>
      <p:pic>
        <p:nvPicPr>
          <p:cNvPr id="4" name="Imagen 1" descr="MINVIyGOB-0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20073" y="6043067"/>
            <a:ext cx="3923928" cy="8149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6" name="Tabla 5"/>
          <p:cNvGraphicFramePr>
            <a:graphicFrameLocks noGrp="1"/>
          </p:cNvGraphicFramePr>
          <p:nvPr>
            <p:extLst>
              <p:ext uri="{D42A27DB-BD31-4B8C-83A1-F6EECF244321}">
                <p14:modId xmlns:p14="http://schemas.microsoft.com/office/powerpoint/2010/main" val="3954781749"/>
              </p:ext>
            </p:extLst>
          </p:nvPr>
        </p:nvGraphicFramePr>
        <p:xfrm>
          <a:off x="194840" y="1196752"/>
          <a:ext cx="8712969" cy="4669200"/>
        </p:xfrm>
        <a:graphic>
          <a:graphicData uri="http://schemas.openxmlformats.org/drawingml/2006/table">
            <a:tbl>
              <a:tblPr firstRow="1" bandRow="1">
                <a:tableStyleId>{5C22544A-7EE6-4342-B048-85BDC9FD1C3A}</a:tableStyleId>
              </a:tblPr>
              <a:tblGrid>
                <a:gridCol w="2904323">
                  <a:extLst>
                    <a:ext uri="{9D8B030D-6E8A-4147-A177-3AD203B41FA5}">
                      <a16:colId xmlns:a16="http://schemas.microsoft.com/office/drawing/2014/main" val="1208150836"/>
                    </a:ext>
                  </a:extLst>
                </a:gridCol>
                <a:gridCol w="2904323">
                  <a:extLst>
                    <a:ext uri="{9D8B030D-6E8A-4147-A177-3AD203B41FA5}">
                      <a16:colId xmlns:a16="http://schemas.microsoft.com/office/drawing/2014/main" val="3817713597"/>
                    </a:ext>
                  </a:extLst>
                </a:gridCol>
                <a:gridCol w="2904323">
                  <a:extLst>
                    <a:ext uri="{9D8B030D-6E8A-4147-A177-3AD203B41FA5}">
                      <a16:colId xmlns:a16="http://schemas.microsoft.com/office/drawing/2014/main" val="396167281"/>
                    </a:ext>
                  </a:extLst>
                </a:gridCol>
              </a:tblGrid>
              <a:tr h="370840">
                <a:tc>
                  <a:txBody>
                    <a:bodyPr/>
                    <a:lstStyle/>
                    <a:p>
                      <a:pPr algn="ctr"/>
                      <a:r>
                        <a:rPr lang="es-419" dirty="0" smtClean="0"/>
                        <a:t>Empresas </a:t>
                      </a:r>
                    </a:p>
                    <a:p>
                      <a:pPr algn="ctr"/>
                      <a:r>
                        <a:rPr lang="es-419" dirty="0" smtClean="0"/>
                        <a:t>Solicitantes</a:t>
                      </a:r>
                      <a:endParaRPr lang="es-ES" dirty="0"/>
                    </a:p>
                  </a:txBody>
                  <a:tcPr/>
                </a:tc>
                <a:tc>
                  <a:txBody>
                    <a:bodyPr/>
                    <a:lstStyle/>
                    <a:p>
                      <a:pPr algn="ctr"/>
                      <a:r>
                        <a:rPr lang="es-419" dirty="0" smtClean="0"/>
                        <a:t>Acto </a:t>
                      </a:r>
                    </a:p>
                    <a:p>
                      <a:pPr algn="ctr"/>
                      <a:r>
                        <a:rPr lang="es-419" dirty="0" smtClean="0"/>
                        <a:t>administrativo</a:t>
                      </a:r>
                      <a:endParaRPr lang="es-ES" dirty="0"/>
                    </a:p>
                  </a:txBody>
                  <a:tcPr/>
                </a:tc>
                <a:tc>
                  <a:txBody>
                    <a:bodyPr/>
                    <a:lstStyle/>
                    <a:p>
                      <a:pPr algn="ctr"/>
                      <a:r>
                        <a:rPr lang="es-419" dirty="0" smtClean="0"/>
                        <a:t>Artículo del acto administrativo</a:t>
                      </a:r>
                      <a:endParaRPr lang="es-ES" dirty="0"/>
                    </a:p>
                  </a:txBody>
                  <a:tcPr/>
                </a:tc>
                <a:extLst>
                  <a:ext uri="{0D108BD9-81ED-4DB2-BD59-A6C34878D82A}">
                    <a16:rowId xmlns:a16="http://schemas.microsoft.com/office/drawing/2014/main" val="801514081"/>
                  </a:ext>
                </a:extLst>
              </a:tr>
              <a:tr h="1376144">
                <a:tc>
                  <a:txBody>
                    <a:bodyPr/>
                    <a:lstStyle/>
                    <a:p>
                      <a:pPr marL="0" algn="ctr" defTabSz="914400" rtl="0" eaLnBrk="1" latinLnBrk="0" hangingPunct="1"/>
                      <a:r>
                        <a:rPr lang="es-419" sz="1800" b="1" kern="1200" dirty="0" smtClean="0">
                          <a:solidFill>
                            <a:schemeClr val="tx2"/>
                          </a:solidFill>
                          <a:latin typeface="+mn-lt"/>
                          <a:ea typeface="+mn-ea"/>
                          <a:cs typeface="+mn-cs"/>
                        </a:rPr>
                        <a:t>Empresa Municipal de Servicios Públicos de Arauca EMSERPA E.I.C.E. E.S.P.  y la Empresa de Aseo de Arauca S.A. E.S.P. EMAAR</a:t>
                      </a:r>
                      <a:endParaRPr lang="es-ES" sz="1800" b="1" kern="1200" dirty="0">
                        <a:solidFill>
                          <a:schemeClr val="tx2"/>
                        </a:solidFill>
                        <a:latin typeface="+mn-lt"/>
                        <a:ea typeface="+mn-ea"/>
                        <a:cs typeface="+mn-cs"/>
                      </a:endParaRPr>
                    </a:p>
                  </a:txBody>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s-419" sz="1800" kern="1200" dirty="0" smtClean="0">
                          <a:solidFill>
                            <a:schemeClr val="tx2"/>
                          </a:solidFill>
                          <a:effectLst/>
                          <a:latin typeface="+mn-lt"/>
                          <a:ea typeface="+mn-ea"/>
                          <a:cs typeface="+mn-cs"/>
                        </a:rPr>
                        <a:t>Auto de</a:t>
                      </a:r>
                      <a:r>
                        <a:rPr lang="es-419" sz="1800" kern="1200" baseline="0" dirty="0" smtClean="0">
                          <a:solidFill>
                            <a:schemeClr val="tx2"/>
                          </a:solidFill>
                          <a:effectLst/>
                          <a:latin typeface="+mn-lt"/>
                          <a:ea typeface="+mn-ea"/>
                          <a:cs typeface="+mn-cs"/>
                        </a:rPr>
                        <a:t> Inicio N° 1 del 14 de marzo de 2018, r</a:t>
                      </a:r>
                      <a:r>
                        <a:rPr lang="es-CO" sz="1800" kern="1200" dirty="0" smtClean="0">
                          <a:solidFill>
                            <a:schemeClr val="tx2"/>
                          </a:solidFill>
                          <a:effectLst/>
                          <a:latin typeface="+mn-lt"/>
                          <a:ea typeface="+mn-ea"/>
                          <a:cs typeface="+mn-cs"/>
                        </a:rPr>
                        <a:t>adicado con N° </a:t>
                      </a:r>
                      <a:r>
                        <a:rPr lang="es-419" sz="1800" kern="1200" dirty="0" smtClean="0">
                          <a:solidFill>
                            <a:schemeClr val="tx2"/>
                          </a:solidFill>
                          <a:effectLst/>
                          <a:latin typeface="+mn-lt"/>
                          <a:ea typeface="+mn-ea"/>
                          <a:cs typeface="+mn-cs"/>
                        </a:rPr>
                        <a:t>20182030005818 de fecha 15/3/2018.</a:t>
                      </a:r>
                      <a:r>
                        <a:rPr lang="es-419" sz="1100" i="1" kern="1200" dirty="0" smtClean="0">
                          <a:solidFill>
                            <a:schemeClr val="tx2"/>
                          </a:solidFill>
                          <a:effectLst/>
                          <a:latin typeface="+mn-lt"/>
                          <a:ea typeface="+mn-ea"/>
                          <a:cs typeface="+mn-cs"/>
                        </a:rPr>
                        <a:t>.</a:t>
                      </a:r>
                      <a:endParaRPr lang="es-ES" sz="1100" i="1" dirty="0">
                        <a:solidFill>
                          <a:schemeClr val="tx2"/>
                        </a:solidFill>
                      </a:endParaRPr>
                    </a:p>
                  </a:txBody>
                  <a:tcPr/>
                </a:tc>
                <a:tc rowSpan="3">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s-419" sz="1800" kern="1200" dirty="0" smtClean="0">
                          <a:solidFill>
                            <a:schemeClr val="tx2"/>
                          </a:solidFill>
                          <a:effectLst/>
                          <a:latin typeface="+mn-lt"/>
                          <a:ea typeface="+mn-ea"/>
                          <a:cs typeface="+mn-cs"/>
                        </a:rPr>
                        <a:t>Artículo Cuarto </a:t>
                      </a:r>
                      <a:r>
                        <a:rPr lang="es-419" sz="1600" i="1" kern="1200" dirty="0" smtClean="0">
                          <a:solidFill>
                            <a:schemeClr val="tx2"/>
                          </a:solidFill>
                          <a:effectLst/>
                          <a:latin typeface="+mn-lt"/>
                          <a:ea typeface="+mn-ea"/>
                          <a:cs typeface="+mn-cs"/>
                        </a:rPr>
                        <a:t>“</a:t>
                      </a:r>
                      <a:r>
                        <a:rPr lang="es-ES" sz="1600" b="1" i="1" kern="1200" dirty="0" smtClean="0">
                          <a:solidFill>
                            <a:schemeClr val="tx2"/>
                          </a:solidFill>
                          <a:effectLst/>
                          <a:latin typeface="+mn-lt"/>
                          <a:ea typeface="+mn-ea"/>
                          <a:cs typeface="+mn-cs"/>
                        </a:rPr>
                        <a:t>COMUNICAR </a:t>
                      </a:r>
                      <a:r>
                        <a:rPr lang="es-ES" sz="1600" i="1" kern="1200" dirty="0" smtClean="0">
                          <a:solidFill>
                            <a:schemeClr val="tx2"/>
                          </a:solidFill>
                          <a:effectLst/>
                          <a:latin typeface="+mn-lt"/>
                          <a:ea typeface="+mn-ea"/>
                          <a:cs typeface="+mn-cs"/>
                        </a:rPr>
                        <a:t>el contenido del presente Auto al Representante Legal de la Empresa (…)”.</a:t>
                      </a:r>
                    </a:p>
                    <a:p>
                      <a:pPr marL="0" marR="0" indent="0" algn="just" defTabSz="914400" rtl="0" eaLnBrk="1" fontAlgn="auto" latinLnBrk="0" hangingPunct="1">
                        <a:lnSpc>
                          <a:spcPct val="100000"/>
                        </a:lnSpc>
                        <a:spcBef>
                          <a:spcPts val="0"/>
                        </a:spcBef>
                        <a:spcAft>
                          <a:spcPts val="0"/>
                        </a:spcAft>
                        <a:buClrTx/>
                        <a:buSzTx/>
                        <a:buFontTx/>
                        <a:buNone/>
                        <a:tabLst/>
                        <a:defRPr/>
                      </a:pPr>
                      <a:endParaRPr lang="es-ES" sz="1600" i="1" kern="1200" dirty="0" smtClean="0">
                        <a:solidFill>
                          <a:schemeClr val="tx2"/>
                        </a:solidFill>
                        <a:effectLst/>
                        <a:latin typeface="+mn-lt"/>
                        <a:ea typeface="+mn-ea"/>
                        <a:cs typeface="+mn-cs"/>
                      </a:endParaRPr>
                    </a:p>
                    <a:p>
                      <a:pPr marL="0" marR="0" indent="0" algn="just" defTabSz="914400" rtl="0" eaLnBrk="1" fontAlgn="auto" latinLnBrk="0" hangingPunct="1">
                        <a:lnSpc>
                          <a:spcPct val="100000"/>
                        </a:lnSpc>
                        <a:spcBef>
                          <a:spcPts val="0"/>
                        </a:spcBef>
                        <a:spcAft>
                          <a:spcPts val="0"/>
                        </a:spcAft>
                        <a:buClrTx/>
                        <a:buSzTx/>
                        <a:buFontTx/>
                        <a:buNone/>
                        <a:tabLst/>
                        <a:defRPr/>
                      </a:pPr>
                      <a:r>
                        <a:rPr lang="es-ES" sz="1600" i="1" kern="1200" dirty="0" smtClean="0">
                          <a:solidFill>
                            <a:schemeClr val="tx2"/>
                          </a:solidFill>
                          <a:effectLst/>
                          <a:latin typeface="+mn-lt"/>
                          <a:ea typeface="+mn-ea"/>
                          <a:cs typeface="+mn-cs"/>
                        </a:rPr>
                        <a:t>“(…)</a:t>
                      </a:r>
                      <a:r>
                        <a:rPr lang="es-ES" sz="1600" i="1" kern="1200" baseline="0" dirty="0" smtClean="0">
                          <a:solidFill>
                            <a:schemeClr val="tx2"/>
                          </a:solidFill>
                          <a:effectLst/>
                          <a:latin typeface="+mn-lt"/>
                          <a:ea typeface="+mn-ea"/>
                          <a:cs typeface="+mn-cs"/>
                        </a:rPr>
                        <a:t> </a:t>
                      </a:r>
                      <a:r>
                        <a:rPr lang="es-ES" sz="1600" i="1" kern="1200" dirty="0" smtClean="0">
                          <a:solidFill>
                            <a:schemeClr val="tx2"/>
                          </a:solidFill>
                          <a:effectLst/>
                          <a:latin typeface="+mn-lt"/>
                          <a:ea typeface="+mn-ea"/>
                          <a:cs typeface="+mn-cs"/>
                        </a:rPr>
                        <a:t>informándole que debe publicar el contenido del presente auto en un medio masivo de comunicación nacional o local, (…) de conformidad con lo dispuesto en el artículo 37 del Código de Procedimiento Administrativo y de lo Contencioso Administrativo</a:t>
                      </a:r>
                      <a:r>
                        <a:rPr lang="es-ES" sz="1800" kern="1200" dirty="0" smtClean="0">
                          <a:solidFill>
                            <a:schemeClr val="dk1"/>
                          </a:solidFill>
                          <a:effectLst/>
                          <a:latin typeface="+mn-lt"/>
                          <a:ea typeface="+mn-ea"/>
                          <a:cs typeface="+mn-cs"/>
                        </a:rPr>
                        <a:t>. </a:t>
                      </a:r>
                    </a:p>
                    <a:p>
                      <a:pPr marL="0" marR="0" indent="0" algn="just" defTabSz="914400" rtl="0" eaLnBrk="1" fontAlgn="auto" latinLnBrk="0" hangingPunct="1">
                        <a:lnSpc>
                          <a:spcPct val="100000"/>
                        </a:lnSpc>
                        <a:spcBef>
                          <a:spcPts val="0"/>
                        </a:spcBef>
                        <a:spcAft>
                          <a:spcPts val="0"/>
                        </a:spcAft>
                        <a:buClrTx/>
                        <a:buSzTx/>
                        <a:buFontTx/>
                        <a:buNone/>
                        <a:tabLst/>
                        <a:defRPr/>
                      </a:pPr>
                      <a:endParaRPr lang="es-ES" sz="1100" i="1" dirty="0">
                        <a:solidFill>
                          <a:schemeClr val="tx2"/>
                        </a:solidFill>
                      </a:endParaRPr>
                    </a:p>
                  </a:txBody>
                  <a:tcPr/>
                </a:tc>
                <a:extLst>
                  <a:ext uri="{0D108BD9-81ED-4DB2-BD59-A6C34878D82A}">
                    <a16:rowId xmlns:a16="http://schemas.microsoft.com/office/drawing/2014/main" val="2471638310"/>
                  </a:ext>
                </a:extLst>
              </a:tr>
              <a:tr h="1137240">
                <a:tc>
                  <a:txBody>
                    <a:bodyPr/>
                    <a:lstStyle/>
                    <a:p>
                      <a:pPr marL="0" algn="ctr" defTabSz="914400" rtl="0" eaLnBrk="1" latinLnBrk="0" hangingPunct="1"/>
                      <a:endParaRPr lang="es-419" sz="1800" b="1" kern="1200" dirty="0" smtClean="0">
                        <a:solidFill>
                          <a:schemeClr val="tx2"/>
                        </a:solidFill>
                        <a:latin typeface="+mn-lt"/>
                        <a:ea typeface="+mn-ea"/>
                        <a:cs typeface="+mn-cs"/>
                      </a:endParaRPr>
                    </a:p>
                    <a:p>
                      <a:pPr marL="0" algn="ctr" defTabSz="914400" rtl="0" eaLnBrk="1" latinLnBrk="0" hangingPunct="1"/>
                      <a:r>
                        <a:rPr lang="es-419" sz="1800" b="1" kern="1200" dirty="0" smtClean="0">
                          <a:solidFill>
                            <a:schemeClr val="tx2"/>
                          </a:solidFill>
                          <a:latin typeface="+mn-lt"/>
                          <a:ea typeface="+mn-ea"/>
                          <a:cs typeface="+mn-cs"/>
                        </a:rPr>
                        <a:t>AGUAS DE CARTAGENA S.A. E.S.P.</a:t>
                      </a:r>
                      <a:endParaRPr lang="es-ES" sz="1800" b="1" kern="1200" dirty="0">
                        <a:solidFill>
                          <a:schemeClr val="tx2"/>
                        </a:solidFill>
                        <a:latin typeface="+mn-lt"/>
                        <a:ea typeface="+mn-ea"/>
                        <a:cs typeface="+mn-cs"/>
                      </a:endParaRPr>
                    </a:p>
                  </a:txBody>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s-419" sz="1800" kern="1200" dirty="0" smtClean="0">
                          <a:solidFill>
                            <a:schemeClr val="tx2"/>
                          </a:solidFill>
                          <a:effectLst/>
                          <a:latin typeface="+mn-lt"/>
                          <a:ea typeface="+mn-ea"/>
                          <a:cs typeface="+mn-cs"/>
                        </a:rPr>
                        <a:t>Auto de</a:t>
                      </a:r>
                      <a:r>
                        <a:rPr lang="es-419" sz="1800" kern="1200" baseline="0" dirty="0" smtClean="0">
                          <a:solidFill>
                            <a:schemeClr val="tx2"/>
                          </a:solidFill>
                          <a:effectLst/>
                          <a:latin typeface="+mn-lt"/>
                          <a:ea typeface="+mn-ea"/>
                          <a:cs typeface="+mn-cs"/>
                        </a:rPr>
                        <a:t> Inicio N° 1 del 14 de marzo de 2018, r</a:t>
                      </a:r>
                      <a:r>
                        <a:rPr lang="es-CO" sz="1800" kern="1200" dirty="0" smtClean="0">
                          <a:solidFill>
                            <a:schemeClr val="tx2"/>
                          </a:solidFill>
                          <a:effectLst/>
                          <a:latin typeface="+mn-lt"/>
                          <a:ea typeface="+mn-ea"/>
                          <a:cs typeface="+mn-cs"/>
                        </a:rPr>
                        <a:t>adicado con N° </a:t>
                      </a:r>
                      <a:r>
                        <a:rPr lang="es-ES" sz="1800" b="0" kern="1200" dirty="0" smtClean="0">
                          <a:solidFill>
                            <a:schemeClr val="tx2"/>
                          </a:solidFill>
                          <a:effectLst/>
                          <a:latin typeface="+mn-lt"/>
                          <a:ea typeface="+mn-ea"/>
                          <a:cs typeface="+mn-cs"/>
                        </a:rPr>
                        <a:t>20182030005618</a:t>
                      </a:r>
                      <a:r>
                        <a:rPr lang="es-419" sz="1800" kern="1200" dirty="0" smtClean="0">
                          <a:solidFill>
                            <a:schemeClr val="tx2"/>
                          </a:solidFill>
                          <a:effectLst/>
                          <a:latin typeface="+mn-lt"/>
                          <a:ea typeface="+mn-ea"/>
                          <a:cs typeface="+mn-cs"/>
                        </a:rPr>
                        <a:t> de fecha 15/3/2018.</a:t>
                      </a:r>
                      <a:r>
                        <a:rPr lang="es-419" sz="1100" i="1" kern="1200" dirty="0" smtClean="0">
                          <a:solidFill>
                            <a:schemeClr val="tx2"/>
                          </a:solidFill>
                          <a:effectLst/>
                          <a:latin typeface="+mn-lt"/>
                          <a:ea typeface="+mn-ea"/>
                          <a:cs typeface="+mn-cs"/>
                        </a:rPr>
                        <a:t>.</a:t>
                      </a:r>
                      <a:endParaRPr lang="es-ES" sz="1100" i="1" dirty="0" smtClean="0">
                        <a:solidFill>
                          <a:schemeClr val="tx2"/>
                        </a:solidFill>
                      </a:endParaRPr>
                    </a:p>
                  </a:txBody>
                  <a:tcPr/>
                </a:tc>
                <a:tc vMerge="1">
                  <a:txBody>
                    <a:bodyPr/>
                    <a:lstStyle/>
                    <a:p>
                      <a:endParaRPr lang="es-ES"/>
                    </a:p>
                  </a:txBody>
                  <a:tcPr/>
                </a:tc>
                <a:extLst>
                  <a:ext uri="{0D108BD9-81ED-4DB2-BD59-A6C34878D82A}">
                    <a16:rowId xmlns:a16="http://schemas.microsoft.com/office/drawing/2014/main" val="659299040"/>
                  </a:ext>
                </a:extLst>
              </a:tr>
              <a:tr h="137736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s-419" sz="1800" b="1" kern="1200" dirty="0" smtClean="0">
                        <a:solidFill>
                          <a:schemeClr val="tx2"/>
                        </a:solidFill>
                        <a:effectLst/>
                        <a:latin typeface="+mn-lt"/>
                        <a:ea typeface="+mn-ea"/>
                        <a:cs typeface="+mn-cs"/>
                      </a:endParaRPr>
                    </a:p>
                    <a:p>
                      <a:pPr marL="0" marR="0" indent="0" algn="ctr" defTabSz="914400" rtl="0" eaLnBrk="1" fontAlgn="auto" latinLnBrk="0" hangingPunct="1">
                        <a:lnSpc>
                          <a:spcPct val="100000"/>
                        </a:lnSpc>
                        <a:spcBef>
                          <a:spcPts val="0"/>
                        </a:spcBef>
                        <a:spcAft>
                          <a:spcPts val="0"/>
                        </a:spcAft>
                        <a:buClrTx/>
                        <a:buSzTx/>
                        <a:buFontTx/>
                        <a:buNone/>
                        <a:tabLst/>
                        <a:defRPr/>
                      </a:pPr>
                      <a:r>
                        <a:rPr lang="es-419" sz="1800" b="1" kern="1200" dirty="0" smtClean="0">
                          <a:solidFill>
                            <a:schemeClr val="tx2"/>
                          </a:solidFill>
                          <a:effectLst/>
                          <a:latin typeface="+mn-lt"/>
                          <a:ea typeface="+mn-ea"/>
                          <a:cs typeface="+mn-cs"/>
                        </a:rPr>
                        <a:t>EMPRESAS PUBLICAS DE MEDELLIN</a:t>
                      </a:r>
                      <a:endParaRPr lang="es-ES" sz="1800" kern="1200" dirty="0" smtClean="0">
                        <a:solidFill>
                          <a:schemeClr val="tx2"/>
                        </a:solidFill>
                        <a:effectLst/>
                        <a:latin typeface="+mn-lt"/>
                        <a:ea typeface="+mn-ea"/>
                        <a:cs typeface="+mn-cs"/>
                      </a:endParaRPr>
                    </a:p>
                    <a:p>
                      <a:pPr marL="0" algn="ctr" defTabSz="914400" rtl="0" eaLnBrk="1" latinLnBrk="0" hangingPunct="1"/>
                      <a:endParaRPr lang="es-ES" sz="1800" b="1" kern="1200" dirty="0">
                        <a:solidFill>
                          <a:schemeClr val="tx2"/>
                        </a:solidFill>
                        <a:latin typeface="+mn-lt"/>
                        <a:ea typeface="+mn-ea"/>
                        <a:cs typeface="+mn-cs"/>
                      </a:endParaRPr>
                    </a:p>
                  </a:txBody>
                  <a:tcPr/>
                </a:tc>
                <a:tc>
                  <a:txBody>
                    <a:bodyPr/>
                    <a:lstStyle/>
                    <a:p>
                      <a:pPr algn="just"/>
                      <a:r>
                        <a:rPr lang="es-419" sz="1800" kern="1200" dirty="0" smtClean="0">
                          <a:solidFill>
                            <a:schemeClr val="tx2"/>
                          </a:solidFill>
                          <a:effectLst/>
                          <a:latin typeface="+mn-lt"/>
                          <a:ea typeface="+mn-ea"/>
                          <a:cs typeface="+mn-cs"/>
                        </a:rPr>
                        <a:t>Auto de</a:t>
                      </a:r>
                      <a:r>
                        <a:rPr lang="es-419" sz="1800" kern="1200" baseline="0" dirty="0" smtClean="0">
                          <a:solidFill>
                            <a:schemeClr val="tx2"/>
                          </a:solidFill>
                          <a:effectLst/>
                          <a:latin typeface="+mn-lt"/>
                          <a:ea typeface="+mn-ea"/>
                          <a:cs typeface="+mn-cs"/>
                        </a:rPr>
                        <a:t> Inicio N° 1 del 2 de mayo de 2018, r</a:t>
                      </a:r>
                      <a:r>
                        <a:rPr lang="es-CO" sz="1800" kern="1200" dirty="0" smtClean="0">
                          <a:solidFill>
                            <a:schemeClr val="tx2"/>
                          </a:solidFill>
                          <a:effectLst/>
                          <a:latin typeface="+mn-lt"/>
                          <a:ea typeface="+mn-ea"/>
                          <a:cs typeface="+mn-cs"/>
                        </a:rPr>
                        <a:t>adicado con N° </a:t>
                      </a:r>
                      <a:r>
                        <a:rPr lang="es-ES" sz="1800" kern="1200" baseline="0" dirty="0" smtClean="0">
                          <a:solidFill>
                            <a:schemeClr val="tx2"/>
                          </a:solidFill>
                          <a:effectLst/>
                          <a:latin typeface="+mn-lt"/>
                          <a:ea typeface="+mn-ea"/>
                          <a:cs typeface="+mn-cs"/>
                        </a:rPr>
                        <a:t>20180120003218 del 2/5/2018</a:t>
                      </a:r>
                      <a:endParaRPr lang="es-ES" sz="1800" kern="1200" baseline="0" dirty="0">
                        <a:solidFill>
                          <a:schemeClr val="tx2"/>
                        </a:solidFill>
                        <a:effectLst/>
                        <a:latin typeface="+mn-lt"/>
                        <a:ea typeface="+mn-ea"/>
                        <a:cs typeface="+mn-cs"/>
                      </a:endParaRPr>
                    </a:p>
                  </a:txBody>
                  <a:tcPr/>
                </a:tc>
                <a:tc vMerge="1">
                  <a:txBody>
                    <a:bodyPr/>
                    <a:lstStyle/>
                    <a:p>
                      <a:endParaRPr lang="es-ES"/>
                    </a:p>
                  </a:txBody>
                  <a:tcPr/>
                </a:tc>
                <a:extLst>
                  <a:ext uri="{0D108BD9-81ED-4DB2-BD59-A6C34878D82A}">
                    <a16:rowId xmlns:a16="http://schemas.microsoft.com/office/drawing/2014/main" val="3264875355"/>
                  </a:ext>
                </a:extLst>
              </a:tr>
            </a:tbl>
          </a:graphicData>
        </a:graphic>
      </p:graphicFrame>
    </p:spTree>
    <p:extLst>
      <p:ext uri="{BB962C8B-B14F-4D97-AF65-F5344CB8AC3E}">
        <p14:creationId xmlns:p14="http://schemas.microsoft.com/office/powerpoint/2010/main" val="207898310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194842" y="188640"/>
            <a:ext cx="8712968" cy="830997"/>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lvl="0" algn="ctr"/>
            <a:r>
              <a:rPr lang="es-419" sz="4800" b="1" dirty="0" smtClean="0">
                <a:solidFill>
                  <a:schemeClr val="tx2"/>
                </a:solidFill>
              </a:rPr>
              <a:t>ANEXO 1 </a:t>
            </a:r>
            <a:endParaRPr lang="es-ES" sz="4800" b="1" dirty="0">
              <a:solidFill>
                <a:schemeClr val="tx2"/>
              </a:solidFill>
            </a:endParaRPr>
          </a:p>
        </p:txBody>
      </p:sp>
      <p:pic>
        <p:nvPicPr>
          <p:cNvPr id="4" name="Imagen 1" descr="MINVIyGOB-0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20073" y="6093296"/>
            <a:ext cx="3923928" cy="7647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6" name="Tabla 5"/>
          <p:cNvGraphicFramePr>
            <a:graphicFrameLocks noGrp="1"/>
          </p:cNvGraphicFramePr>
          <p:nvPr>
            <p:extLst>
              <p:ext uri="{D42A27DB-BD31-4B8C-83A1-F6EECF244321}">
                <p14:modId xmlns:p14="http://schemas.microsoft.com/office/powerpoint/2010/main" val="3275855882"/>
              </p:ext>
            </p:extLst>
          </p:nvPr>
        </p:nvGraphicFramePr>
        <p:xfrm>
          <a:off x="194840" y="1196752"/>
          <a:ext cx="8712969" cy="4617720"/>
        </p:xfrm>
        <a:graphic>
          <a:graphicData uri="http://schemas.openxmlformats.org/drawingml/2006/table">
            <a:tbl>
              <a:tblPr firstRow="1" bandRow="1">
                <a:tableStyleId>{5C22544A-7EE6-4342-B048-85BDC9FD1C3A}</a:tableStyleId>
              </a:tblPr>
              <a:tblGrid>
                <a:gridCol w="2904323">
                  <a:extLst>
                    <a:ext uri="{9D8B030D-6E8A-4147-A177-3AD203B41FA5}">
                      <a16:colId xmlns:a16="http://schemas.microsoft.com/office/drawing/2014/main" val="1208150836"/>
                    </a:ext>
                  </a:extLst>
                </a:gridCol>
                <a:gridCol w="2904323">
                  <a:extLst>
                    <a:ext uri="{9D8B030D-6E8A-4147-A177-3AD203B41FA5}">
                      <a16:colId xmlns:a16="http://schemas.microsoft.com/office/drawing/2014/main" val="3817713597"/>
                    </a:ext>
                  </a:extLst>
                </a:gridCol>
                <a:gridCol w="2904323">
                  <a:extLst>
                    <a:ext uri="{9D8B030D-6E8A-4147-A177-3AD203B41FA5}">
                      <a16:colId xmlns:a16="http://schemas.microsoft.com/office/drawing/2014/main" val="396167281"/>
                    </a:ext>
                  </a:extLst>
                </a:gridCol>
              </a:tblGrid>
              <a:tr h="370840">
                <a:tc>
                  <a:txBody>
                    <a:bodyPr/>
                    <a:lstStyle/>
                    <a:p>
                      <a:pPr algn="ctr"/>
                      <a:r>
                        <a:rPr lang="es-419" dirty="0" smtClean="0"/>
                        <a:t>Empresas </a:t>
                      </a:r>
                    </a:p>
                    <a:p>
                      <a:pPr algn="ctr"/>
                      <a:r>
                        <a:rPr lang="es-419" dirty="0" smtClean="0"/>
                        <a:t>Solicitantes</a:t>
                      </a:r>
                      <a:endParaRPr lang="es-ES" dirty="0"/>
                    </a:p>
                  </a:txBody>
                  <a:tcPr/>
                </a:tc>
                <a:tc>
                  <a:txBody>
                    <a:bodyPr/>
                    <a:lstStyle/>
                    <a:p>
                      <a:pPr algn="ctr"/>
                      <a:r>
                        <a:rPr lang="es-419" dirty="0" smtClean="0"/>
                        <a:t>Acto </a:t>
                      </a:r>
                    </a:p>
                    <a:p>
                      <a:pPr algn="ctr"/>
                      <a:r>
                        <a:rPr lang="es-419" dirty="0" smtClean="0"/>
                        <a:t>administrativo</a:t>
                      </a:r>
                      <a:endParaRPr lang="es-ES" dirty="0"/>
                    </a:p>
                  </a:txBody>
                  <a:tcPr/>
                </a:tc>
                <a:tc>
                  <a:txBody>
                    <a:bodyPr/>
                    <a:lstStyle/>
                    <a:p>
                      <a:pPr algn="ctr"/>
                      <a:r>
                        <a:rPr lang="es-419" dirty="0" smtClean="0"/>
                        <a:t>Artículo del acto administrativo</a:t>
                      </a:r>
                      <a:endParaRPr lang="es-ES" dirty="0"/>
                    </a:p>
                  </a:txBody>
                  <a:tcPr/>
                </a:tc>
                <a:extLst>
                  <a:ext uri="{0D108BD9-81ED-4DB2-BD59-A6C34878D82A}">
                    <a16:rowId xmlns:a16="http://schemas.microsoft.com/office/drawing/2014/main" val="801514081"/>
                  </a:ext>
                </a:extLst>
              </a:tr>
              <a:tr h="1808192">
                <a:tc>
                  <a:txBody>
                    <a:bodyPr/>
                    <a:lstStyle/>
                    <a:p>
                      <a:pPr algn="ctr"/>
                      <a:r>
                        <a:rPr lang="es-419" sz="1800" b="1" kern="1200" dirty="0" smtClean="0">
                          <a:solidFill>
                            <a:schemeClr val="tx2"/>
                          </a:solidFill>
                          <a:effectLst/>
                          <a:latin typeface="+mn-lt"/>
                          <a:ea typeface="+mn-ea"/>
                          <a:cs typeface="+mn-cs"/>
                        </a:rPr>
                        <a:t>EMPRESA IBAGUEREÑA DE ACUEDUCTO Y ALCANTARILLADO IBAL S.A. E.S.P.</a:t>
                      </a:r>
                      <a:endParaRPr lang="es-ES" sz="1800" kern="1200" dirty="0">
                        <a:solidFill>
                          <a:schemeClr val="tx2"/>
                        </a:solidFill>
                        <a:effectLst/>
                        <a:latin typeface="+mn-lt"/>
                        <a:ea typeface="+mn-ea"/>
                        <a:cs typeface="+mn-cs"/>
                      </a:endParaRPr>
                    </a:p>
                  </a:txBody>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s-419" sz="1800" kern="1200" dirty="0" smtClean="0">
                          <a:solidFill>
                            <a:schemeClr val="tx2"/>
                          </a:solidFill>
                          <a:effectLst/>
                          <a:latin typeface="+mn-lt"/>
                          <a:ea typeface="+mn-ea"/>
                          <a:cs typeface="+mn-cs"/>
                        </a:rPr>
                        <a:t>Auto de</a:t>
                      </a:r>
                      <a:r>
                        <a:rPr lang="es-419" sz="1800" kern="1200" baseline="0" dirty="0" smtClean="0">
                          <a:solidFill>
                            <a:schemeClr val="tx2"/>
                          </a:solidFill>
                          <a:effectLst/>
                          <a:latin typeface="+mn-lt"/>
                          <a:ea typeface="+mn-ea"/>
                          <a:cs typeface="+mn-cs"/>
                        </a:rPr>
                        <a:t> Inicio N° 1 del 22 de marzo de 2018, r</a:t>
                      </a:r>
                      <a:r>
                        <a:rPr lang="es-CO" sz="1800" kern="1200" dirty="0" smtClean="0">
                          <a:solidFill>
                            <a:schemeClr val="tx2"/>
                          </a:solidFill>
                          <a:effectLst/>
                          <a:latin typeface="+mn-lt"/>
                          <a:ea typeface="+mn-ea"/>
                          <a:cs typeface="+mn-cs"/>
                        </a:rPr>
                        <a:t>adicado con N</a:t>
                      </a:r>
                      <a:r>
                        <a:rPr lang="es-CO" sz="1800" kern="1200" baseline="0" dirty="0" smtClean="0">
                          <a:solidFill>
                            <a:schemeClr val="tx2"/>
                          </a:solidFill>
                          <a:effectLst/>
                          <a:latin typeface="+mn-lt"/>
                          <a:ea typeface="+mn-ea"/>
                          <a:cs typeface="+mn-cs"/>
                        </a:rPr>
                        <a:t>° </a:t>
                      </a:r>
                      <a:r>
                        <a:rPr lang="es-ES" sz="1800" kern="1200" baseline="0" dirty="0" smtClean="0">
                          <a:solidFill>
                            <a:schemeClr val="tx2"/>
                          </a:solidFill>
                          <a:effectLst/>
                          <a:latin typeface="+mn-lt"/>
                          <a:ea typeface="+mn-ea"/>
                          <a:cs typeface="+mn-cs"/>
                        </a:rPr>
                        <a:t>20180120000218</a:t>
                      </a:r>
                      <a:r>
                        <a:rPr lang="es-419" sz="1800" kern="1200" baseline="0" dirty="0" smtClean="0">
                          <a:solidFill>
                            <a:schemeClr val="tx2"/>
                          </a:solidFill>
                          <a:effectLst/>
                          <a:latin typeface="+mn-lt"/>
                          <a:ea typeface="+mn-ea"/>
                          <a:cs typeface="+mn-cs"/>
                        </a:rPr>
                        <a:t> </a:t>
                      </a:r>
                      <a:r>
                        <a:rPr lang="es-419" sz="1800" kern="1200" dirty="0" smtClean="0">
                          <a:solidFill>
                            <a:schemeClr val="tx2"/>
                          </a:solidFill>
                          <a:effectLst/>
                          <a:latin typeface="+mn-lt"/>
                          <a:ea typeface="+mn-ea"/>
                          <a:cs typeface="+mn-cs"/>
                        </a:rPr>
                        <a:t>de fecha 22/3/2018.</a:t>
                      </a:r>
                      <a:r>
                        <a:rPr lang="es-419" sz="1100" i="1" kern="1200" dirty="0" smtClean="0">
                          <a:solidFill>
                            <a:schemeClr val="tx2"/>
                          </a:solidFill>
                          <a:effectLst/>
                          <a:latin typeface="+mn-lt"/>
                          <a:ea typeface="+mn-ea"/>
                          <a:cs typeface="+mn-cs"/>
                        </a:rPr>
                        <a:t>.</a:t>
                      </a:r>
                      <a:endParaRPr lang="es-ES" sz="1100" i="1" dirty="0">
                        <a:solidFill>
                          <a:schemeClr val="tx2"/>
                        </a:solidFill>
                      </a:endParaRPr>
                    </a:p>
                  </a:txBody>
                  <a:tcPr/>
                </a:tc>
                <a:tc rowSpan="2">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s-419" sz="1800" kern="1200" dirty="0" smtClean="0">
                          <a:solidFill>
                            <a:schemeClr val="tx2"/>
                          </a:solidFill>
                          <a:effectLst/>
                          <a:latin typeface="+mn-lt"/>
                          <a:ea typeface="+mn-ea"/>
                          <a:cs typeface="+mn-cs"/>
                        </a:rPr>
                        <a:t>Artículo Cuarto </a:t>
                      </a:r>
                      <a:r>
                        <a:rPr lang="es-419" sz="1600" i="1" kern="1200" dirty="0" smtClean="0">
                          <a:solidFill>
                            <a:schemeClr val="tx2"/>
                          </a:solidFill>
                          <a:effectLst/>
                          <a:latin typeface="+mn-lt"/>
                          <a:ea typeface="+mn-ea"/>
                          <a:cs typeface="+mn-cs"/>
                        </a:rPr>
                        <a:t>“</a:t>
                      </a:r>
                      <a:r>
                        <a:rPr lang="es-ES" sz="1600" b="1" i="1" kern="1200" dirty="0" smtClean="0">
                          <a:solidFill>
                            <a:schemeClr val="tx2"/>
                          </a:solidFill>
                          <a:effectLst/>
                          <a:latin typeface="+mn-lt"/>
                          <a:ea typeface="+mn-ea"/>
                          <a:cs typeface="+mn-cs"/>
                        </a:rPr>
                        <a:t>COMUNICAR </a:t>
                      </a:r>
                      <a:r>
                        <a:rPr lang="es-ES" sz="1600" i="1" kern="1200" dirty="0" smtClean="0">
                          <a:solidFill>
                            <a:schemeClr val="tx2"/>
                          </a:solidFill>
                          <a:effectLst/>
                          <a:latin typeface="+mn-lt"/>
                          <a:ea typeface="+mn-ea"/>
                          <a:cs typeface="+mn-cs"/>
                        </a:rPr>
                        <a:t>el contenido del presente Auto al Representante Legal de la Empresa (…)”.</a:t>
                      </a:r>
                    </a:p>
                    <a:p>
                      <a:pPr marL="0" marR="0" indent="0" algn="just" defTabSz="914400" rtl="0" eaLnBrk="1" fontAlgn="auto" latinLnBrk="0" hangingPunct="1">
                        <a:lnSpc>
                          <a:spcPct val="100000"/>
                        </a:lnSpc>
                        <a:spcBef>
                          <a:spcPts val="0"/>
                        </a:spcBef>
                        <a:spcAft>
                          <a:spcPts val="0"/>
                        </a:spcAft>
                        <a:buClrTx/>
                        <a:buSzTx/>
                        <a:buFontTx/>
                        <a:buNone/>
                        <a:tabLst/>
                        <a:defRPr/>
                      </a:pPr>
                      <a:endParaRPr lang="es-ES" sz="1600" i="1" kern="1200" dirty="0" smtClean="0">
                        <a:solidFill>
                          <a:schemeClr val="tx2"/>
                        </a:solidFill>
                        <a:effectLst/>
                        <a:latin typeface="+mn-lt"/>
                        <a:ea typeface="+mn-ea"/>
                        <a:cs typeface="+mn-cs"/>
                      </a:endParaRPr>
                    </a:p>
                    <a:p>
                      <a:pPr marL="0" marR="0" indent="0" algn="just" defTabSz="914400" rtl="0" eaLnBrk="1" fontAlgn="auto" latinLnBrk="0" hangingPunct="1">
                        <a:lnSpc>
                          <a:spcPct val="100000"/>
                        </a:lnSpc>
                        <a:spcBef>
                          <a:spcPts val="0"/>
                        </a:spcBef>
                        <a:spcAft>
                          <a:spcPts val="0"/>
                        </a:spcAft>
                        <a:buClrTx/>
                        <a:buSzTx/>
                        <a:buFontTx/>
                        <a:buNone/>
                        <a:tabLst/>
                        <a:defRPr/>
                      </a:pPr>
                      <a:r>
                        <a:rPr lang="es-ES" sz="1600" i="1" kern="1200" dirty="0" smtClean="0">
                          <a:solidFill>
                            <a:schemeClr val="tx2"/>
                          </a:solidFill>
                          <a:effectLst/>
                          <a:latin typeface="+mn-lt"/>
                          <a:ea typeface="+mn-ea"/>
                          <a:cs typeface="+mn-cs"/>
                        </a:rPr>
                        <a:t>“(…)</a:t>
                      </a:r>
                      <a:r>
                        <a:rPr lang="es-ES" sz="1600" i="1" kern="1200" baseline="0" dirty="0" smtClean="0">
                          <a:solidFill>
                            <a:schemeClr val="tx2"/>
                          </a:solidFill>
                          <a:effectLst/>
                          <a:latin typeface="+mn-lt"/>
                          <a:ea typeface="+mn-ea"/>
                          <a:cs typeface="+mn-cs"/>
                        </a:rPr>
                        <a:t> </a:t>
                      </a:r>
                      <a:r>
                        <a:rPr lang="es-ES" sz="1600" i="1" kern="1200" dirty="0" smtClean="0">
                          <a:solidFill>
                            <a:schemeClr val="tx2"/>
                          </a:solidFill>
                          <a:effectLst/>
                          <a:latin typeface="+mn-lt"/>
                          <a:ea typeface="+mn-ea"/>
                          <a:cs typeface="+mn-cs"/>
                        </a:rPr>
                        <a:t>informándole que debe publicar el contenido del presente auto en un medio masivo de comunicación nacional o local, (…) de conformidad con lo dispuesto en el artículo 37 del Código de Procedimiento Administrativo y de lo Contencioso Administrativo</a:t>
                      </a:r>
                      <a:r>
                        <a:rPr lang="es-ES" sz="1800" kern="1200" dirty="0" smtClean="0">
                          <a:solidFill>
                            <a:schemeClr val="dk1"/>
                          </a:solidFill>
                          <a:effectLst/>
                          <a:latin typeface="+mn-lt"/>
                          <a:ea typeface="+mn-ea"/>
                          <a:cs typeface="+mn-cs"/>
                        </a:rPr>
                        <a:t>. </a:t>
                      </a:r>
                    </a:p>
                    <a:p>
                      <a:pPr marL="0" marR="0" indent="0" algn="just" defTabSz="914400" rtl="0" eaLnBrk="1" fontAlgn="auto" latinLnBrk="0" hangingPunct="1">
                        <a:lnSpc>
                          <a:spcPct val="100000"/>
                        </a:lnSpc>
                        <a:spcBef>
                          <a:spcPts val="0"/>
                        </a:spcBef>
                        <a:spcAft>
                          <a:spcPts val="0"/>
                        </a:spcAft>
                        <a:buClrTx/>
                        <a:buSzTx/>
                        <a:buFontTx/>
                        <a:buNone/>
                        <a:tabLst/>
                        <a:defRPr/>
                      </a:pPr>
                      <a:endParaRPr lang="es-ES" sz="1100" i="1" dirty="0">
                        <a:solidFill>
                          <a:schemeClr val="tx2"/>
                        </a:solidFill>
                      </a:endParaRPr>
                    </a:p>
                  </a:txBody>
                  <a:tcPr/>
                </a:tc>
                <a:extLst>
                  <a:ext uri="{0D108BD9-81ED-4DB2-BD59-A6C34878D82A}">
                    <a16:rowId xmlns:a16="http://schemas.microsoft.com/office/drawing/2014/main" val="2471638310"/>
                  </a:ext>
                </a:extLst>
              </a:tr>
              <a:tr h="11372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s-419" sz="1800" b="1" kern="1200" dirty="0" smtClean="0">
                        <a:solidFill>
                          <a:schemeClr val="tx2"/>
                        </a:solidFill>
                        <a:effectLst/>
                        <a:latin typeface="+mn-lt"/>
                        <a:ea typeface="+mn-ea"/>
                        <a:cs typeface="+mn-cs"/>
                      </a:endParaRPr>
                    </a:p>
                    <a:p>
                      <a:pPr marL="0" marR="0" indent="0" algn="ctr" defTabSz="914400" rtl="0" eaLnBrk="1" fontAlgn="auto" latinLnBrk="0" hangingPunct="1">
                        <a:lnSpc>
                          <a:spcPct val="100000"/>
                        </a:lnSpc>
                        <a:spcBef>
                          <a:spcPts val="0"/>
                        </a:spcBef>
                        <a:spcAft>
                          <a:spcPts val="0"/>
                        </a:spcAft>
                        <a:buClrTx/>
                        <a:buSzTx/>
                        <a:buFontTx/>
                        <a:buNone/>
                        <a:tabLst/>
                        <a:defRPr/>
                      </a:pPr>
                      <a:r>
                        <a:rPr lang="es-419" sz="1800" b="1" kern="1200" dirty="0" smtClean="0">
                          <a:solidFill>
                            <a:schemeClr val="tx2"/>
                          </a:solidFill>
                          <a:effectLst/>
                          <a:latin typeface="+mn-lt"/>
                          <a:ea typeface="+mn-ea"/>
                          <a:cs typeface="+mn-cs"/>
                        </a:rPr>
                        <a:t>ACUEDUCTO Y ALCANTARILLADO DE POPAYÁN</a:t>
                      </a:r>
                      <a:endParaRPr lang="es-ES" sz="1800" b="1" kern="1200" dirty="0" smtClean="0">
                        <a:solidFill>
                          <a:schemeClr val="tx2"/>
                        </a:solidFill>
                        <a:effectLst/>
                        <a:latin typeface="+mn-lt"/>
                        <a:ea typeface="+mn-ea"/>
                        <a:cs typeface="+mn-cs"/>
                      </a:endParaRPr>
                    </a:p>
                    <a:p>
                      <a:pPr marL="0" algn="ctr" defTabSz="914400" rtl="0" eaLnBrk="1" latinLnBrk="0" hangingPunct="1"/>
                      <a:endParaRPr lang="es-ES" sz="1800" b="1" kern="1200" dirty="0">
                        <a:solidFill>
                          <a:schemeClr val="tx2"/>
                        </a:solidFill>
                        <a:latin typeface="+mn-lt"/>
                        <a:ea typeface="+mn-ea"/>
                        <a:cs typeface="+mn-cs"/>
                      </a:endParaRPr>
                    </a:p>
                  </a:txBody>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endParaRPr lang="es-419" sz="1800" kern="1200" dirty="0" smtClean="0">
                        <a:solidFill>
                          <a:schemeClr val="tx2"/>
                        </a:solidFill>
                        <a:effectLst/>
                        <a:latin typeface="+mn-lt"/>
                        <a:ea typeface="+mn-ea"/>
                        <a:cs typeface="+mn-cs"/>
                      </a:endParaRPr>
                    </a:p>
                    <a:p>
                      <a:pPr marL="0" marR="0" indent="0" algn="just" defTabSz="914400" rtl="0" eaLnBrk="1" fontAlgn="auto" latinLnBrk="0" hangingPunct="1">
                        <a:lnSpc>
                          <a:spcPct val="100000"/>
                        </a:lnSpc>
                        <a:spcBef>
                          <a:spcPts val="0"/>
                        </a:spcBef>
                        <a:spcAft>
                          <a:spcPts val="0"/>
                        </a:spcAft>
                        <a:buClrTx/>
                        <a:buSzTx/>
                        <a:buFontTx/>
                        <a:buNone/>
                        <a:tabLst/>
                        <a:defRPr/>
                      </a:pPr>
                      <a:r>
                        <a:rPr lang="es-419" sz="1800" kern="1200" dirty="0" smtClean="0">
                          <a:solidFill>
                            <a:schemeClr val="tx2"/>
                          </a:solidFill>
                          <a:effectLst/>
                          <a:latin typeface="+mn-lt"/>
                          <a:ea typeface="+mn-ea"/>
                          <a:cs typeface="+mn-cs"/>
                        </a:rPr>
                        <a:t>Auto de</a:t>
                      </a:r>
                      <a:r>
                        <a:rPr lang="es-419" sz="1800" kern="1200" baseline="0" dirty="0" smtClean="0">
                          <a:solidFill>
                            <a:schemeClr val="tx2"/>
                          </a:solidFill>
                          <a:effectLst/>
                          <a:latin typeface="+mn-lt"/>
                          <a:ea typeface="+mn-ea"/>
                          <a:cs typeface="+mn-cs"/>
                        </a:rPr>
                        <a:t> Inicio N° 1 del 18 de mayo de 2018, r</a:t>
                      </a:r>
                      <a:r>
                        <a:rPr lang="es-CO" sz="1800" kern="1200" dirty="0" smtClean="0">
                          <a:solidFill>
                            <a:schemeClr val="tx2"/>
                          </a:solidFill>
                          <a:effectLst/>
                          <a:latin typeface="+mn-lt"/>
                          <a:ea typeface="+mn-ea"/>
                          <a:cs typeface="+mn-cs"/>
                        </a:rPr>
                        <a:t>adicado con N° </a:t>
                      </a:r>
                      <a:r>
                        <a:rPr lang="x-none" sz="1800" kern="1200" baseline="0" dirty="0" smtClean="0">
                          <a:solidFill>
                            <a:schemeClr val="tx2"/>
                          </a:solidFill>
                          <a:effectLst/>
                          <a:latin typeface="+mn-lt"/>
                          <a:ea typeface="+mn-ea"/>
                          <a:cs typeface="+mn-cs"/>
                        </a:rPr>
                        <a:t>20180120004228</a:t>
                      </a:r>
                      <a:r>
                        <a:rPr lang="es-419" sz="1800" kern="1200" baseline="0" dirty="0" smtClean="0">
                          <a:solidFill>
                            <a:schemeClr val="tx2"/>
                          </a:solidFill>
                          <a:effectLst/>
                          <a:latin typeface="+mn-lt"/>
                          <a:ea typeface="+mn-ea"/>
                          <a:cs typeface="+mn-cs"/>
                        </a:rPr>
                        <a:t> d</a:t>
                      </a:r>
                      <a:r>
                        <a:rPr lang="es-419" sz="1800" kern="1200" dirty="0" smtClean="0">
                          <a:solidFill>
                            <a:schemeClr val="tx2"/>
                          </a:solidFill>
                          <a:effectLst/>
                          <a:latin typeface="+mn-lt"/>
                          <a:ea typeface="+mn-ea"/>
                          <a:cs typeface="+mn-cs"/>
                        </a:rPr>
                        <a:t>e fecha 18/5/2018.</a:t>
                      </a:r>
                      <a:r>
                        <a:rPr lang="es-419" sz="1100" i="1" kern="1200" dirty="0" smtClean="0">
                          <a:solidFill>
                            <a:schemeClr val="tx2"/>
                          </a:solidFill>
                          <a:effectLst/>
                          <a:latin typeface="+mn-lt"/>
                          <a:ea typeface="+mn-ea"/>
                          <a:cs typeface="+mn-cs"/>
                        </a:rPr>
                        <a:t>.</a:t>
                      </a:r>
                      <a:endParaRPr lang="es-ES" sz="1100" i="1" dirty="0" smtClean="0">
                        <a:solidFill>
                          <a:schemeClr val="tx2"/>
                        </a:solidFill>
                      </a:endParaRPr>
                    </a:p>
                  </a:txBody>
                  <a:tcPr/>
                </a:tc>
                <a:tc vMerge="1">
                  <a:txBody>
                    <a:bodyPr/>
                    <a:lstStyle/>
                    <a:p>
                      <a:endParaRPr lang="es-ES"/>
                    </a:p>
                  </a:txBody>
                  <a:tcPr/>
                </a:tc>
                <a:extLst>
                  <a:ext uri="{0D108BD9-81ED-4DB2-BD59-A6C34878D82A}">
                    <a16:rowId xmlns:a16="http://schemas.microsoft.com/office/drawing/2014/main" val="659299040"/>
                  </a:ext>
                </a:extLst>
              </a:tr>
            </a:tbl>
          </a:graphicData>
        </a:graphic>
      </p:graphicFrame>
    </p:spTree>
    <p:extLst>
      <p:ext uri="{BB962C8B-B14F-4D97-AF65-F5344CB8AC3E}">
        <p14:creationId xmlns:p14="http://schemas.microsoft.com/office/powerpoint/2010/main" val="235188589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194842" y="188640"/>
            <a:ext cx="8712968" cy="830997"/>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lvl="0" algn="ctr"/>
            <a:r>
              <a:rPr lang="es-419" sz="4800" b="1" dirty="0" smtClean="0">
                <a:solidFill>
                  <a:schemeClr val="tx2"/>
                </a:solidFill>
              </a:rPr>
              <a:t>ANEXO 1 </a:t>
            </a:r>
            <a:endParaRPr lang="es-ES" sz="4800" b="1" dirty="0">
              <a:solidFill>
                <a:schemeClr val="tx2"/>
              </a:solidFill>
            </a:endParaRPr>
          </a:p>
        </p:txBody>
      </p:sp>
      <p:pic>
        <p:nvPicPr>
          <p:cNvPr id="4" name="Imagen 1" descr="MINVIyGOB-0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20073" y="6022066"/>
            <a:ext cx="3923928" cy="8359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6" name="Tabla 5"/>
          <p:cNvGraphicFramePr>
            <a:graphicFrameLocks noGrp="1"/>
          </p:cNvGraphicFramePr>
          <p:nvPr>
            <p:extLst>
              <p:ext uri="{D42A27DB-BD31-4B8C-83A1-F6EECF244321}">
                <p14:modId xmlns:p14="http://schemas.microsoft.com/office/powerpoint/2010/main" val="2003800405"/>
              </p:ext>
            </p:extLst>
          </p:nvPr>
        </p:nvGraphicFramePr>
        <p:xfrm>
          <a:off x="194840" y="1196752"/>
          <a:ext cx="8712969" cy="4648200"/>
        </p:xfrm>
        <a:graphic>
          <a:graphicData uri="http://schemas.openxmlformats.org/drawingml/2006/table">
            <a:tbl>
              <a:tblPr firstRow="1" bandRow="1">
                <a:tableStyleId>{5C22544A-7EE6-4342-B048-85BDC9FD1C3A}</a:tableStyleId>
              </a:tblPr>
              <a:tblGrid>
                <a:gridCol w="2144912">
                  <a:extLst>
                    <a:ext uri="{9D8B030D-6E8A-4147-A177-3AD203B41FA5}">
                      <a16:colId xmlns:a16="http://schemas.microsoft.com/office/drawing/2014/main" val="1208150836"/>
                    </a:ext>
                  </a:extLst>
                </a:gridCol>
                <a:gridCol w="2664296">
                  <a:extLst>
                    <a:ext uri="{9D8B030D-6E8A-4147-A177-3AD203B41FA5}">
                      <a16:colId xmlns:a16="http://schemas.microsoft.com/office/drawing/2014/main" val="3817713597"/>
                    </a:ext>
                  </a:extLst>
                </a:gridCol>
                <a:gridCol w="3903761">
                  <a:extLst>
                    <a:ext uri="{9D8B030D-6E8A-4147-A177-3AD203B41FA5}">
                      <a16:colId xmlns:a16="http://schemas.microsoft.com/office/drawing/2014/main" val="396167281"/>
                    </a:ext>
                  </a:extLst>
                </a:gridCol>
              </a:tblGrid>
              <a:tr h="370840">
                <a:tc>
                  <a:txBody>
                    <a:bodyPr/>
                    <a:lstStyle/>
                    <a:p>
                      <a:pPr algn="ctr"/>
                      <a:r>
                        <a:rPr lang="es-419" dirty="0" smtClean="0"/>
                        <a:t>Empresas </a:t>
                      </a:r>
                    </a:p>
                    <a:p>
                      <a:pPr algn="ctr"/>
                      <a:r>
                        <a:rPr lang="es-419" dirty="0" smtClean="0"/>
                        <a:t>Solicitantes</a:t>
                      </a:r>
                      <a:endParaRPr lang="es-ES" dirty="0"/>
                    </a:p>
                  </a:txBody>
                  <a:tcPr/>
                </a:tc>
                <a:tc>
                  <a:txBody>
                    <a:bodyPr/>
                    <a:lstStyle/>
                    <a:p>
                      <a:pPr algn="ctr"/>
                      <a:r>
                        <a:rPr lang="es-419" dirty="0" smtClean="0"/>
                        <a:t>Acto </a:t>
                      </a:r>
                    </a:p>
                    <a:p>
                      <a:pPr algn="ctr"/>
                      <a:r>
                        <a:rPr lang="es-419" dirty="0" smtClean="0"/>
                        <a:t>administrativo</a:t>
                      </a:r>
                      <a:endParaRPr lang="es-ES" dirty="0"/>
                    </a:p>
                  </a:txBody>
                  <a:tcPr/>
                </a:tc>
                <a:tc>
                  <a:txBody>
                    <a:bodyPr/>
                    <a:lstStyle/>
                    <a:p>
                      <a:pPr algn="ctr"/>
                      <a:r>
                        <a:rPr lang="es-419" dirty="0" smtClean="0"/>
                        <a:t>Artículo del acto </a:t>
                      </a:r>
                    </a:p>
                    <a:p>
                      <a:pPr algn="ctr"/>
                      <a:r>
                        <a:rPr lang="es-419" dirty="0" smtClean="0"/>
                        <a:t>administrativo</a:t>
                      </a:r>
                      <a:endParaRPr lang="es-ES" dirty="0"/>
                    </a:p>
                  </a:txBody>
                  <a:tcPr/>
                </a:tc>
                <a:extLst>
                  <a:ext uri="{0D108BD9-81ED-4DB2-BD59-A6C34878D82A}">
                    <a16:rowId xmlns:a16="http://schemas.microsoft.com/office/drawing/2014/main" val="801514081"/>
                  </a:ext>
                </a:extLst>
              </a:tr>
              <a:tr h="1592168">
                <a:tc>
                  <a:txBody>
                    <a:bodyPr/>
                    <a:lstStyle/>
                    <a:p>
                      <a:pPr algn="ctr"/>
                      <a:r>
                        <a:rPr lang="es-419" sz="1800" b="1" kern="1200" baseline="0" dirty="0" smtClean="0">
                          <a:solidFill>
                            <a:schemeClr val="tx2"/>
                          </a:solidFill>
                          <a:effectLst/>
                          <a:latin typeface="+mn-lt"/>
                          <a:ea typeface="+mn-ea"/>
                          <a:cs typeface="+mn-cs"/>
                        </a:rPr>
                        <a:t>EMPRESA DE ACUEDUCTO Y ALCANTARILLADO DE PEREIRA S.A.S. E.S.P.</a:t>
                      </a:r>
                      <a:endParaRPr lang="es-ES" sz="1800" b="1" kern="1200" baseline="0" dirty="0">
                        <a:solidFill>
                          <a:schemeClr val="tx2"/>
                        </a:solidFill>
                        <a:effectLst/>
                        <a:latin typeface="+mn-lt"/>
                        <a:ea typeface="+mn-ea"/>
                        <a:cs typeface="+mn-cs"/>
                      </a:endParaRPr>
                    </a:p>
                  </a:txBody>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s-419" sz="1800" kern="1200" dirty="0" smtClean="0">
                          <a:solidFill>
                            <a:schemeClr val="tx2"/>
                          </a:solidFill>
                          <a:effectLst/>
                          <a:latin typeface="+mn-lt"/>
                          <a:ea typeface="+mn-ea"/>
                          <a:cs typeface="+mn-cs"/>
                        </a:rPr>
                        <a:t>Auto de</a:t>
                      </a:r>
                      <a:r>
                        <a:rPr lang="es-419" sz="1800" kern="1200" baseline="0" dirty="0" smtClean="0">
                          <a:solidFill>
                            <a:schemeClr val="tx2"/>
                          </a:solidFill>
                          <a:effectLst/>
                          <a:latin typeface="+mn-lt"/>
                          <a:ea typeface="+mn-ea"/>
                          <a:cs typeface="+mn-cs"/>
                        </a:rPr>
                        <a:t> Inicio N° 1 del 5 de junio de 2018, r</a:t>
                      </a:r>
                      <a:r>
                        <a:rPr lang="es-CO" sz="1800" kern="1200" dirty="0" smtClean="0">
                          <a:solidFill>
                            <a:schemeClr val="tx2"/>
                          </a:solidFill>
                          <a:effectLst/>
                          <a:latin typeface="+mn-lt"/>
                          <a:ea typeface="+mn-ea"/>
                          <a:cs typeface="+mn-cs"/>
                        </a:rPr>
                        <a:t>adicado con N</a:t>
                      </a:r>
                      <a:r>
                        <a:rPr lang="es-CO" sz="1800" kern="1200" baseline="0" dirty="0" smtClean="0">
                          <a:solidFill>
                            <a:schemeClr val="tx2"/>
                          </a:solidFill>
                          <a:effectLst/>
                          <a:latin typeface="+mn-lt"/>
                          <a:ea typeface="+mn-ea"/>
                          <a:cs typeface="+mn-cs"/>
                        </a:rPr>
                        <a:t>° </a:t>
                      </a:r>
                      <a:r>
                        <a:rPr lang="es-ES" sz="1800" kern="1200" baseline="0" dirty="0" smtClean="0">
                          <a:solidFill>
                            <a:schemeClr val="tx2"/>
                          </a:solidFill>
                          <a:effectLst/>
                          <a:latin typeface="+mn-lt"/>
                          <a:ea typeface="+mn-ea"/>
                          <a:cs typeface="+mn-cs"/>
                        </a:rPr>
                        <a:t>20180120005028</a:t>
                      </a:r>
                      <a:r>
                        <a:rPr lang="es-419" sz="1800" kern="1200" baseline="0" dirty="0" smtClean="0">
                          <a:solidFill>
                            <a:schemeClr val="tx2"/>
                          </a:solidFill>
                          <a:effectLst/>
                          <a:latin typeface="+mn-lt"/>
                          <a:ea typeface="+mn-ea"/>
                          <a:cs typeface="+mn-cs"/>
                        </a:rPr>
                        <a:t> </a:t>
                      </a:r>
                      <a:r>
                        <a:rPr lang="es-419" sz="1800" kern="1200" dirty="0" smtClean="0">
                          <a:solidFill>
                            <a:schemeClr val="tx2"/>
                          </a:solidFill>
                          <a:effectLst/>
                          <a:latin typeface="+mn-lt"/>
                          <a:ea typeface="+mn-ea"/>
                          <a:cs typeface="+mn-cs"/>
                        </a:rPr>
                        <a:t>de fecha 5/6/2018.</a:t>
                      </a:r>
                      <a:r>
                        <a:rPr lang="es-419" sz="1100" i="1" kern="1200" dirty="0" smtClean="0">
                          <a:solidFill>
                            <a:schemeClr val="tx2"/>
                          </a:solidFill>
                          <a:effectLst/>
                          <a:latin typeface="+mn-lt"/>
                          <a:ea typeface="+mn-ea"/>
                          <a:cs typeface="+mn-cs"/>
                        </a:rPr>
                        <a:t>.</a:t>
                      </a:r>
                      <a:endParaRPr lang="es-ES" sz="1100" i="1" dirty="0">
                        <a:solidFill>
                          <a:schemeClr val="tx2"/>
                        </a:solidFill>
                      </a:endParaRPr>
                    </a:p>
                  </a:txBody>
                  <a:tcPr/>
                </a:tc>
                <a:tc rowSpan="2">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s-419" sz="1800" kern="1200" dirty="0" smtClean="0">
                          <a:solidFill>
                            <a:schemeClr val="tx2"/>
                          </a:solidFill>
                          <a:effectLst/>
                          <a:latin typeface="+mn-lt"/>
                          <a:ea typeface="+mn-ea"/>
                          <a:cs typeface="+mn-cs"/>
                        </a:rPr>
                        <a:t>Artículo Cuarto </a:t>
                      </a:r>
                      <a:r>
                        <a:rPr lang="es-419" sz="1600" i="1" kern="1200" dirty="0" smtClean="0">
                          <a:solidFill>
                            <a:schemeClr val="tx2"/>
                          </a:solidFill>
                          <a:effectLst/>
                          <a:latin typeface="+mn-lt"/>
                          <a:ea typeface="+mn-ea"/>
                          <a:cs typeface="+mn-cs"/>
                        </a:rPr>
                        <a:t>“</a:t>
                      </a:r>
                      <a:r>
                        <a:rPr lang="es-ES" sz="1600" b="1" i="1" kern="1200" dirty="0" smtClean="0">
                          <a:solidFill>
                            <a:schemeClr val="tx2"/>
                          </a:solidFill>
                          <a:effectLst/>
                          <a:latin typeface="+mn-lt"/>
                          <a:ea typeface="+mn-ea"/>
                          <a:cs typeface="+mn-cs"/>
                        </a:rPr>
                        <a:t>COMUNICAR </a:t>
                      </a:r>
                      <a:r>
                        <a:rPr lang="es-ES" sz="1600" i="1" kern="1200" dirty="0" smtClean="0">
                          <a:solidFill>
                            <a:schemeClr val="tx2"/>
                          </a:solidFill>
                          <a:effectLst/>
                          <a:latin typeface="+mn-lt"/>
                          <a:ea typeface="+mn-ea"/>
                          <a:cs typeface="+mn-cs"/>
                        </a:rPr>
                        <a:t>el contenido del presente Auto al Representante Legal de la Empresa (…)”.</a:t>
                      </a:r>
                    </a:p>
                    <a:p>
                      <a:pPr marL="0" marR="0" indent="0" algn="just" defTabSz="914400" rtl="0" eaLnBrk="1" fontAlgn="auto" latinLnBrk="0" hangingPunct="1">
                        <a:lnSpc>
                          <a:spcPct val="100000"/>
                        </a:lnSpc>
                        <a:spcBef>
                          <a:spcPts val="0"/>
                        </a:spcBef>
                        <a:spcAft>
                          <a:spcPts val="0"/>
                        </a:spcAft>
                        <a:buClrTx/>
                        <a:buSzTx/>
                        <a:buFontTx/>
                        <a:buNone/>
                        <a:tabLst/>
                        <a:defRPr/>
                      </a:pPr>
                      <a:endParaRPr lang="es-ES" sz="800" i="1" kern="1200" dirty="0" smtClean="0">
                        <a:solidFill>
                          <a:schemeClr val="tx2"/>
                        </a:solidFill>
                        <a:effectLst/>
                        <a:latin typeface="+mn-lt"/>
                        <a:ea typeface="+mn-ea"/>
                        <a:cs typeface="+mn-cs"/>
                      </a:endParaRPr>
                    </a:p>
                    <a:p>
                      <a:pPr marL="0" marR="0" indent="0" algn="just" defTabSz="914400" rtl="0" eaLnBrk="1" fontAlgn="auto" latinLnBrk="0" hangingPunct="1">
                        <a:lnSpc>
                          <a:spcPct val="100000"/>
                        </a:lnSpc>
                        <a:spcBef>
                          <a:spcPts val="0"/>
                        </a:spcBef>
                        <a:spcAft>
                          <a:spcPts val="0"/>
                        </a:spcAft>
                        <a:buClrTx/>
                        <a:buSzTx/>
                        <a:buFontTx/>
                        <a:buNone/>
                        <a:tabLst/>
                        <a:defRPr/>
                      </a:pPr>
                      <a:r>
                        <a:rPr lang="es-ES" sz="1600" i="1" kern="1200" dirty="0" smtClean="0">
                          <a:solidFill>
                            <a:schemeClr val="tx2"/>
                          </a:solidFill>
                          <a:effectLst/>
                          <a:latin typeface="+mn-lt"/>
                          <a:ea typeface="+mn-ea"/>
                          <a:cs typeface="+mn-cs"/>
                        </a:rPr>
                        <a:t>“(…)</a:t>
                      </a:r>
                      <a:r>
                        <a:rPr lang="es-ES" sz="1600" i="1" kern="1200" baseline="0" dirty="0" smtClean="0">
                          <a:solidFill>
                            <a:schemeClr val="tx2"/>
                          </a:solidFill>
                          <a:effectLst/>
                          <a:latin typeface="+mn-lt"/>
                          <a:ea typeface="+mn-ea"/>
                          <a:cs typeface="+mn-cs"/>
                        </a:rPr>
                        <a:t> </a:t>
                      </a:r>
                      <a:r>
                        <a:rPr lang="es-ES" sz="1600" i="1" kern="1200" dirty="0" smtClean="0">
                          <a:solidFill>
                            <a:schemeClr val="tx2"/>
                          </a:solidFill>
                          <a:effectLst/>
                          <a:latin typeface="+mn-lt"/>
                          <a:ea typeface="+mn-ea"/>
                          <a:cs typeface="+mn-cs"/>
                        </a:rPr>
                        <a:t>informándole que debe publicar el contenido del presente auto en un medio masivo de comunicación nacional o local, (…) de conformidad con lo dispuesto en el artículo 37 del Código de Procedimiento (…)</a:t>
                      </a:r>
                      <a:r>
                        <a:rPr lang="es-ES" sz="1800" kern="1200" dirty="0" smtClean="0">
                          <a:solidFill>
                            <a:schemeClr val="dk1"/>
                          </a:solidFill>
                          <a:effectLst/>
                          <a:latin typeface="+mn-lt"/>
                          <a:ea typeface="+mn-ea"/>
                          <a:cs typeface="+mn-cs"/>
                        </a:rPr>
                        <a:t>. </a:t>
                      </a:r>
                    </a:p>
                    <a:p>
                      <a:pPr marL="0" marR="0" indent="0" algn="just" defTabSz="914400" rtl="0" eaLnBrk="1" fontAlgn="auto" latinLnBrk="0" hangingPunct="1">
                        <a:lnSpc>
                          <a:spcPct val="100000"/>
                        </a:lnSpc>
                        <a:spcBef>
                          <a:spcPts val="0"/>
                        </a:spcBef>
                        <a:spcAft>
                          <a:spcPts val="0"/>
                        </a:spcAft>
                        <a:buClrTx/>
                        <a:buSzTx/>
                        <a:buFontTx/>
                        <a:buNone/>
                        <a:tabLst/>
                        <a:defRPr/>
                      </a:pPr>
                      <a:endParaRPr lang="es-ES" sz="800" kern="1200" dirty="0" smtClean="0">
                        <a:solidFill>
                          <a:schemeClr val="dk1"/>
                        </a:solidFill>
                        <a:effectLst/>
                        <a:latin typeface="+mn-lt"/>
                        <a:ea typeface="+mn-ea"/>
                        <a:cs typeface="+mn-cs"/>
                      </a:endParaRPr>
                    </a:p>
                    <a:p>
                      <a:pPr marL="0" marR="0" indent="0" algn="just" defTabSz="914400" rtl="0" eaLnBrk="1" fontAlgn="auto" latinLnBrk="0" hangingPunct="1">
                        <a:lnSpc>
                          <a:spcPct val="100000"/>
                        </a:lnSpc>
                        <a:spcBef>
                          <a:spcPts val="0"/>
                        </a:spcBef>
                        <a:spcAft>
                          <a:spcPts val="0"/>
                        </a:spcAft>
                        <a:buClrTx/>
                        <a:buSzTx/>
                        <a:buFontTx/>
                        <a:buNone/>
                        <a:tabLst/>
                        <a:defRPr/>
                      </a:pPr>
                      <a:r>
                        <a:rPr lang="es-ES" sz="1600" i="1" kern="1200" dirty="0" smtClean="0">
                          <a:solidFill>
                            <a:schemeClr val="tx2"/>
                          </a:solidFill>
                          <a:effectLst/>
                          <a:latin typeface="+mn-lt"/>
                          <a:ea typeface="+mn-ea"/>
                          <a:cs typeface="+mn-cs"/>
                        </a:rPr>
                        <a:t>Cumplido dicho trámite, deberá informar a la Comisión de Regulación (…) , advirtiendo que el cumplimiento de este requisito es necesario para continuar con el trámite de la presente actuación. </a:t>
                      </a:r>
                    </a:p>
                    <a:p>
                      <a:pPr marL="0" marR="0" indent="0" algn="just" defTabSz="914400" rtl="0" eaLnBrk="1" fontAlgn="auto" latinLnBrk="0" hangingPunct="1">
                        <a:lnSpc>
                          <a:spcPct val="100000"/>
                        </a:lnSpc>
                        <a:spcBef>
                          <a:spcPts val="0"/>
                        </a:spcBef>
                        <a:spcAft>
                          <a:spcPts val="0"/>
                        </a:spcAft>
                        <a:buClrTx/>
                        <a:buSzTx/>
                        <a:buFontTx/>
                        <a:buNone/>
                        <a:tabLst/>
                        <a:defRPr/>
                      </a:pPr>
                      <a:endParaRPr lang="es-ES" sz="1800" kern="1200" dirty="0" smtClean="0">
                        <a:solidFill>
                          <a:schemeClr val="dk1"/>
                        </a:solidFill>
                        <a:effectLst/>
                        <a:latin typeface="+mn-lt"/>
                        <a:ea typeface="+mn-ea"/>
                        <a:cs typeface="+mn-cs"/>
                      </a:endParaRPr>
                    </a:p>
                    <a:p>
                      <a:pPr marL="0" marR="0" indent="0" algn="just" defTabSz="914400" rtl="0" eaLnBrk="1" fontAlgn="auto" latinLnBrk="0" hangingPunct="1">
                        <a:lnSpc>
                          <a:spcPct val="100000"/>
                        </a:lnSpc>
                        <a:spcBef>
                          <a:spcPts val="0"/>
                        </a:spcBef>
                        <a:spcAft>
                          <a:spcPts val="0"/>
                        </a:spcAft>
                        <a:buClrTx/>
                        <a:buSzTx/>
                        <a:buFontTx/>
                        <a:buNone/>
                        <a:tabLst/>
                        <a:defRPr/>
                      </a:pPr>
                      <a:endParaRPr lang="es-ES" sz="1100" i="1" dirty="0">
                        <a:solidFill>
                          <a:schemeClr val="tx2"/>
                        </a:solidFill>
                      </a:endParaRPr>
                    </a:p>
                  </a:txBody>
                  <a:tcPr/>
                </a:tc>
                <a:extLst>
                  <a:ext uri="{0D108BD9-81ED-4DB2-BD59-A6C34878D82A}">
                    <a16:rowId xmlns:a16="http://schemas.microsoft.com/office/drawing/2014/main" val="2471638310"/>
                  </a:ext>
                </a:extLst>
              </a:tr>
              <a:tr h="1137240">
                <a:tc>
                  <a:txBody>
                    <a:bodyPr/>
                    <a:lstStyle/>
                    <a:p>
                      <a:pPr marL="0" algn="ctr" defTabSz="914400" rtl="0" eaLnBrk="1" latinLnBrk="0" hangingPunct="1"/>
                      <a:r>
                        <a:rPr lang="es-419" sz="1800" b="1" kern="1200" baseline="0" dirty="0" smtClean="0">
                          <a:solidFill>
                            <a:schemeClr val="tx2"/>
                          </a:solidFill>
                          <a:effectLst/>
                          <a:latin typeface="+mn-lt"/>
                          <a:ea typeface="+mn-ea"/>
                          <a:cs typeface="+mn-cs"/>
                        </a:rPr>
                        <a:t>SOCIEDAD DE ACUEDUCTO, ALCANTARILLADO Y ASEO DE BARRANQUILLA S.A. E.S.P. TRIPLE A RAMON NAVARRO PEREIRA</a:t>
                      </a:r>
                      <a:endParaRPr lang="es-ES" sz="1800" b="1" kern="1200" baseline="0" dirty="0">
                        <a:solidFill>
                          <a:schemeClr val="tx2"/>
                        </a:solidFill>
                        <a:effectLst/>
                        <a:latin typeface="+mn-lt"/>
                        <a:ea typeface="+mn-ea"/>
                        <a:cs typeface="+mn-cs"/>
                      </a:endParaRPr>
                    </a:p>
                  </a:txBody>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endParaRPr lang="es-419" sz="1800" kern="1200" dirty="0" smtClean="0">
                        <a:solidFill>
                          <a:schemeClr val="tx2"/>
                        </a:solidFill>
                        <a:effectLst/>
                        <a:latin typeface="+mn-lt"/>
                        <a:ea typeface="+mn-ea"/>
                        <a:cs typeface="+mn-cs"/>
                      </a:endParaRPr>
                    </a:p>
                    <a:p>
                      <a:pPr marL="0" marR="0" indent="0" algn="just" defTabSz="914400" rtl="0" eaLnBrk="1" fontAlgn="auto" latinLnBrk="0" hangingPunct="1">
                        <a:lnSpc>
                          <a:spcPct val="100000"/>
                        </a:lnSpc>
                        <a:spcBef>
                          <a:spcPts val="0"/>
                        </a:spcBef>
                        <a:spcAft>
                          <a:spcPts val="0"/>
                        </a:spcAft>
                        <a:buClrTx/>
                        <a:buSzTx/>
                        <a:buFontTx/>
                        <a:buNone/>
                        <a:tabLst/>
                        <a:defRPr/>
                      </a:pPr>
                      <a:r>
                        <a:rPr lang="es-419" sz="1800" kern="1200" dirty="0" smtClean="0">
                          <a:solidFill>
                            <a:schemeClr val="tx2"/>
                          </a:solidFill>
                          <a:effectLst/>
                          <a:latin typeface="+mn-lt"/>
                          <a:ea typeface="+mn-ea"/>
                          <a:cs typeface="+mn-cs"/>
                        </a:rPr>
                        <a:t>Auto de</a:t>
                      </a:r>
                      <a:r>
                        <a:rPr lang="es-419" sz="1800" kern="1200" baseline="0" dirty="0" smtClean="0">
                          <a:solidFill>
                            <a:schemeClr val="tx2"/>
                          </a:solidFill>
                          <a:effectLst/>
                          <a:latin typeface="+mn-lt"/>
                          <a:ea typeface="+mn-ea"/>
                          <a:cs typeface="+mn-cs"/>
                        </a:rPr>
                        <a:t> Inicio N° 1 del 28 de agosto de 2018, r</a:t>
                      </a:r>
                      <a:r>
                        <a:rPr lang="es-CO" sz="1800" kern="1200" dirty="0" smtClean="0">
                          <a:solidFill>
                            <a:schemeClr val="tx2"/>
                          </a:solidFill>
                          <a:effectLst/>
                          <a:latin typeface="+mn-lt"/>
                          <a:ea typeface="+mn-ea"/>
                          <a:cs typeface="+mn-cs"/>
                        </a:rPr>
                        <a:t>adicado con N</a:t>
                      </a:r>
                      <a:r>
                        <a:rPr lang="es-CO" sz="1800" kern="1200" baseline="0" dirty="0" smtClean="0">
                          <a:solidFill>
                            <a:schemeClr val="tx2"/>
                          </a:solidFill>
                          <a:effectLst/>
                          <a:latin typeface="+mn-lt"/>
                          <a:ea typeface="+mn-ea"/>
                          <a:cs typeface="+mn-cs"/>
                        </a:rPr>
                        <a:t>° </a:t>
                      </a:r>
                      <a:r>
                        <a:rPr lang="es-419" sz="1800" kern="1200" baseline="0" dirty="0" smtClean="0">
                          <a:solidFill>
                            <a:schemeClr val="tx2"/>
                          </a:solidFill>
                          <a:effectLst/>
                          <a:latin typeface="+mn-lt"/>
                          <a:ea typeface="+mn-ea"/>
                          <a:cs typeface="+mn-cs"/>
                        </a:rPr>
                        <a:t>20180120009348 de fecha 28/8/2018.</a:t>
                      </a:r>
                    </a:p>
                  </a:txBody>
                  <a:tcPr/>
                </a:tc>
                <a:tc vMerge="1">
                  <a:txBody>
                    <a:bodyPr/>
                    <a:lstStyle/>
                    <a:p>
                      <a:endParaRPr lang="es-ES"/>
                    </a:p>
                  </a:txBody>
                  <a:tcPr/>
                </a:tc>
                <a:extLst>
                  <a:ext uri="{0D108BD9-81ED-4DB2-BD59-A6C34878D82A}">
                    <a16:rowId xmlns:a16="http://schemas.microsoft.com/office/drawing/2014/main" val="659299040"/>
                  </a:ext>
                </a:extLst>
              </a:tr>
            </a:tbl>
          </a:graphicData>
        </a:graphic>
      </p:graphicFrame>
    </p:spTree>
    <p:extLst>
      <p:ext uri="{BB962C8B-B14F-4D97-AF65-F5344CB8AC3E}">
        <p14:creationId xmlns:p14="http://schemas.microsoft.com/office/powerpoint/2010/main" val="14611598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Box 3"/>
          <p:cNvSpPr txBox="1">
            <a:spLocks noChangeArrowheads="1"/>
          </p:cNvSpPr>
          <p:nvPr/>
        </p:nvSpPr>
        <p:spPr bwMode="auto">
          <a:xfrm>
            <a:off x="467544" y="350838"/>
            <a:ext cx="8136904" cy="584775"/>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wrap="square">
            <a:spAutoFit/>
          </a:bodyPr>
          <a:lstStyle/>
          <a:p>
            <a:pPr algn="ctr"/>
            <a:r>
              <a:rPr lang="es-CO" sz="3200" b="1" dirty="0">
                <a:solidFill>
                  <a:schemeClr val="tx2"/>
                </a:solidFill>
              </a:rPr>
              <a:t>ALCANCE</a:t>
            </a:r>
          </a:p>
        </p:txBody>
      </p:sp>
      <p:sp>
        <p:nvSpPr>
          <p:cNvPr id="2" name="CuadroTexto 1"/>
          <p:cNvSpPr txBox="1"/>
          <p:nvPr/>
        </p:nvSpPr>
        <p:spPr>
          <a:xfrm>
            <a:off x="467544" y="1772816"/>
            <a:ext cx="8136904" cy="3077766"/>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ctr"/>
            <a:endParaRPr lang="es-419" dirty="0">
              <a:solidFill>
                <a:schemeClr val="tx2"/>
              </a:solidFill>
              <a:cs typeface="Arial" panose="020B0604020202020204" pitchFamily="34" charset="0"/>
            </a:endParaRPr>
          </a:p>
          <a:p>
            <a:pPr algn="just"/>
            <a:endParaRPr lang="es-419" sz="2800" dirty="0" smtClean="0">
              <a:solidFill>
                <a:schemeClr val="tx2"/>
              </a:solidFill>
              <a:cs typeface="Arial" panose="020B0604020202020204" pitchFamily="34" charset="0"/>
            </a:endParaRPr>
          </a:p>
          <a:p>
            <a:pPr algn="just"/>
            <a:r>
              <a:rPr lang="es-419" sz="2800" dirty="0" smtClean="0">
                <a:solidFill>
                  <a:schemeClr val="tx2"/>
                </a:solidFill>
                <a:cs typeface="Arial" panose="020B0604020202020204" pitchFamily="34" charset="0"/>
              </a:rPr>
              <a:t>En </a:t>
            </a:r>
            <a:r>
              <a:rPr lang="es-419" sz="2800" dirty="0">
                <a:solidFill>
                  <a:schemeClr val="tx2"/>
                </a:solidFill>
                <a:cs typeface="Arial" panose="020B0604020202020204" pitchFamily="34" charset="0"/>
              </a:rPr>
              <a:t>la presente auditoría se </a:t>
            </a:r>
            <a:r>
              <a:rPr lang="es-419" sz="2800" dirty="0" smtClean="0">
                <a:solidFill>
                  <a:schemeClr val="tx2"/>
                </a:solidFill>
                <a:cs typeface="Arial" panose="020B0604020202020204" pitchFamily="34" charset="0"/>
              </a:rPr>
              <a:t>verificó </a:t>
            </a:r>
            <a:r>
              <a:rPr lang="es-CO" sz="2800" dirty="0">
                <a:solidFill>
                  <a:schemeClr val="tx2"/>
                </a:solidFill>
                <a:cs typeface="Arial" panose="020B0604020202020204" pitchFamily="34" charset="0"/>
              </a:rPr>
              <a:t>el cumplimiento del procedimiento, los términos y las etapas en las actuaciones administrativas particulares iniciadas </a:t>
            </a:r>
            <a:r>
              <a:rPr lang="es-419" sz="2800" dirty="0">
                <a:solidFill>
                  <a:schemeClr val="tx2"/>
                </a:solidFill>
                <a:cs typeface="Arial" panose="020B0604020202020204" pitchFamily="34" charset="0"/>
              </a:rPr>
              <a:t>durante </a:t>
            </a:r>
            <a:r>
              <a:rPr lang="es-CO" sz="2800" dirty="0" smtClean="0">
                <a:solidFill>
                  <a:schemeClr val="tx2"/>
                </a:solidFill>
                <a:cs typeface="Arial" panose="020B0604020202020204" pitchFamily="34" charset="0"/>
              </a:rPr>
              <a:t>el primer semestre de 2018.</a:t>
            </a:r>
            <a:endParaRPr lang="es-CO" sz="2800" dirty="0">
              <a:solidFill>
                <a:schemeClr val="tx2"/>
              </a:solidFill>
              <a:cs typeface="Arial" panose="020B0604020202020204" pitchFamily="34" charset="0"/>
            </a:endParaRPr>
          </a:p>
          <a:p>
            <a:pPr algn="just"/>
            <a:endParaRPr lang="es-CO" dirty="0">
              <a:cs typeface="Arial" panose="020B0604020202020204" pitchFamily="34" charset="0"/>
            </a:endParaRPr>
          </a:p>
          <a:p>
            <a:endParaRPr lang="es-ES" dirty="0"/>
          </a:p>
        </p:txBody>
      </p:sp>
      <p:pic>
        <p:nvPicPr>
          <p:cNvPr id="4" name="Imagen 1" descr="MINVIyGOB-0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20073" y="6021288"/>
            <a:ext cx="3923927" cy="83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282826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194842" y="188640"/>
            <a:ext cx="8712968" cy="830997"/>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lvl="0" algn="ctr"/>
            <a:r>
              <a:rPr lang="es-419" sz="4800" b="1" dirty="0" smtClean="0">
                <a:solidFill>
                  <a:schemeClr val="tx2"/>
                </a:solidFill>
              </a:rPr>
              <a:t>ANEXO 1 </a:t>
            </a:r>
            <a:endParaRPr lang="es-ES" sz="4800" b="1" dirty="0">
              <a:solidFill>
                <a:schemeClr val="tx2"/>
              </a:solidFill>
            </a:endParaRPr>
          </a:p>
        </p:txBody>
      </p:sp>
      <p:pic>
        <p:nvPicPr>
          <p:cNvPr id="4" name="Imagen 1" descr="MINVIyGOB-0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20073" y="6021288"/>
            <a:ext cx="3923928" cy="83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6" name="Tabla 5"/>
          <p:cNvGraphicFramePr>
            <a:graphicFrameLocks noGrp="1"/>
          </p:cNvGraphicFramePr>
          <p:nvPr>
            <p:extLst>
              <p:ext uri="{D42A27DB-BD31-4B8C-83A1-F6EECF244321}">
                <p14:modId xmlns:p14="http://schemas.microsoft.com/office/powerpoint/2010/main" val="3658556960"/>
              </p:ext>
            </p:extLst>
          </p:nvPr>
        </p:nvGraphicFramePr>
        <p:xfrm>
          <a:off x="194840" y="1196752"/>
          <a:ext cx="8712969" cy="4703007"/>
        </p:xfrm>
        <a:graphic>
          <a:graphicData uri="http://schemas.openxmlformats.org/drawingml/2006/table">
            <a:tbl>
              <a:tblPr firstRow="1" bandRow="1">
                <a:tableStyleId>{5C22544A-7EE6-4342-B048-85BDC9FD1C3A}</a:tableStyleId>
              </a:tblPr>
              <a:tblGrid>
                <a:gridCol w="2144912">
                  <a:extLst>
                    <a:ext uri="{9D8B030D-6E8A-4147-A177-3AD203B41FA5}">
                      <a16:colId xmlns:a16="http://schemas.microsoft.com/office/drawing/2014/main" val="1208150836"/>
                    </a:ext>
                  </a:extLst>
                </a:gridCol>
                <a:gridCol w="2664296">
                  <a:extLst>
                    <a:ext uri="{9D8B030D-6E8A-4147-A177-3AD203B41FA5}">
                      <a16:colId xmlns:a16="http://schemas.microsoft.com/office/drawing/2014/main" val="3817713597"/>
                    </a:ext>
                  </a:extLst>
                </a:gridCol>
                <a:gridCol w="3903761">
                  <a:extLst>
                    <a:ext uri="{9D8B030D-6E8A-4147-A177-3AD203B41FA5}">
                      <a16:colId xmlns:a16="http://schemas.microsoft.com/office/drawing/2014/main" val="396167281"/>
                    </a:ext>
                  </a:extLst>
                </a:gridCol>
              </a:tblGrid>
              <a:tr h="617592">
                <a:tc>
                  <a:txBody>
                    <a:bodyPr/>
                    <a:lstStyle/>
                    <a:p>
                      <a:pPr algn="ctr"/>
                      <a:r>
                        <a:rPr lang="es-419" dirty="0" smtClean="0"/>
                        <a:t>Empresas </a:t>
                      </a:r>
                    </a:p>
                    <a:p>
                      <a:pPr algn="ctr"/>
                      <a:r>
                        <a:rPr lang="es-419" dirty="0" smtClean="0"/>
                        <a:t>Solicitantes</a:t>
                      </a:r>
                      <a:endParaRPr lang="es-ES" dirty="0"/>
                    </a:p>
                  </a:txBody>
                  <a:tcPr/>
                </a:tc>
                <a:tc>
                  <a:txBody>
                    <a:bodyPr/>
                    <a:lstStyle/>
                    <a:p>
                      <a:pPr algn="ctr"/>
                      <a:r>
                        <a:rPr lang="es-419" dirty="0" smtClean="0"/>
                        <a:t>Acto </a:t>
                      </a:r>
                    </a:p>
                    <a:p>
                      <a:pPr algn="ctr"/>
                      <a:r>
                        <a:rPr lang="es-419" dirty="0" smtClean="0"/>
                        <a:t>administrativo</a:t>
                      </a:r>
                      <a:endParaRPr lang="es-ES" dirty="0"/>
                    </a:p>
                  </a:txBody>
                  <a:tcPr/>
                </a:tc>
                <a:tc>
                  <a:txBody>
                    <a:bodyPr/>
                    <a:lstStyle/>
                    <a:p>
                      <a:pPr algn="ctr"/>
                      <a:r>
                        <a:rPr lang="es-419" dirty="0" smtClean="0"/>
                        <a:t>Artículo del acto </a:t>
                      </a:r>
                    </a:p>
                    <a:p>
                      <a:pPr algn="ctr"/>
                      <a:r>
                        <a:rPr lang="es-419" dirty="0" smtClean="0"/>
                        <a:t>administrativo</a:t>
                      </a:r>
                      <a:endParaRPr lang="es-ES" dirty="0"/>
                    </a:p>
                  </a:txBody>
                  <a:tcPr/>
                </a:tc>
                <a:extLst>
                  <a:ext uri="{0D108BD9-81ED-4DB2-BD59-A6C34878D82A}">
                    <a16:rowId xmlns:a16="http://schemas.microsoft.com/office/drawing/2014/main" val="801514081"/>
                  </a:ext>
                </a:extLst>
              </a:tr>
              <a:tr h="1327795">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419" sz="1800" b="1" kern="1200" dirty="0" smtClean="0">
                          <a:solidFill>
                            <a:schemeClr val="tx2"/>
                          </a:solidFill>
                          <a:effectLst/>
                          <a:latin typeface="+mn-lt"/>
                          <a:ea typeface="+mn-ea"/>
                          <a:cs typeface="+mn-cs"/>
                        </a:rPr>
                        <a:t>EMPRESAS PUBLICAS DE ALCANTARILLADO DE SANTANDER</a:t>
                      </a:r>
                      <a:endParaRPr lang="es-ES" sz="1800" kern="1200" dirty="0" smtClean="0">
                        <a:solidFill>
                          <a:schemeClr val="tx2"/>
                        </a:solidFill>
                        <a:effectLst/>
                        <a:latin typeface="+mn-lt"/>
                        <a:ea typeface="+mn-ea"/>
                        <a:cs typeface="+mn-cs"/>
                      </a:endParaRPr>
                    </a:p>
                  </a:txBody>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s-419" sz="1800" kern="1200" dirty="0" smtClean="0">
                          <a:solidFill>
                            <a:schemeClr val="tx2"/>
                          </a:solidFill>
                          <a:effectLst/>
                          <a:latin typeface="+mn-lt"/>
                          <a:ea typeface="+mn-ea"/>
                          <a:cs typeface="+mn-cs"/>
                        </a:rPr>
                        <a:t>Auto de</a:t>
                      </a:r>
                      <a:r>
                        <a:rPr lang="es-419" sz="1800" kern="1200" baseline="0" dirty="0" smtClean="0">
                          <a:solidFill>
                            <a:schemeClr val="tx2"/>
                          </a:solidFill>
                          <a:effectLst/>
                          <a:latin typeface="+mn-lt"/>
                          <a:ea typeface="+mn-ea"/>
                          <a:cs typeface="+mn-cs"/>
                        </a:rPr>
                        <a:t> Inicio N° 1 del 29 de </a:t>
                      </a:r>
                      <a:r>
                        <a:rPr lang="es-419" sz="1800" kern="1200" dirty="0" smtClean="0">
                          <a:solidFill>
                            <a:schemeClr val="tx2"/>
                          </a:solidFill>
                          <a:effectLst/>
                          <a:latin typeface="+mn-lt"/>
                          <a:ea typeface="+mn-ea"/>
                          <a:cs typeface="+mn-cs"/>
                        </a:rPr>
                        <a:t>junio de 2018, r</a:t>
                      </a:r>
                      <a:r>
                        <a:rPr lang="es-CO" sz="1800" kern="1200" dirty="0" smtClean="0">
                          <a:solidFill>
                            <a:schemeClr val="tx2"/>
                          </a:solidFill>
                          <a:effectLst/>
                          <a:latin typeface="+mn-lt"/>
                          <a:ea typeface="+mn-ea"/>
                          <a:cs typeface="+mn-cs"/>
                        </a:rPr>
                        <a:t>adicado con N° </a:t>
                      </a:r>
                      <a:r>
                        <a:rPr lang="es-ES" sz="1800" kern="1200" dirty="0" smtClean="0">
                          <a:solidFill>
                            <a:schemeClr val="tx2"/>
                          </a:solidFill>
                          <a:effectLst/>
                          <a:latin typeface="+mn-lt"/>
                          <a:ea typeface="+mn-ea"/>
                          <a:cs typeface="+mn-cs"/>
                        </a:rPr>
                        <a:t>20180120007548</a:t>
                      </a:r>
                      <a:r>
                        <a:rPr lang="es-419" sz="1800" kern="1200" dirty="0" smtClean="0">
                          <a:solidFill>
                            <a:schemeClr val="tx2"/>
                          </a:solidFill>
                          <a:effectLst/>
                          <a:latin typeface="+mn-lt"/>
                          <a:ea typeface="+mn-ea"/>
                          <a:cs typeface="+mn-cs"/>
                        </a:rPr>
                        <a:t> de fecha 29/6/2018.</a:t>
                      </a:r>
                      <a:endParaRPr lang="es-ES" sz="1800" kern="1200" dirty="0">
                        <a:solidFill>
                          <a:schemeClr val="tx2"/>
                        </a:solidFill>
                        <a:effectLst/>
                        <a:latin typeface="+mn-lt"/>
                        <a:ea typeface="+mn-ea"/>
                        <a:cs typeface="+mn-cs"/>
                      </a:endParaRPr>
                    </a:p>
                  </a:txBody>
                  <a:tcPr/>
                </a:tc>
                <a:tc rowSpan="3">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s-419" sz="1800" kern="1200" dirty="0" smtClean="0">
                          <a:solidFill>
                            <a:schemeClr val="tx2"/>
                          </a:solidFill>
                          <a:effectLst/>
                          <a:latin typeface="+mn-lt"/>
                          <a:ea typeface="+mn-ea"/>
                          <a:cs typeface="+mn-cs"/>
                        </a:rPr>
                        <a:t>Artículo Cuarto </a:t>
                      </a:r>
                      <a:r>
                        <a:rPr lang="es-419" sz="1600" i="1" kern="1200" dirty="0" smtClean="0">
                          <a:solidFill>
                            <a:schemeClr val="tx2"/>
                          </a:solidFill>
                          <a:effectLst/>
                          <a:latin typeface="+mn-lt"/>
                          <a:ea typeface="+mn-ea"/>
                          <a:cs typeface="+mn-cs"/>
                        </a:rPr>
                        <a:t>“</a:t>
                      </a:r>
                      <a:r>
                        <a:rPr lang="es-ES" sz="1600" b="1" i="1" kern="1200" dirty="0" smtClean="0">
                          <a:solidFill>
                            <a:schemeClr val="tx2"/>
                          </a:solidFill>
                          <a:effectLst/>
                          <a:latin typeface="+mn-lt"/>
                          <a:ea typeface="+mn-ea"/>
                          <a:cs typeface="+mn-cs"/>
                        </a:rPr>
                        <a:t>COMUNICAR </a:t>
                      </a:r>
                      <a:r>
                        <a:rPr lang="es-ES" sz="1600" i="1" kern="1200" dirty="0" smtClean="0">
                          <a:solidFill>
                            <a:schemeClr val="tx2"/>
                          </a:solidFill>
                          <a:effectLst/>
                          <a:latin typeface="+mn-lt"/>
                          <a:ea typeface="+mn-ea"/>
                          <a:cs typeface="+mn-cs"/>
                        </a:rPr>
                        <a:t>el contenido del presente Auto al Representante Legal de la Empresa (…)”.</a:t>
                      </a:r>
                    </a:p>
                    <a:p>
                      <a:pPr marL="0" marR="0" indent="0" algn="just" defTabSz="914400" rtl="0" eaLnBrk="1" fontAlgn="auto" latinLnBrk="0" hangingPunct="1">
                        <a:lnSpc>
                          <a:spcPct val="100000"/>
                        </a:lnSpc>
                        <a:spcBef>
                          <a:spcPts val="0"/>
                        </a:spcBef>
                        <a:spcAft>
                          <a:spcPts val="0"/>
                        </a:spcAft>
                        <a:buClrTx/>
                        <a:buSzTx/>
                        <a:buFontTx/>
                        <a:buNone/>
                        <a:tabLst/>
                        <a:defRPr/>
                      </a:pPr>
                      <a:endParaRPr lang="es-ES" sz="800" i="1" kern="1200" dirty="0" smtClean="0">
                        <a:solidFill>
                          <a:schemeClr val="tx2"/>
                        </a:solidFill>
                        <a:effectLst/>
                        <a:latin typeface="+mn-lt"/>
                        <a:ea typeface="+mn-ea"/>
                        <a:cs typeface="+mn-cs"/>
                      </a:endParaRPr>
                    </a:p>
                    <a:p>
                      <a:pPr marL="0" marR="0" indent="0" algn="just" defTabSz="914400" rtl="0" eaLnBrk="1" fontAlgn="auto" latinLnBrk="0" hangingPunct="1">
                        <a:lnSpc>
                          <a:spcPct val="100000"/>
                        </a:lnSpc>
                        <a:spcBef>
                          <a:spcPts val="0"/>
                        </a:spcBef>
                        <a:spcAft>
                          <a:spcPts val="0"/>
                        </a:spcAft>
                        <a:buClrTx/>
                        <a:buSzTx/>
                        <a:buFontTx/>
                        <a:buNone/>
                        <a:tabLst/>
                        <a:defRPr/>
                      </a:pPr>
                      <a:r>
                        <a:rPr lang="es-ES" sz="1600" i="1" kern="1200" dirty="0" smtClean="0">
                          <a:solidFill>
                            <a:schemeClr val="tx2"/>
                          </a:solidFill>
                          <a:effectLst/>
                          <a:latin typeface="+mn-lt"/>
                          <a:ea typeface="+mn-ea"/>
                          <a:cs typeface="+mn-cs"/>
                        </a:rPr>
                        <a:t>“(…)</a:t>
                      </a:r>
                      <a:r>
                        <a:rPr lang="es-ES" sz="1600" i="1" kern="1200" baseline="0" dirty="0" smtClean="0">
                          <a:solidFill>
                            <a:schemeClr val="tx2"/>
                          </a:solidFill>
                          <a:effectLst/>
                          <a:latin typeface="+mn-lt"/>
                          <a:ea typeface="+mn-ea"/>
                          <a:cs typeface="+mn-cs"/>
                        </a:rPr>
                        <a:t> </a:t>
                      </a:r>
                      <a:r>
                        <a:rPr lang="es-ES" sz="1600" i="1" kern="1200" dirty="0" smtClean="0">
                          <a:solidFill>
                            <a:schemeClr val="tx2"/>
                          </a:solidFill>
                          <a:effectLst/>
                          <a:latin typeface="+mn-lt"/>
                          <a:ea typeface="+mn-ea"/>
                          <a:cs typeface="+mn-cs"/>
                        </a:rPr>
                        <a:t>informándole que debe publicar el contenido del presente auto en un medio masivo de comunicación nacional o local, (…) de conformidad con lo dispuesto en el artículo 37 del Código de Procedimiento (…)</a:t>
                      </a:r>
                      <a:r>
                        <a:rPr lang="es-ES" sz="1800" kern="1200" dirty="0" smtClean="0">
                          <a:solidFill>
                            <a:schemeClr val="dk1"/>
                          </a:solidFill>
                          <a:effectLst/>
                          <a:latin typeface="+mn-lt"/>
                          <a:ea typeface="+mn-ea"/>
                          <a:cs typeface="+mn-cs"/>
                        </a:rPr>
                        <a:t>. </a:t>
                      </a:r>
                    </a:p>
                    <a:p>
                      <a:pPr marL="0" marR="0" indent="0" algn="just" defTabSz="914400" rtl="0" eaLnBrk="1" fontAlgn="auto" latinLnBrk="0" hangingPunct="1">
                        <a:lnSpc>
                          <a:spcPct val="100000"/>
                        </a:lnSpc>
                        <a:spcBef>
                          <a:spcPts val="0"/>
                        </a:spcBef>
                        <a:spcAft>
                          <a:spcPts val="0"/>
                        </a:spcAft>
                        <a:buClrTx/>
                        <a:buSzTx/>
                        <a:buFontTx/>
                        <a:buNone/>
                        <a:tabLst/>
                        <a:defRPr/>
                      </a:pPr>
                      <a:endParaRPr lang="es-ES" sz="800" kern="1200" dirty="0" smtClean="0">
                        <a:solidFill>
                          <a:schemeClr val="dk1"/>
                        </a:solidFill>
                        <a:effectLst/>
                        <a:latin typeface="+mn-lt"/>
                        <a:ea typeface="+mn-ea"/>
                        <a:cs typeface="+mn-cs"/>
                      </a:endParaRPr>
                    </a:p>
                    <a:p>
                      <a:pPr marL="0" marR="0" indent="0" algn="just" defTabSz="914400" rtl="0" eaLnBrk="1" fontAlgn="auto" latinLnBrk="0" hangingPunct="1">
                        <a:lnSpc>
                          <a:spcPct val="100000"/>
                        </a:lnSpc>
                        <a:spcBef>
                          <a:spcPts val="0"/>
                        </a:spcBef>
                        <a:spcAft>
                          <a:spcPts val="0"/>
                        </a:spcAft>
                        <a:buClrTx/>
                        <a:buSzTx/>
                        <a:buFontTx/>
                        <a:buNone/>
                        <a:tabLst/>
                        <a:defRPr/>
                      </a:pPr>
                      <a:r>
                        <a:rPr lang="es-ES" sz="1600" i="1" kern="1200" dirty="0" smtClean="0">
                          <a:solidFill>
                            <a:schemeClr val="tx2"/>
                          </a:solidFill>
                          <a:effectLst/>
                          <a:latin typeface="+mn-lt"/>
                          <a:ea typeface="+mn-ea"/>
                          <a:cs typeface="+mn-cs"/>
                        </a:rPr>
                        <a:t>Cumplido dicho trámite, deberá informar a la Comisión de Regulación (…) , advirtiendo que el cumplimiento de este requisito es necesario para continuar con el trámite de la presente actuación. </a:t>
                      </a:r>
                    </a:p>
                  </a:txBody>
                  <a:tcPr/>
                </a:tc>
                <a:extLst>
                  <a:ext uri="{0D108BD9-81ED-4DB2-BD59-A6C34878D82A}">
                    <a16:rowId xmlns:a16="http://schemas.microsoft.com/office/drawing/2014/main" val="2471638310"/>
                  </a:ext>
                </a:extLst>
              </a:tr>
              <a:tr h="1250687">
                <a:tc>
                  <a:txBody>
                    <a:bodyPr/>
                    <a:lstStyle/>
                    <a:p>
                      <a:pPr marL="0" algn="ctr" defTabSz="914400" rtl="0" eaLnBrk="1" latinLnBrk="0" hangingPunct="1"/>
                      <a:endParaRPr lang="es-419" sz="1800" b="1" kern="1200" dirty="0" smtClean="0">
                        <a:solidFill>
                          <a:schemeClr val="tx2"/>
                        </a:solidFill>
                        <a:effectLst/>
                        <a:latin typeface="+mn-lt"/>
                        <a:ea typeface="+mn-ea"/>
                        <a:cs typeface="+mn-cs"/>
                      </a:endParaRPr>
                    </a:p>
                    <a:p>
                      <a:pPr marL="0" algn="ctr" defTabSz="914400" rtl="0" eaLnBrk="1" latinLnBrk="0" hangingPunct="1"/>
                      <a:r>
                        <a:rPr lang="es-419" sz="1800" b="1" kern="1200" dirty="0" smtClean="0">
                          <a:solidFill>
                            <a:schemeClr val="tx2"/>
                          </a:solidFill>
                          <a:effectLst/>
                          <a:latin typeface="+mn-lt"/>
                          <a:ea typeface="+mn-ea"/>
                          <a:cs typeface="+mn-cs"/>
                        </a:rPr>
                        <a:t>EMPRESAS MUNICIPALES DE CALI</a:t>
                      </a:r>
                      <a:endParaRPr lang="es-ES" sz="1800" b="1" kern="1200" dirty="0">
                        <a:solidFill>
                          <a:schemeClr val="tx2"/>
                        </a:solidFill>
                        <a:effectLst/>
                        <a:latin typeface="+mn-lt"/>
                        <a:ea typeface="+mn-ea"/>
                        <a:cs typeface="+mn-cs"/>
                      </a:endParaRPr>
                    </a:p>
                  </a:txBody>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s-419" sz="1800" kern="1200" dirty="0" smtClean="0">
                          <a:solidFill>
                            <a:schemeClr val="tx2"/>
                          </a:solidFill>
                          <a:effectLst/>
                          <a:latin typeface="+mn-lt"/>
                          <a:ea typeface="+mn-ea"/>
                          <a:cs typeface="+mn-cs"/>
                        </a:rPr>
                        <a:t>Auto de</a:t>
                      </a:r>
                      <a:r>
                        <a:rPr lang="es-419" sz="1800" kern="1200" baseline="0" dirty="0" smtClean="0">
                          <a:solidFill>
                            <a:schemeClr val="tx2"/>
                          </a:solidFill>
                          <a:effectLst/>
                          <a:latin typeface="+mn-lt"/>
                          <a:ea typeface="+mn-ea"/>
                          <a:cs typeface="+mn-cs"/>
                        </a:rPr>
                        <a:t> Inicio N° 1 del 19 de julio de 2018, </a:t>
                      </a:r>
                      <a:r>
                        <a:rPr lang="es-CO" sz="1800" kern="1200" dirty="0" smtClean="0">
                          <a:solidFill>
                            <a:schemeClr val="tx2"/>
                          </a:solidFill>
                          <a:effectLst/>
                          <a:latin typeface="+mn-lt"/>
                          <a:ea typeface="+mn-ea"/>
                          <a:cs typeface="+mn-cs"/>
                        </a:rPr>
                        <a:t>con N° </a:t>
                      </a:r>
                      <a:r>
                        <a:rPr lang="es-ES" sz="1800" b="0" kern="1200" dirty="0" smtClean="0">
                          <a:solidFill>
                            <a:schemeClr val="tx2"/>
                          </a:solidFill>
                          <a:effectLst/>
                          <a:latin typeface="+mn-lt"/>
                          <a:ea typeface="+mn-ea"/>
                          <a:cs typeface="+mn-cs"/>
                        </a:rPr>
                        <a:t>20180120008548 de fecha 19/7/2018.</a:t>
                      </a:r>
                      <a:endParaRPr lang="es-419" sz="1800" b="0" kern="1200" baseline="0" dirty="0" smtClean="0">
                        <a:solidFill>
                          <a:schemeClr val="tx2"/>
                        </a:solidFill>
                        <a:effectLst/>
                        <a:latin typeface="+mn-lt"/>
                        <a:ea typeface="+mn-ea"/>
                        <a:cs typeface="+mn-cs"/>
                      </a:endParaRPr>
                    </a:p>
                  </a:txBody>
                  <a:tcPr/>
                </a:tc>
                <a:tc vMerge="1">
                  <a:txBody>
                    <a:bodyPr/>
                    <a:lstStyle/>
                    <a:p>
                      <a:endParaRPr lang="es-ES"/>
                    </a:p>
                  </a:txBody>
                  <a:tcPr/>
                </a:tc>
                <a:extLst>
                  <a:ext uri="{0D108BD9-81ED-4DB2-BD59-A6C34878D82A}">
                    <a16:rowId xmlns:a16="http://schemas.microsoft.com/office/drawing/2014/main" val="659299040"/>
                  </a:ext>
                </a:extLst>
              </a:tr>
              <a:tr h="1484445">
                <a:tc>
                  <a:txBody>
                    <a:bodyPr/>
                    <a:lstStyle/>
                    <a:p>
                      <a:pPr marL="0" algn="ctr" defTabSz="914400" rtl="0" eaLnBrk="1" latinLnBrk="0" hangingPunct="1"/>
                      <a:endParaRPr lang="es-ES" sz="1800" b="1" kern="1200" dirty="0" smtClean="0">
                        <a:solidFill>
                          <a:schemeClr val="tx2"/>
                        </a:solidFill>
                        <a:effectLst/>
                        <a:latin typeface="+mn-lt"/>
                        <a:ea typeface="+mn-ea"/>
                        <a:cs typeface="+mn-cs"/>
                      </a:endParaRPr>
                    </a:p>
                    <a:p>
                      <a:pPr marL="0" algn="ctr" defTabSz="914400" rtl="0" eaLnBrk="1" latinLnBrk="0" hangingPunct="1"/>
                      <a:r>
                        <a:rPr lang="es-ES" sz="1800" b="1" kern="1200" dirty="0" smtClean="0">
                          <a:solidFill>
                            <a:schemeClr val="tx2"/>
                          </a:solidFill>
                          <a:effectLst/>
                          <a:latin typeface="+mn-lt"/>
                          <a:ea typeface="+mn-ea"/>
                          <a:cs typeface="+mn-cs"/>
                        </a:rPr>
                        <a:t>AGUAS DE MANIZALES</a:t>
                      </a:r>
                      <a:endParaRPr lang="es-ES" sz="1800" b="1" kern="1200" dirty="0">
                        <a:solidFill>
                          <a:schemeClr val="tx2"/>
                        </a:solidFill>
                        <a:effectLst/>
                        <a:latin typeface="+mn-lt"/>
                        <a:ea typeface="+mn-ea"/>
                        <a:cs typeface="+mn-cs"/>
                      </a:endParaRPr>
                    </a:p>
                  </a:txBody>
                  <a:tcPr/>
                </a:tc>
                <a:tc>
                  <a:txBody>
                    <a:bodyPr/>
                    <a:lstStyle/>
                    <a:p>
                      <a:r>
                        <a:rPr lang="es-419" sz="1800" kern="1200" dirty="0" smtClean="0">
                          <a:solidFill>
                            <a:schemeClr val="tx2"/>
                          </a:solidFill>
                          <a:effectLst/>
                          <a:latin typeface="+mn-lt"/>
                          <a:ea typeface="+mn-ea"/>
                          <a:cs typeface="+mn-cs"/>
                        </a:rPr>
                        <a:t>Auto de</a:t>
                      </a:r>
                      <a:r>
                        <a:rPr lang="es-419" sz="1800" kern="1200" baseline="0" dirty="0" smtClean="0">
                          <a:solidFill>
                            <a:schemeClr val="tx2"/>
                          </a:solidFill>
                          <a:effectLst/>
                          <a:latin typeface="+mn-lt"/>
                          <a:ea typeface="+mn-ea"/>
                          <a:cs typeface="+mn-cs"/>
                        </a:rPr>
                        <a:t> Inicio N° 1 del 7 de junio de 2018, </a:t>
                      </a:r>
                      <a:r>
                        <a:rPr lang="es-CO" sz="1800" kern="1200" dirty="0" smtClean="0">
                          <a:solidFill>
                            <a:schemeClr val="tx2"/>
                          </a:solidFill>
                          <a:effectLst/>
                          <a:latin typeface="+mn-lt"/>
                          <a:ea typeface="+mn-ea"/>
                          <a:cs typeface="+mn-cs"/>
                        </a:rPr>
                        <a:t>con N°</a:t>
                      </a:r>
                      <a:r>
                        <a:rPr lang="es-419" sz="1800" kern="1200" baseline="0" dirty="0" smtClean="0">
                          <a:solidFill>
                            <a:schemeClr val="tx2"/>
                          </a:solidFill>
                          <a:effectLst/>
                          <a:latin typeface="+mn-lt"/>
                          <a:ea typeface="+mn-ea"/>
                          <a:cs typeface="+mn-cs"/>
                        </a:rPr>
                        <a:t> </a:t>
                      </a:r>
                      <a:r>
                        <a:rPr lang="es-ES" sz="1800" b="0" kern="1200" dirty="0" smtClean="0">
                          <a:solidFill>
                            <a:schemeClr val="tx2"/>
                          </a:solidFill>
                          <a:effectLst/>
                          <a:latin typeface="+mn-lt"/>
                          <a:ea typeface="+mn-ea"/>
                          <a:cs typeface="+mn-cs"/>
                        </a:rPr>
                        <a:t>20180120005428 de fecha 7/6/2018.</a:t>
                      </a:r>
                      <a:endParaRPr lang="es-ES" sz="1800" b="0" kern="1200" dirty="0">
                        <a:solidFill>
                          <a:schemeClr val="tx2"/>
                        </a:solidFill>
                        <a:effectLst/>
                        <a:latin typeface="+mn-lt"/>
                        <a:ea typeface="+mn-ea"/>
                        <a:cs typeface="+mn-cs"/>
                      </a:endParaRPr>
                    </a:p>
                  </a:txBody>
                  <a:tcPr/>
                </a:tc>
                <a:tc vMerge="1">
                  <a:txBody>
                    <a:bodyPr/>
                    <a:lstStyle/>
                    <a:p>
                      <a:endParaRPr lang="es-ES"/>
                    </a:p>
                  </a:txBody>
                  <a:tcPr/>
                </a:tc>
                <a:extLst>
                  <a:ext uri="{0D108BD9-81ED-4DB2-BD59-A6C34878D82A}">
                    <a16:rowId xmlns:a16="http://schemas.microsoft.com/office/drawing/2014/main" val="3522822711"/>
                  </a:ext>
                </a:extLst>
              </a:tr>
            </a:tbl>
          </a:graphicData>
        </a:graphic>
      </p:graphicFrame>
    </p:spTree>
    <p:extLst>
      <p:ext uri="{BB962C8B-B14F-4D97-AF65-F5344CB8AC3E}">
        <p14:creationId xmlns:p14="http://schemas.microsoft.com/office/powerpoint/2010/main" val="267967199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194842" y="188640"/>
            <a:ext cx="8712968" cy="830997"/>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lvl="0" algn="ctr"/>
            <a:r>
              <a:rPr lang="es-419" sz="4800" b="1" dirty="0" smtClean="0">
                <a:solidFill>
                  <a:schemeClr val="tx2"/>
                </a:solidFill>
              </a:rPr>
              <a:t>ANEXO </a:t>
            </a:r>
            <a:r>
              <a:rPr lang="es-419" sz="4800" b="1" dirty="0">
                <a:solidFill>
                  <a:schemeClr val="tx2"/>
                </a:solidFill>
              </a:rPr>
              <a:t>2</a:t>
            </a:r>
            <a:r>
              <a:rPr lang="es-419" sz="4800" b="1" dirty="0" smtClean="0">
                <a:solidFill>
                  <a:schemeClr val="tx2"/>
                </a:solidFill>
              </a:rPr>
              <a:t> </a:t>
            </a:r>
            <a:endParaRPr lang="es-ES" sz="4800" b="1" dirty="0">
              <a:solidFill>
                <a:schemeClr val="tx2"/>
              </a:solidFill>
            </a:endParaRPr>
          </a:p>
        </p:txBody>
      </p:sp>
      <p:pic>
        <p:nvPicPr>
          <p:cNvPr id="4" name="Imagen 1" descr="MINVIyGOB-0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20073" y="6021288"/>
            <a:ext cx="3923928" cy="83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6" name="Tabla 5"/>
          <p:cNvGraphicFramePr>
            <a:graphicFrameLocks noGrp="1"/>
          </p:cNvGraphicFramePr>
          <p:nvPr>
            <p:extLst>
              <p:ext uri="{D42A27DB-BD31-4B8C-83A1-F6EECF244321}">
                <p14:modId xmlns:p14="http://schemas.microsoft.com/office/powerpoint/2010/main" val="3526571885"/>
              </p:ext>
            </p:extLst>
          </p:nvPr>
        </p:nvGraphicFramePr>
        <p:xfrm>
          <a:off x="194842" y="1556792"/>
          <a:ext cx="8712968" cy="4082466"/>
        </p:xfrm>
        <a:graphic>
          <a:graphicData uri="http://schemas.openxmlformats.org/drawingml/2006/table">
            <a:tbl>
              <a:tblPr firstRow="1" bandRow="1">
                <a:tableStyleId>{5C22544A-7EE6-4342-B048-85BDC9FD1C3A}</a:tableStyleId>
              </a:tblPr>
              <a:tblGrid>
                <a:gridCol w="8712968">
                  <a:extLst>
                    <a:ext uri="{9D8B030D-6E8A-4147-A177-3AD203B41FA5}">
                      <a16:colId xmlns:a16="http://schemas.microsoft.com/office/drawing/2014/main" val="3817713597"/>
                    </a:ext>
                  </a:extLst>
                </a:gridCol>
              </a:tblGrid>
              <a:tr h="648071">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419" sz="2800" dirty="0" smtClean="0"/>
                        <a:t>EMPRESAS PRESTADORAS </a:t>
                      </a:r>
                      <a:endParaRPr lang="es-ES" sz="2800" dirty="0" smtClean="0"/>
                    </a:p>
                  </a:txBody>
                  <a:tcPr/>
                </a:tc>
                <a:extLst>
                  <a:ext uri="{0D108BD9-81ED-4DB2-BD59-A6C34878D82A}">
                    <a16:rowId xmlns:a16="http://schemas.microsoft.com/office/drawing/2014/main" val="801514081"/>
                  </a:ext>
                </a:extLst>
              </a:tr>
              <a:tr h="442788">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s-419" sz="1800" kern="1200" dirty="0" smtClean="0">
                          <a:solidFill>
                            <a:schemeClr val="tx2"/>
                          </a:solidFill>
                          <a:effectLst/>
                          <a:latin typeface="+mn-lt"/>
                          <a:ea typeface="+mn-ea"/>
                          <a:cs typeface="+mn-cs"/>
                        </a:rPr>
                        <a:t>1.-. EMPRESAS PUBLICAS DE MEDELLIN </a:t>
                      </a:r>
                      <a:endParaRPr lang="es-ES" sz="1800" kern="1200" dirty="0" smtClean="0">
                        <a:solidFill>
                          <a:schemeClr val="tx2"/>
                        </a:solidFill>
                        <a:effectLst/>
                        <a:latin typeface="+mn-lt"/>
                        <a:ea typeface="+mn-ea"/>
                        <a:cs typeface="+mn-cs"/>
                      </a:endParaRPr>
                    </a:p>
                  </a:txBody>
                  <a:tcPr/>
                </a:tc>
                <a:extLst>
                  <a:ext uri="{0D108BD9-81ED-4DB2-BD59-A6C34878D82A}">
                    <a16:rowId xmlns:a16="http://schemas.microsoft.com/office/drawing/2014/main" val="1634472563"/>
                  </a:ext>
                </a:extLst>
              </a:tr>
              <a:tr h="442788">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s-419" sz="1800" kern="1200" dirty="0" smtClean="0">
                          <a:solidFill>
                            <a:schemeClr val="tx2"/>
                          </a:solidFill>
                          <a:effectLst/>
                          <a:latin typeface="+mn-lt"/>
                          <a:ea typeface="+mn-ea"/>
                          <a:cs typeface="+mn-cs"/>
                        </a:rPr>
                        <a:t>2.-. EMPRESA IBAGUEREÑA DE ACUEDUCTO Y ALCANTARILLADO IBAL S.A. E.S.P. </a:t>
                      </a:r>
                      <a:endParaRPr lang="es-ES" sz="1800" kern="1200" dirty="0" smtClean="0">
                        <a:solidFill>
                          <a:schemeClr val="tx2"/>
                        </a:solidFill>
                        <a:effectLst/>
                        <a:latin typeface="+mn-lt"/>
                        <a:ea typeface="+mn-ea"/>
                        <a:cs typeface="+mn-cs"/>
                      </a:endParaRPr>
                    </a:p>
                  </a:txBody>
                  <a:tcPr/>
                </a:tc>
                <a:extLst>
                  <a:ext uri="{0D108BD9-81ED-4DB2-BD59-A6C34878D82A}">
                    <a16:rowId xmlns:a16="http://schemas.microsoft.com/office/drawing/2014/main" val="2607826990"/>
                  </a:ext>
                </a:extLst>
              </a:tr>
              <a:tr h="442788">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s-419" sz="1800" kern="1200" dirty="0" smtClean="0">
                          <a:solidFill>
                            <a:schemeClr val="tx2"/>
                          </a:solidFill>
                          <a:effectLst/>
                          <a:latin typeface="+mn-lt"/>
                          <a:ea typeface="+mn-ea"/>
                          <a:cs typeface="+mn-cs"/>
                        </a:rPr>
                        <a:t>3.-. ACUEDUCTO Y ALCANTARILLADO DE POPAYÁN</a:t>
                      </a:r>
                      <a:endParaRPr lang="es-ES" sz="1800" kern="1200" dirty="0" smtClean="0">
                        <a:solidFill>
                          <a:schemeClr val="tx2"/>
                        </a:solidFill>
                        <a:effectLst/>
                        <a:latin typeface="+mn-lt"/>
                        <a:ea typeface="+mn-ea"/>
                        <a:cs typeface="+mn-cs"/>
                      </a:endParaRPr>
                    </a:p>
                  </a:txBody>
                  <a:tcPr/>
                </a:tc>
                <a:extLst>
                  <a:ext uri="{0D108BD9-81ED-4DB2-BD59-A6C34878D82A}">
                    <a16:rowId xmlns:a16="http://schemas.microsoft.com/office/drawing/2014/main" val="1741526789"/>
                  </a:ext>
                </a:extLst>
              </a:tr>
              <a:tr h="543845">
                <a:tc>
                  <a:txBody>
                    <a:bodyPr/>
                    <a:lstStyle/>
                    <a:p>
                      <a:pPr lvl="0"/>
                      <a:r>
                        <a:rPr lang="es-419" sz="1800" kern="1200" dirty="0" smtClean="0">
                          <a:solidFill>
                            <a:schemeClr val="tx2"/>
                          </a:solidFill>
                          <a:effectLst/>
                          <a:latin typeface="+mn-lt"/>
                          <a:ea typeface="+mn-ea"/>
                          <a:cs typeface="+mn-cs"/>
                        </a:rPr>
                        <a:t>4.- EMPRESA DE ACUEDUCTO Y ALCANTARILLADO DE PEREIRA S.A.S. E.S.P.</a:t>
                      </a:r>
                    </a:p>
                  </a:txBody>
                  <a:tcPr/>
                </a:tc>
                <a:extLst>
                  <a:ext uri="{0D108BD9-81ED-4DB2-BD59-A6C34878D82A}">
                    <a16:rowId xmlns:a16="http://schemas.microsoft.com/office/drawing/2014/main" val="2150529281"/>
                  </a:ext>
                </a:extLst>
              </a:tr>
              <a:tr h="466117">
                <a:tc>
                  <a:txBody>
                    <a:bodyPr/>
                    <a:lstStyle/>
                    <a:p>
                      <a:pPr marL="0" lvl="0" indent="0">
                        <a:spcAft>
                          <a:spcPts val="0"/>
                        </a:spcAft>
                        <a:buFont typeface="Symbol" panose="05050102010706020507" pitchFamily="18" charset="2"/>
                        <a:buNone/>
                      </a:pPr>
                      <a:r>
                        <a:rPr lang="es-419" sz="1800" kern="1200" dirty="0" smtClean="0">
                          <a:solidFill>
                            <a:schemeClr val="tx2"/>
                          </a:solidFill>
                          <a:effectLst/>
                          <a:latin typeface="+mn-lt"/>
                          <a:ea typeface="+mn-ea"/>
                          <a:cs typeface="+mn-cs"/>
                        </a:rPr>
                        <a:t>5.- EMPRESAS PUBLICAS DE ALCANTARILLADO DE SANTANDER</a:t>
                      </a:r>
                      <a:endParaRPr lang="es-ES" sz="1800" kern="1200" dirty="0" smtClean="0">
                        <a:solidFill>
                          <a:schemeClr val="tx2"/>
                        </a:solidFill>
                        <a:effectLst/>
                        <a:latin typeface="+mn-lt"/>
                        <a:ea typeface="+mn-ea"/>
                        <a:cs typeface="+mn-cs"/>
                      </a:endParaRPr>
                    </a:p>
                  </a:txBody>
                  <a:tcPr/>
                </a:tc>
                <a:extLst>
                  <a:ext uri="{0D108BD9-81ED-4DB2-BD59-A6C34878D82A}">
                    <a16:rowId xmlns:a16="http://schemas.microsoft.com/office/drawing/2014/main" val="168211081"/>
                  </a:ext>
                </a:extLst>
              </a:tr>
              <a:tr h="532405">
                <a:tc>
                  <a:txBody>
                    <a:bodyPr/>
                    <a:lstStyle/>
                    <a:p>
                      <a:pPr marL="0" lvl="0" indent="0" algn="just">
                        <a:spcAft>
                          <a:spcPts val="0"/>
                        </a:spcAft>
                        <a:buFont typeface="Symbol" panose="05050102010706020507" pitchFamily="18" charset="2"/>
                        <a:buNone/>
                      </a:pPr>
                      <a:r>
                        <a:rPr lang="es-419" sz="1800" kern="1200" dirty="0" smtClean="0">
                          <a:solidFill>
                            <a:schemeClr val="tx2"/>
                          </a:solidFill>
                          <a:effectLst/>
                          <a:latin typeface="+mn-lt"/>
                          <a:ea typeface="+mn-ea"/>
                          <a:cs typeface="+mn-cs"/>
                        </a:rPr>
                        <a:t>6.- EMPRESAS MUNICIPALES DE CALI</a:t>
                      </a:r>
                      <a:endParaRPr lang="es-ES" sz="1800" kern="1200" dirty="0" smtClean="0">
                        <a:solidFill>
                          <a:schemeClr val="tx2"/>
                        </a:solidFill>
                        <a:effectLst/>
                        <a:latin typeface="+mn-lt"/>
                        <a:ea typeface="+mn-ea"/>
                        <a:cs typeface="+mn-cs"/>
                      </a:endParaRPr>
                    </a:p>
                  </a:txBody>
                  <a:tcPr/>
                </a:tc>
                <a:extLst>
                  <a:ext uri="{0D108BD9-81ED-4DB2-BD59-A6C34878D82A}">
                    <a16:rowId xmlns:a16="http://schemas.microsoft.com/office/drawing/2014/main" val="1146059955"/>
                  </a:ext>
                </a:extLst>
              </a:tr>
              <a:tr h="563664">
                <a:tc>
                  <a:txBody>
                    <a:bodyPr/>
                    <a:lstStyle/>
                    <a:p>
                      <a:pPr marL="0" lvl="0" indent="0">
                        <a:spcAft>
                          <a:spcPts val="0"/>
                        </a:spcAft>
                        <a:buFont typeface="Symbol" panose="05050102010706020507" pitchFamily="18" charset="2"/>
                        <a:buNone/>
                      </a:pPr>
                      <a:r>
                        <a:rPr lang="es-419" sz="1800" kern="1200" dirty="0" smtClean="0">
                          <a:solidFill>
                            <a:schemeClr val="tx2"/>
                          </a:solidFill>
                          <a:effectLst/>
                          <a:latin typeface="+mn-lt"/>
                          <a:ea typeface="+mn-ea"/>
                          <a:cs typeface="+mn-cs"/>
                        </a:rPr>
                        <a:t>7.- AGUAS DE MANIZALES</a:t>
                      </a:r>
                      <a:endParaRPr lang="es-ES" sz="1800" kern="1200" dirty="0" smtClean="0">
                        <a:solidFill>
                          <a:schemeClr val="tx2"/>
                        </a:solidFill>
                        <a:effectLst/>
                        <a:latin typeface="+mn-lt"/>
                        <a:ea typeface="+mn-ea"/>
                        <a:cs typeface="+mn-cs"/>
                      </a:endParaRPr>
                    </a:p>
                  </a:txBody>
                  <a:tcPr/>
                </a:tc>
                <a:extLst>
                  <a:ext uri="{0D108BD9-81ED-4DB2-BD59-A6C34878D82A}">
                    <a16:rowId xmlns:a16="http://schemas.microsoft.com/office/drawing/2014/main" val="322163478"/>
                  </a:ext>
                </a:extLst>
              </a:tr>
            </a:tbl>
          </a:graphicData>
        </a:graphic>
      </p:graphicFrame>
    </p:spTree>
    <p:extLst>
      <p:ext uri="{BB962C8B-B14F-4D97-AF65-F5344CB8AC3E}">
        <p14:creationId xmlns:p14="http://schemas.microsoft.com/office/powerpoint/2010/main" val="343401016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p:cNvPicPr>
            <a:picLocks noChangeAspect="1"/>
          </p:cNvPicPr>
          <p:nvPr/>
        </p:nvPicPr>
        <p:blipFill>
          <a:blip r:embed="rId2"/>
          <a:stretch>
            <a:fillRect/>
          </a:stretch>
        </p:blipFill>
        <p:spPr>
          <a:xfrm>
            <a:off x="268254" y="4653136"/>
            <a:ext cx="8748518" cy="1176630"/>
          </a:xfrm>
          <a:prstGeom prst="rect">
            <a:avLst/>
          </a:prstGeom>
        </p:spPr>
      </p:pic>
      <p:pic>
        <p:nvPicPr>
          <p:cNvPr id="4" name="Imagen 3"/>
          <p:cNvPicPr>
            <a:picLocks noChangeAspect="1"/>
          </p:cNvPicPr>
          <p:nvPr/>
        </p:nvPicPr>
        <p:blipFill>
          <a:blip r:embed="rId3"/>
          <a:stretch>
            <a:fillRect/>
          </a:stretch>
        </p:blipFill>
        <p:spPr>
          <a:xfrm>
            <a:off x="-24783" y="44624"/>
            <a:ext cx="9193565" cy="1725318"/>
          </a:xfrm>
          <a:prstGeom prst="rect">
            <a:avLst/>
          </a:prstGeom>
        </p:spPr>
      </p:pic>
      <p:sp>
        <p:nvSpPr>
          <p:cNvPr id="5" name="CuadroTexto 4"/>
          <p:cNvSpPr txBox="1"/>
          <p:nvPr/>
        </p:nvSpPr>
        <p:spPr>
          <a:xfrm>
            <a:off x="1258137" y="3140968"/>
            <a:ext cx="6768752" cy="646331"/>
          </a:xfrm>
          <a:prstGeom prst="rect">
            <a:avLst/>
          </a:prstGeom>
          <a:noFill/>
        </p:spPr>
        <p:txBody>
          <a:bodyPr wrap="square" rtlCol="0">
            <a:spAutoFit/>
          </a:bodyPr>
          <a:lstStyle/>
          <a:p>
            <a:pPr algn="ctr"/>
            <a:r>
              <a:rPr lang="es-419" dirty="0" smtClean="0">
                <a:solidFill>
                  <a:schemeClr val="tx2"/>
                </a:solidFill>
              </a:rPr>
              <a:t>GIOVANNI SOTO CAGUA</a:t>
            </a:r>
          </a:p>
          <a:p>
            <a:pPr algn="ctr"/>
            <a:r>
              <a:rPr lang="es-419" dirty="0" smtClean="0">
                <a:solidFill>
                  <a:schemeClr val="tx2"/>
                </a:solidFill>
              </a:rPr>
              <a:t>ASESOR CON FUNCIONES DE CONTROL INTERNO</a:t>
            </a:r>
            <a:endParaRPr lang="es-ES" dirty="0">
              <a:solidFill>
                <a:schemeClr val="tx2"/>
              </a:solidFill>
            </a:endParaRPr>
          </a:p>
        </p:txBody>
      </p:sp>
      <p:pic>
        <p:nvPicPr>
          <p:cNvPr id="6" name="Imagen 1" descr="MINVIyGOB-01.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220073" y="6021288"/>
            <a:ext cx="3923928" cy="83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7101152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Box 3"/>
          <p:cNvSpPr txBox="1">
            <a:spLocks noChangeArrowheads="1"/>
          </p:cNvSpPr>
          <p:nvPr/>
        </p:nvSpPr>
        <p:spPr bwMode="auto">
          <a:xfrm>
            <a:off x="467544" y="350838"/>
            <a:ext cx="8280920" cy="584775"/>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wrap="square">
            <a:spAutoFit/>
          </a:bodyPr>
          <a:lstStyle/>
          <a:p>
            <a:pPr algn="ctr"/>
            <a:r>
              <a:rPr lang="es-419" sz="3200" b="1" dirty="0">
                <a:solidFill>
                  <a:schemeClr val="tx2"/>
                </a:solidFill>
              </a:rPr>
              <a:t>CRITERIOS DE LA AUDITORÍA</a:t>
            </a:r>
          </a:p>
        </p:txBody>
      </p:sp>
      <p:sp>
        <p:nvSpPr>
          <p:cNvPr id="2" name="CuadroTexto 1"/>
          <p:cNvSpPr txBox="1"/>
          <p:nvPr/>
        </p:nvSpPr>
        <p:spPr>
          <a:xfrm>
            <a:off x="467544" y="1124744"/>
            <a:ext cx="8280920" cy="4370427"/>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ctr"/>
            <a:endParaRPr lang="es-419" dirty="0">
              <a:solidFill>
                <a:schemeClr val="tx2"/>
              </a:solidFill>
              <a:cs typeface="Arial" panose="020B0604020202020204" pitchFamily="34" charset="0"/>
            </a:endParaRPr>
          </a:p>
          <a:p>
            <a:pPr algn="just">
              <a:tabLst>
                <a:tab pos="444500" algn="l"/>
              </a:tabLst>
            </a:pPr>
            <a:r>
              <a:rPr lang="es-CO" sz="2000" b="1" dirty="0">
                <a:solidFill>
                  <a:schemeClr val="tx2"/>
                </a:solidFill>
                <a:cs typeface="Arial" panose="020B0604020202020204" pitchFamily="34" charset="0"/>
              </a:rPr>
              <a:t>1.- Ley 1755 de 2015</a:t>
            </a:r>
            <a:r>
              <a:rPr lang="es-CO" sz="2000" dirty="0">
                <a:solidFill>
                  <a:schemeClr val="tx2"/>
                </a:solidFill>
                <a:cs typeface="Arial" panose="020B0604020202020204" pitchFamily="34" charset="0"/>
              </a:rPr>
              <a:t> </a:t>
            </a:r>
            <a:r>
              <a:rPr lang="es-CO" sz="2000" i="1" dirty="0">
                <a:solidFill>
                  <a:schemeClr val="tx2"/>
                </a:solidFill>
                <a:cs typeface="Arial" panose="020B0604020202020204" pitchFamily="34" charset="0"/>
              </a:rPr>
              <a:t>“P</a:t>
            </a:r>
            <a:r>
              <a:rPr lang="es-ES" altLang="es-ES" sz="2000" i="1" dirty="0">
                <a:solidFill>
                  <a:schemeClr val="tx2"/>
                </a:solidFill>
                <a:cs typeface="Arial" panose="020B0604020202020204" pitchFamily="34" charset="0"/>
              </a:rPr>
              <a:t>or medio de la cual se regula el Derecho Fundamental de Petición y se sustituye un título del Código de Procedimiento Administrativo y de lo Contencioso Administrativo”.</a:t>
            </a:r>
          </a:p>
          <a:p>
            <a:pPr algn="just">
              <a:tabLst>
                <a:tab pos="444500" algn="l"/>
              </a:tabLst>
            </a:pPr>
            <a:endParaRPr lang="es-419" sz="2000" dirty="0" smtClean="0">
              <a:solidFill>
                <a:schemeClr val="tx2"/>
              </a:solidFill>
              <a:cs typeface="Arial" panose="020B0604020202020204" pitchFamily="34" charset="0"/>
            </a:endParaRPr>
          </a:p>
          <a:p>
            <a:pPr algn="just">
              <a:tabLst>
                <a:tab pos="444500" algn="l"/>
              </a:tabLst>
            </a:pPr>
            <a:endParaRPr lang="es-419" sz="2000" dirty="0">
              <a:solidFill>
                <a:schemeClr val="tx2"/>
              </a:solidFill>
              <a:cs typeface="Arial" panose="020B0604020202020204" pitchFamily="34" charset="0"/>
            </a:endParaRPr>
          </a:p>
          <a:p>
            <a:pPr algn="just">
              <a:tabLst>
                <a:tab pos="444500" algn="l"/>
              </a:tabLst>
            </a:pPr>
            <a:r>
              <a:rPr lang="es-419" sz="2000" b="1" dirty="0">
                <a:solidFill>
                  <a:schemeClr val="tx2"/>
                </a:solidFill>
                <a:cs typeface="Arial" panose="020B0604020202020204" pitchFamily="34" charset="0"/>
              </a:rPr>
              <a:t>2.- Ley 1437 de 2011 </a:t>
            </a:r>
            <a:r>
              <a:rPr lang="es-419" sz="2000" i="1" dirty="0">
                <a:solidFill>
                  <a:schemeClr val="tx2"/>
                </a:solidFill>
                <a:cs typeface="Arial" panose="020B0604020202020204" pitchFamily="34" charset="0"/>
              </a:rPr>
              <a:t>“Código de Procedimiento Administrativo y de lo Contencioso Administrativo</a:t>
            </a:r>
            <a:r>
              <a:rPr lang="es-419" sz="2000" i="1" dirty="0" smtClean="0">
                <a:solidFill>
                  <a:schemeClr val="tx2"/>
                </a:solidFill>
                <a:cs typeface="Arial" panose="020B0604020202020204" pitchFamily="34" charset="0"/>
              </a:rPr>
              <a:t>”.</a:t>
            </a:r>
          </a:p>
          <a:p>
            <a:pPr algn="just">
              <a:tabLst>
                <a:tab pos="444500" algn="l"/>
              </a:tabLst>
            </a:pPr>
            <a:endParaRPr lang="es-419" sz="2000" i="1" dirty="0">
              <a:solidFill>
                <a:schemeClr val="tx2"/>
              </a:solidFill>
              <a:cs typeface="Arial" panose="020B0604020202020204" pitchFamily="34" charset="0"/>
            </a:endParaRPr>
          </a:p>
          <a:p>
            <a:pPr algn="just">
              <a:tabLst>
                <a:tab pos="444500" algn="l"/>
              </a:tabLst>
            </a:pPr>
            <a:endParaRPr lang="es-419" sz="2000" i="1" dirty="0">
              <a:solidFill>
                <a:schemeClr val="tx2"/>
              </a:solidFill>
              <a:cs typeface="Arial" panose="020B0604020202020204" pitchFamily="34" charset="0"/>
            </a:endParaRPr>
          </a:p>
          <a:p>
            <a:pPr algn="just">
              <a:tabLst>
                <a:tab pos="444500" algn="l"/>
              </a:tabLst>
            </a:pPr>
            <a:r>
              <a:rPr lang="es-419" sz="2000" b="1" dirty="0">
                <a:solidFill>
                  <a:schemeClr val="tx2"/>
                </a:solidFill>
                <a:cs typeface="Arial" panose="020B0604020202020204" pitchFamily="34" charset="0"/>
              </a:rPr>
              <a:t>3.- Ley 142 de 1994</a:t>
            </a:r>
            <a:r>
              <a:rPr lang="es-419" sz="2000" dirty="0">
                <a:solidFill>
                  <a:schemeClr val="tx2"/>
                </a:solidFill>
                <a:cs typeface="Arial" panose="020B0604020202020204" pitchFamily="34" charset="0"/>
              </a:rPr>
              <a:t> </a:t>
            </a:r>
            <a:r>
              <a:rPr lang="es-419" sz="2000" i="1" dirty="0">
                <a:solidFill>
                  <a:schemeClr val="tx2"/>
                </a:solidFill>
                <a:cs typeface="Arial" panose="020B0604020202020204" pitchFamily="34" charset="0"/>
              </a:rPr>
              <a:t>“</a:t>
            </a:r>
            <a:r>
              <a:rPr lang="es-CO" sz="2000" i="1" dirty="0">
                <a:solidFill>
                  <a:schemeClr val="tx2"/>
                </a:solidFill>
                <a:cs typeface="Arial" panose="020B0604020202020204" pitchFamily="34" charset="0"/>
              </a:rPr>
              <a:t>Por la cual se establece el régimen de los servicios públicos domiciliarios y se dictan otras disposiciones</a:t>
            </a:r>
            <a:r>
              <a:rPr lang="es-CO" sz="2000" i="1" dirty="0" smtClean="0">
                <a:solidFill>
                  <a:schemeClr val="tx2"/>
                </a:solidFill>
                <a:cs typeface="Arial" panose="020B0604020202020204" pitchFamily="34" charset="0"/>
              </a:rPr>
              <a:t>”.</a:t>
            </a:r>
          </a:p>
          <a:p>
            <a:pPr algn="just">
              <a:tabLst>
                <a:tab pos="444500" algn="l"/>
              </a:tabLst>
            </a:pPr>
            <a:endParaRPr lang="es-CO" sz="2000" i="1" dirty="0">
              <a:cs typeface="Arial" panose="020B0604020202020204" pitchFamily="34" charset="0"/>
            </a:endParaRPr>
          </a:p>
          <a:p>
            <a:endParaRPr lang="es-ES" sz="2000" dirty="0"/>
          </a:p>
        </p:txBody>
      </p:sp>
      <p:pic>
        <p:nvPicPr>
          <p:cNvPr id="4" name="Imagen 1" descr="MINVIyGOB-0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20073" y="6021288"/>
            <a:ext cx="3923927" cy="83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869804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Box 3"/>
          <p:cNvSpPr txBox="1">
            <a:spLocks noChangeArrowheads="1"/>
          </p:cNvSpPr>
          <p:nvPr/>
        </p:nvSpPr>
        <p:spPr bwMode="auto">
          <a:xfrm>
            <a:off x="359532" y="350838"/>
            <a:ext cx="8280920" cy="584775"/>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wrap="square">
            <a:spAutoFit/>
          </a:bodyPr>
          <a:lstStyle/>
          <a:p>
            <a:pPr algn="ctr"/>
            <a:r>
              <a:rPr lang="es-419" sz="3200" b="1" dirty="0">
                <a:solidFill>
                  <a:schemeClr val="tx2"/>
                </a:solidFill>
              </a:rPr>
              <a:t>CRITERIOS DE LA AUDITORÍA</a:t>
            </a:r>
          </a:p>
        </p:txBody>
      </p:sp>
      <p:sp>
        <p:nvSpPr>
          <p:cNvPr id="2" name="CuadroTexto 1"/>
          <p:cNvSpPr txBox="1"/>
          <p:nvPr/>
        </p:nvSpPr>
        <p:spPr>
          <a:xfrm>
            <a:off x="359532" y="1196752"/>
            <a:ext cx="8280920" cy="4370427"/>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ctr"/>
            <a:endParaRPr lang="es-419" dirty="0">
              <a:cs typeface="Arial" panose="020B0604020202020204" pitchFamily="34" charset="0"/>
            </a:endParaRPr>
          </a:p>
          <a:p>
            <a:pPr algn="just">
              <a:tabLst>
                <a:tab pos="444500" algn="l"/>
              </a:tabLst>
            </a:pPr>
            <a:r>
              <a:rPr lang="es-419" altLang="es-ES" sz="2000" b="1" dirty="0">
                <a:solidFill>
                  <a:schemeClr val="tx2"/>
                </a:solidFill>
                <a:cs typeface="Arial" panose="020B0604020202020204" pitchFamily="34" charset="0"/>
              </a:rPr>
              <a:t>4.- Resolución CRA 820 de 2017 </a:t>
            </a:r>
            <a:r>
              <a:rPr lang="es-419" altLang="es-ES" sz="2000" i="1" dirty="0">
                <a:solidFill>
                  <a:schemeClr val="tx2"/>
                </a:solidFill>
                <a:cs typeface="Arial" panose="020B0604020202020204" pitchFamily="34" charset="0"/>
              </a:rPr>
              <a:t>“</a:t>
            </a:r>
            <a:r>
              <a:rPr lang="es-CO" sz="2000" i="1" dirty="0">
                <a:solidFill>
                  <a:schemeClr val="tx2"/>
                </a:solidFill>
                <a:cs typeface="Arial" panose="020B0604020202020204" pitchFamily="34" charset="0"/>
              </a:rPr>
              <a:t>Por la cual se modifican los artículos 1.3.7.7 de la Resolución CRA 151 de 2001, 5.2.1.6 de la Resolución CRA 151 de 2001 modificado por el artículo 2 de la Resolución CRA 271 de 2003, se derogan los artículos 5.2.1.7, 5.2.1.8, 5.2.1.9, 5.2.1.12 y 5.2.1.13 de la Resolución CRA 151 de 2001 modificados por el artículo 2 de la Resolución CRA 271 de 2003, se modifica el artículo 1.3.22.3 de la Resolución CRA 151 de 2001 modificado por el artículo 2 de la Resolución CRA 422 de 2007; y se derogan los artículos 5.5.1.3, </a:t>
            </a:r>
            <a:r>
              <a:rPr lang="es-CO" sz="2000" i="1" dirty="0" smtClean="0">
                <a:solidFill>
                  <a:schemeClr val="tx2"/>
                </a:solidFill>
                <a:cs typeface="Arial" panose="020B0604020202020204" pitchFamily="34" charset="0"/>
              </a:rPr>
              <a:t>5.51.4</a:t>
            </a:r>
            <a:r>
              <a:rPr lang="es-CO" sz="2000" i="1" dirty="0">
                <a:solidFill>
                  <a:schemeClr val="tx2"/>
                </a:solidFill>
                <a:cs typeface="Arial" panose="020B0604020202020204" pitchFamily="34" charset="0"/>
              </a:rPr>
              <a:t>, 5.5.1.5, 5.5.1.6 y 5.5.1.7 de la Resolución CRA 151 de 2001, modificados por los artículos 1, 2, 3, 4 y 5 de la Resolución CRA 396 de 2006”.</a:t>
            </a:r>
          </a:p>
          <a:p>
            <a:pPr algn="just"/>
            <a:endParaRPr lang="es-419" altLang="es-ES" sz="2000" dirty="0">
              <a:solidFill>
                <a:schemeClr val="tx2"/>
              </a:solidFill>
              <a:cs typeface="Arial" panose="020B0604020202020204" pitchFamily="34" charset="0"/>
            </a:endParaRPr>
          </a:p>
          <a:p>
            <a:pPr algn="just"/>
            <a:r>
              <a:rPr lang="es-419" altLang="es-ES" sz="2000" b="1" dirty="0" smtClean="0">
                <a:solidFill>
                  <a:schemeClr val="tx2"/>
                </a:solidFill>
                <a:cs typeface="Arial" panose="020B0604020202020204" pitchFamily="34" charset="0"/>
              </a:rPr>
              <a:t>5.- </a:t>
            </a:r>
            <a:r>
              <a:rPr lang="es-419" altLang="es-ES" sz="2000" b="1" dirty="0">
                <a:solidFill>
                  <a:schemeClr val="tx2"/>
                </a:solidFill>
                <a:cs typeface="Arial" panose="020B0604020202020204" pitchFamily="34" charset="0"/>
              </a:rPr>
              <a:t>Resolución UAE-CRA 422 de 2007 </a:t>
            </a:r>
            <a:r>
              <a:rPr lang="es-419" altLang="es-ES" sz="2000" i="1" dirty="0">
                <a:solidFill>
                  <a:schemeClr val="tx2"/>
                </a:solidFill>
                <a:cs typeface="Arial" panose="020B0604020202020204" pitchFamily="34" charset="0"/>
              </a:rPr>
              <a:t>“Por el cual se complementa el artículo 1.3.22.1 y se modifica el artículo 1.3.22.3 de la Resolución CRA 151 de 2001</a:t>
            </a:r>
            <a:r>
              <a:rPr lang="es-419" altLang="es-ES" sz="2000" i="1" dirty="0" smtClean="0">
                <a:solidFill>
                  <a:schemeClr val="tx2"/>
                </a:solidFill>
                <a:cs typeface="Arial" panose="020B0604020202020204" pitchFamily="34" charset="0"/>
              </a:rPr>
              <a:t>”.</a:t>
            </a:r>
          </a:p>
          <a:p>
            <a:pPr algn="just"/>
            <a:endParaRPr lang="es-CO" sz="2000" i="1" dirty="0">
              <a:cs typeface="Arial" panose="020B0604020202020204" pitchFamily="34" charset="0"/>
            </a:endParaRPr>
          </a:p>
        </p:txBody>
      </p:sp>
      <p:pic>
        <p:nvPicPr>
          <p:cNvPr id="4" name="Imagen 1" descr="MINVIyGOB-0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20073" y="6021288"/>
            <a:ext cx="3923927" cy="83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662068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Box 3"/>
          <p:cNvSpPr txBox="1">
            <a:spLocks noChangeArrowheads="1"/>
          </p:cNvSpPr>
          <p:nvPr/>
        </p:nvSpPr>
        <p:spPr bwMode="auto">
          <a:xfrm>
            <a:off x="467544" y="350838"/>
            <a:ext cx="8280920" cy="584775"/>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wrap="square">
            <a:spAutoFit/>
          </a:bodyPr>
          <a:lstStyle/>
          <a:p>
            <a:pPr algn="ctr"/>
            <a:r>
              <a:rPr lang="es-419" sz="3200" b="1" dirty="0">
                <a:solidFill>
                  <a:schemeClr val="tx2"/>
                </a:solidFill>
              </a:rPr>
              <a:t>CRITERIOS DE LA AUDITORÍA</a:t>
            </a:r>
          </a:p>
        </p:txBody>
      </p:sp>
      <p:sp>
        <p:nvSpPr>
          <p:cNvPr id="2" name="CuadroTexto 1"/>
          <p:cNvSpPr txBox="1"/>
          <p:nvPr/>
        </p:nvSpPr>
        <p:spPr>
          <a:xfrm>
            <a:off x="467544" y="1412776"/>
            <a:ext cx="8280920" cy="3754874"/>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just"/>
            <a:endParaRPr lang="es-419" altLang="es-ES" sz="2000" i="1" dirty="0">
              <a:cs typeface="Arial" panose="020B0604020202020204" pitchFamily="34" charset="0"/>
            </a:endParaRPr>
          </a:p>
          <a:p>
            <a:pPr algn="just"/>
            <a:r>
              <a:rPr lang="es-419" altLang="es-ES" sz="2000" b="1" dirty="0">
                <a:solidFill>
                  <a:schemeClr val="tx2"/>
                </a:solidFill>
                <a:cs typeface="Arial" panose="020B0604020202020204" pitchFamily="34" charset="0"/>
              </a:rPr>
              <a:t>6.- Resolución 830 de 2018</a:t>
            </a:r>
            <a:r>
              <a:rPr lang="es-CO" sz="2000" b="1" dirty="0">
                <a:solidFill>
                  <a:schemeClr val="tx2"/>
                </a:solidFill>
                <a:cs typeface="Arial" panose="020B0604020202020204" pitchFamily="34" charset="0"/>
              </a:rPr>
              <a:t> </a:t>
            </a:r>
            <a:r>
              <a:rPr lang="es-CO" sz="2000" i="1" dirty="0">
                <a:solidFill>
                  <a:schemeClr val="tx2"/>
                </a:solidFill>
                <a:cs typeface="Arial" panose="020B0604020202020204" pitchFamily="34" charset="0"/>
              </a:rPr>
              <a:t>“Por la cual se presentan las variables que conforman los modelos de eficiencia establecidos en la Resolución CRA 688 de 2014, para determinar los puntajes de eficiencia comparativa PDEA y se dictan otras disposiciones”. </a:t>
            </a:r>
            <a:endParaRPr lang="es-419" sz="2000" i="1" dirty="0">
              <a:solidFill>
                <a:schemeClr val="tx2"/>
              </a:solidFill>
              <a:cs typeface="Arial" panose="020B0604020202020204" pitchFamily="34" charset="0"/>
            </a:endParaRPr>
          </a:p>
          <a:p>
            <a:pPr algn="just"/>
            <a:endParaRPr lang="es-419" altLang="es-ES" sz="2000" i="1" dirty="0">
              <a:solidFill>
                <a:schemeClr val="tx2"/>
              </a:solidFill>
              <a:cs typeface="Arial" panose="020B0604020202020204" pitchFamily="34" charset="0"/>
            </a:endParaRPr>
          </a:p>
          <a:p>
            <a:pPr algn="just">
              <a:tabLst>
                <a:tab pos="444500" algn="l"/>
              </a:tabLst>
            </a:pPr>
            <a:r>
              <a:rPr lang="es-419" altLang="es-ES" sz="2000" b="1" dirty="0" smtClean="0">
                <a:solidFill>
                  <a:schemeClr val="tx2"/>
                </a:solidFill>
                <a:cs typeface="Arial" panose="020B0604020202020204" pitchFamily="34" charset="0"/>
              </a:rPr>
              <a:t>7</a:t>
            </a:r>
            <a:r>
              <a:rPr lang="es-419" altLang="es-ES" sz="2000" b="1" dirty="0">
                <a:solidFill>
                  <a:schemeClr val="tx2"/>
                </a:solidFill>
                <a:cs typeface="Arial" panose="020B0604020202020204" pitchFamily="34" charset="0"/>
              </a:rPr>
              <a:t>.- GRE-PRC01 </a:t>
            </a:r>
            <a:r>
              <a:rPr lang="es-419" altLang="es-ES" sz="2000" i="1" dirty="0">
                <a:solidFill>
                  <a:schemeClr val="tx2"/>
                </a:solidFill>
                <a:cs typeface="Arial" panose="020B0604020202020204" pitchFamily="34" charset="0"/>
              </a:rPr>
              <a:t>Procedimiento Emisión Actuaciones Administrativas de Carácter Particular V03 del </a:t>
            </a:r>
            <a:r>
              <a:rPr lang="es-419" altLang="es-ES" sz="2000" i="1" dirty="0" smtClean="0">
                <a:solidFill>
                  <a:schemeClr val="tx2"/>
                </a:solidFill>
                <a:cs typeface="Arial" panose="020B0604020202020204" pitchFamily="34" charset="0"/>
              </a:rPr>
              <a:t>1º  </a:t>
            </a:r>
            <a:r>
              <a:rPr lang="es-419" altLang="es-ES" sz="2000" i="1" dirty="0">
                <a:solidFill>
                  <a:schemeClr val="tx2"/>
                </a:solidFill>
                <a:cs typeface="Arial" panose="020B0604020202020204" pitchFamily="34" charset="0"/>
              </a:rPr>
              <a:t>de agosto de 2017</a:t>
            </a:r>
            <a:r>
              <a:rPr lang="es-419" altLang="es-ES" sz="2000" i="1" dirty="0" smtClean="0">
                <a:solidFill>
                  <a:schemeClr val="tx2"/>
                </a:solidFill>
                <a:cs typeface="Arial" panose="020B0604020202020204" pitchFamily="34" charset="0"/>
              </a:rPr>
              <a:t>.</a:t>
            </a:r>
          </a:p>
          <a:p>
            <a:pPr algn="just">
              <a:tabLst>
                <a:tab pos="444500" algn="l"/>
              </a:tabLst>
            </a:pPr>
            <a:endParaRPr lang="es-419" altLang="es-ES" sz="2000" i="1" dirty="0">
              <a:solidFill>
                <a:schemeClr val="tx2"/>
              </a:solidFill>
              <a:cs typeface="Arial" panose="020B0604020202020204" pitchFamily="34" charset="0"/>
            </a:endParaRPr>
          </a:p>
          <a:p>
            <a:pPr algn="just">
              <a:tabLst>
                <a:tab pos="444500" algn="l"/>
              </a:tabLst>
            </a:pPr>
            <a:r>
              <a:rPr lang="es-419" altLang="es-ES" sz="2000" b="1" dirty="0">
                <a:solidFill>
                  <a:schemeClr val="tx2"/>
                </a:solidFill>
                <a:cs typeface="Arial" panose="020B0604020202020204" pitchFamily="34" charset="0"/>
              </a:rPr>
              <a:t>8.- GRE-PRC02 </a:t>
            </a:r>
            <a:r>
              <a:rPr lang="es-419" altLang="es-ES" sz="2000" i="1" dirty="0">
                <a:solidFill>
                  <a:schemeClr val="tx2"/>
                </a:solidFill>
                <a:cs typeface="Arial" panose="020B0604020202020204" pitchFamily="34" charset="0"/>
              </a:rPr>
              <a:t>Procedimiento Elaboración de Resolución de Desistimiento V04 del </a:t>
            </a:r>
            <a:r>
              <a:rPr lang="es-419" altLang="es-ES" sz="2000" i="1" dirty="0" smtClean="0">
                <a:solidFill>
                  <a:schemeClr val="tx2"/>
                </a:solidFill>
                <a:cs typeface="Arial" panose="020B0604020202020204" pitchFamily="34" charset="0"/>
              </a:rPr>
              <a:t>1º de </a:t>
            </a:r>
            <a:r>
              <a:rPr lang="es-419" altLang="es-ES" sz="2000" i="1" dirty="0">
                <a:solidFill>
                  <a:schemeClr val="tx2"/>
                </a:solidFill>
                <a:cs typeface="Arial" panose="020B0604020202020204" pitchFamily="34" charset="0"/>
              </a:rPr>
              <a:t>agosto de 2017.</a:t>
            </a:r>
          </a:p>
          <a:p>
            <a:endParaRPr lang="es-ES" dirty="0"/>
          </a:p>
        </p:txBody>
      </p:sp>
      <p:pic>
        <p:nvPicPr>
          <p:cNvPr id="4" name="Imagen 1" descr="MINVIyGOB-0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20073" y="6021288"/>
            <a:ext cx="3923927" cy="83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029029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539552" y="404664"/>
            <a:ext cx="8064896" cy="584775"/>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s-419" sz="3200" b="1" dirty="0" smtClean="0">
                <a:solidFill>
                  <a:schemeClr val="tx2"/>
                </a:solidFill>
                <a:cs typeface="Arial" panose="020B0604020202020204" pitchFamily="34" charset="0"/>
              </a:rPr>
              <a:t>MUESTRA SELECCIONADA </a:t>
            </a:r>
            <a:endParaRPr lang="es-ES" sz="3200" b="1" dirty="0">
              <a:solidFill>
                <a:schemeClr val="tx2"/>
              </a:solidFill>
              <a:cs typeface="Arial" panose="020B0604020202020204" pitchFamily="34" charset="0"/>
            </a:endParaRPr>
          </a:p>
        </p:txBody>
      </p:sp>
      <p:sp>
        <p:nvSpPr>
          <p:cNvPr id="3" name="CuadroTexto 2"/>
          <p:cNvSpPr txBox="1"/>
          <p:nvPr/>
        </p:nvSpPr>
        <p:spPr>
          <a:xfrm>
            <a:off x="467544" y="1628800"/>
            <a:ext cx="8280920" cy="369332"/>
          </a:xfrm>
          <a:prstGeom prst="rect">
            <a:avLst/>
          </a:prstGeom>
          <a:noFill/>
        </p:spPr>
        <p:txBody>
          <a:bodyPr wrap="square" rtlCol="0">
            <a:spAutoFit/>
          </a:bodyPr>
          <a:lstStyle/>
          <a:p>
            <a:endParaRPr lang="es-ES" dirty="0"/>
          </a:p>
        </p:txBody>
      </p:sp>
      <p:sp>
        <p:nvSpPr>
          <p:cNvPr id="5" name="Elipse 4"/>
          <p:cNvSpPr/>
          <p:nvPr/>
        </p:nvSpPr>
        <p:spPr>
          <a:xfrm>
            <a:off x="476033" y="1628800"/>
            <a:ext cx="3600400" cy="3888432"/>
          </a:xfrm>
          <a:prstGeom prst="ellipse">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s-ES"/>
          </a:p>
        </p:txBody>
      </p:sp>
      <p:sp>
        <p:nvSpPr>
          <p:cNvPr id="6" name="CuadroTexto 5"/>
          <p:cNvSpPr txBox="1"/>
          <p:nvPr/>
        </p:nvSpPr>
        <p:spPr>
          <a:xfrm>
            <a:off x="692057" y="2637493"/>
            <a:ext cx="3168352" cy="1938992"/>
          </a:xfrm>
          <a:prstGeom prst="rect">
            <a:avLst/>
          </a:prstGeom>
          <a:noFill/>
        </p:spPr>
        <p:txBody>
          <a:bodyPr wrap="square" rtlCol="0">
            <a:spAutoFit/>
          </a:bodyPr>
          <a:lstStyle/>
          <a:p>
            <a:pPr algn="ctr"/>
            <a:r>
              <a:rPr lang="es-419" sz="2400" b="1" dirty="0" smtClean="0">
                <a:solidFill>
                  <a:schemeClr val="tx2"/>
                </a:solidFill>
                <a:latin typeface="+mn-lt"/>
              </a:rPr>
              <a:t>10 </a:t>
            </a:r>
          </a:p>
          <a:p>
            <a:pPr algn="ctr"/>
            <a:r>
              <a:rPr lang="es-419" sz="2400" b="1" dirty="0" smtClean="0">
                <a:solidFill>
                  <a:schemeClr val="tx2"/>
                </a:solidFill>
                <a:latin typeface="+mn-lt"/>
              </a:rPr>
              <a:t>ACTUACIONES ADMINISTRATIVAS</a:t>
            </a:r>
          </a:p>
          <a:p>
            <a:pPr algn="ctr"/>
            <a:r>
              <a:rPr lang="es-419" sz="2400" b="1" dirty="0" smtClean="0">
                <a:solidFill>
                  <a:schemeClr val="tx2"/>
                </a:solidFill>
                <a:latin typeface="+mn-lt"/>
              </a:rPr>
              <a:t>PRIMER SEMESTRE</a:t>
            </a:r>
          </a:p>
          <a:p>
            <a:pPr algn="ctr"/>
            <a:r>
              <a:rPr lang="es-419" sz="2400" b="1" dirty="0" smtClean="0">
                <a:solidFill>
                  <a:schemeClr val="tx2"/>
                </a:solidFill>
                <a:latin typeface="+mn-lt"/>
              </a:rPr>
              <a:t>2018</a:t>
            </a:r>
            <a:endParaRPr lang="es-ES" sz="2400" b="1" dirty="0">
              <a:solidFill>
                <a:schemeClr val="tx2"/>
              </a:solidFill>
              <a:latin typeface="+mn-lt"/>
            </a:endParaRPr>
          </a:p>
        </p:txBody>
      </p:sp>
      <p:sp>
        <p:nvSpPr>
          <p:cNvPr id="7" name="Igual que 6"/>
          <p:cNvSpPr/>
          <p:nvPr/>
        </p:nvSpPr>
        <p:spPr>
          <a:xfrm>
            <a:off x="4860032" y="3212976"/>
            <a:ext cx="1584176" cy="648072"/>
          </a:xfrm>
          <a:prstGeom prst="mathEqual">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s-ES">
              <a:solidFill>
                <a:schemeClr val="tx1"/>
              </a:solidFill>
            </a:endParaRPr>
          </a:p>
        </p:txBody>
      </p:sp>
      <p:sp>
        <p:nvSpPr>
          <p:cNvPr id="8" name="CuadroTexto 7"/>
          <p:cNvSpPr txBox="1"/>
          <p:nvPr/>
        </p:nvSpPr>
        <p:spPr>
          <a:xfrm>
            <a:off x="6588224" y="3068960"/>
            <a:ext cx="2448272" cy="923330"/>
          </a:xfrm>
          <a:prstGeom prst="rect">
            <a:avLst/>
          </a:prstGeom>
          <a:noFill/>
        </p:spPr>
        <p:txBody>
          <a:bodyPr wrap="square" rtlCol="0">
            <a:spAutoFit/>
          </a:bodyPr>
          <a:lstStyle/>
          <a:p>
            <a:r>
              <a:rPr lang="es-419" dirty="0" smtClean="0"/>
              <a:t>        </a:t>
            </a:r>
          </a:p>
          <a:p>
            <a:r>
              <a:rPr lang="es-419" sz="2800" b="1" dirty="0" smtClean="0"/>
              <a:t>   </a:t>
            </a:r>
            <a:r>
              <a:rPr lang="es-419" sz="2800" b="1" dirty="0" smtClean="0">
                <a:solidFill>
                  <a:schemeClr val="tx2"/>
                </a:solidFill>
              </a:rPr>
              <a:t> </a:t>
            </a:r>
            <a:r>
              <a:rPr lang="es-419" sz="3600" b="1" dirty="0">
                <a:solidFill>
                  <a:schemeClr val="tx2"/>
                </a:solidFill>
              </a:rPr>
              <a:t>100%</a:t>
            </a:r>
            <a:endParaRPr lang="es-ES" sz="3600" b="1" dirty="0">
              <a:solidFill>
                <a:schemeClr val="tx2"/>
              </a:solidFill>
            </a:endParaRPr>
          </a:p>
        </p:txBody>
      </p:sp>
      <p:pic>
        <p:nvPicPr>
          <p:cNvPr id="9" name="Imagen 1" descr="MINVIyGOB-0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20073" y="6021288"/>
            <a:ext cx="3923927" cy="863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3981869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194842" y="188640"/>
            <a:ext cx="8712968" cy="584775"/>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lvl="0" algn="ctr"/>
            <a:r>
              <a:rPr lang="es-CO" sz="3200" b="1" dirty="0" smtClean="0">
                <a:solidFill>
                  <a:schemeClr val="tx2"/>
                </a:solidFill>
              </a:rPr>
              <a:t>FORTALEZAS</a:t>
            </a:r>
          </a:p>
        </p:txBody>
      </p:sp>
      <p:sp>
        <p:nvSpPr>
          <p:cNvPr id="3" name="CuadroTexto 2"/>
          <p:cNvSpPr txBox="1"/>
          <p:nvPr/>
        </p:nvSpPr>
        <p:spPr>
          <a:xfrm>
            <a:off x="467544" y="1628800"/>
            <a:ext cx="8280920" cy="369332"/>
          </a:xfrm>
          <a:prstGeom prst="rect">
            <a:avLst/>
          </a:prstGeom>
          <a:noFill/>
        </p:spPr>
        <p:txBody>
          <a:bodyPr wrap="square" rtlCol="0">
            <a:spAutoFit/>
          </a:bodyPr>
          <a:lstStyle/>
          <a:p>
            <a:endParaRPr lang="es-ES" dirty="0"/>
          </a:p>
        </p:txBody>
      </p:sp>
      <p:sp>
        <p:nvSpPr>
          <p:cNvPr id="4" name="CuadroTexto 3"/>
          <p:cNvSpPr txBox="1"/>
          <p:nvPr/>
        </p:nvSpPr>
        <p:spPr>
          <a:xfrm>
            <a:off x="167508" y="980728"/>
            <a:ext cx="8712968" cy="4862870"/>
          </a:xfrm>
          <a:prstGeom prst="rect">
            <a:avLst/>
          </a:prstGeom>
          <a:ln/>
        </p:spPr>
        <p:style>
          <a:lnRef idx="2">
            <a:schemeClr val="accent1"/>
          </a:lnRef>
          <a:fillRef idx="1">
            <a:schemeClr val="lt1"/>
          </a:fillRef>
          <a:effectRef idx="0">
            <a:schemeClr val="accent1"/>
          </a:effectRef>
          <a:fontRef idx="minor">
            <a:schemeClr val="dk1"/>
          </a:fontRef>
        </p:style>
        <p:txBody>
          <a:bodyPr wrap="square" rtlCol="0">
            <a:spAutoFit/>
          </a:bodyPr>
          <a:lstStyle/>
          <a:p>
            <a:pPr marL="266700" indent="-266700" algn="just">
              <a:buFont typeface="Wingdings" panose="05000000000000000000" pitchFamily="2" charset="2"/>
              <a:buChar char="Ø"/>
            </a:pPr>
            <a:r>
              <a:rPr lang="es-CO" sz="2000" dirty="0" smtClean="0">
                <a:solidFill>
                  <a:schemeClr val="tx2"/>
                </a:solidFill>
              </a:rPr>
              <a:t>Se dio estricto cumplimiento a los términos establecidos en la Ley 142 de 1994 y Ley 1437 de 2011, relacionados con las notificaciones de ley, los requerimientos a los solicitantes y el término perentorio para decidir dentro de una actuación administrativa.</a:t>
            </a:r>
          </a:p>
          <a:p>
            <a:pPr algn="just"/>
            <a:endParaRPr lang="es-CO" sz="1000" dirty="0">
              <a:solidFill>
                <a:schemeClr val="tx2"/>
              </a:solidFill>
            </a:endParaRPr>
          </a:p>
          <a:p>
            <a:pPr marL="285750" indent="-285750" algn="just">
              <a:buFont typeface="Wingdings" panose="05000000000000000000" pitchFamily="2" charset="2"/>
              <a:buChar char="Ø"/>
            </a:pPr>
            <a:r>
              <a:rPr lang="es-CO" sz="2000" dirty="0">
                <a:solidFill>
                  <a:schemeClr val="tx2"/>
                </a:solidFill>
              </a:rPr>
              <a:t>Los Autos de Inicio de las actuaciones administrativas </a:t>
            </a:r>
            <a:r>
              <a:rPr lang="es-CO" sz="2000" dirty="0" smtClean="0">
                <a:solidFill>
                  <a:schemeClr val="tx2"/>
                </a:solidFill>
              </a:rPr>
              <a:t>ejecutoriadas, </a:t>
            </a:r>
            <a:r>
              <a:rPr lang="es-CO" sz="2000" dirty="0">
                <a:solidFill>
                  <a:schemeClr val="tx2"/>
                </a:solidFill>
              </a:rPr>
              <a:t>fueron </a:t>
            </a:r>
            <a:r>
              <a:rPr lang="es-CO" sz="2000" dirty="0" smtClean="0">
                <a:solidFill>
                  <a:schemeClr val="tx2"/>
                </a:solidFill>
              </a:rPr>
              <a:t>comunicados </a:t>
            </a:r>
            <a:r>
              <a:rPr lang="es-CO" sz="2000" dirty="0">
                <a:solidFill>
                  <a:schemeClr val="tx2"/>
                </a:solidFill>
              </a:rPr>
              <a:t>a la Superintendencia de Servicios Públicos </a:t>
            </a:r>
            <a:r>
              <a:rPr lang="es-CO" sz="2000" dirty="0" smtClean="0">
                <a:solidFill>
                  <a:schemeClr val="tx2"/>
                </a:solidFill>
              </a:rPr>
              <a:t>Domiciliarios, </a:t>
            </a:r>
            <a:r>
              <a:rPr lang="es-CO" sz="2000" dirty="0">
                <a:solidFill>
                  <a:schemeClr val="tx2"/>
                </a:solidFill>
              </a:rPr>
              <a:t>de conformidad a lo establecido en el Procedimiento GRE-PRC01 </a:t>
            </a:r>
            <a:r>
              <a:rPr lang="es-419" altLang="es-ES" sz="2000" dirty="0">
                <a:solidFill>
                  <a:schemeClr val="tx2"/>
                </a:solidFill>
              </a:rPr>
              <a:t>Procedimiento Emisión Actuaciones Administrativas de Carácter Particular V03 del </a:t>
            </a:r>
            <a:r>
              <a:rPr lang="es-419" altLang="es-ES" sz="2000" dirty="0" smtClean="0">
                <a:solidFill>
                  <a:schemeClr val="tx2"/>
                </a:solidFill>
              </a:rPr>
              <a:t>1º de agosto de 2017.</a:t>
            </a:r>
          </a:p>
          <a:p>
            <a:pPr marL="285750" indent="-285750" algn="just">
              <a:buFont typeface="Wingdings" panose="05000000000000000000" pitchFamily="2" charset="2"/>
              <a:buChar char="Ø"/>
            </a:pPr>
            <a:endParaRPr lang="es-419" altLang="es-ES" sz="2000" dirty="0" smtClean="0">
              <a:solidFill>
                <a:schemeClr val="tx2"/>
              </a:solidFill>
            </a:endParaRPr>
          </a:p>
          <a:p>
            <a:pPr marL="285750" indent="-285750" algn="just">
              <a:buFont typeface="Wingdings" panose="05000000000000000000" pitchFamily="2" charset="2"/>
              <a:buChar char="Ø"/>
            </a:pPr>
            <a:r>
              <a:rPr lang="es-419" altLang="es-ES" sz="2000" dirty="0">
                <a:solidFill>
                  <a:schemeClr val="tx2"/>
                </a:solidFill>
              </a:rPr>
              <a:t>Las constancias de ejecutoria de las resoluciones que dieron fin a las actuaciones administrativas fueron emitidas de manera oportuna, de acuerdo a lo ordenado en el </a:t>
            </a:r>
            <a:r>
              <a:rPr lang="es-CO" sz="2000" dirty="0">
                <a:solidFill>
                  <a:schemeClr val="tx2"/>
                </a:solidFill>
              </a:rPr>
              <a:t>Procedimiento GRE-PRC01 </a:t>
            </a:r>
            <a:r>
              <a:rPr lang="es-419" altLang="es-ES" sz="2000" i="1" dirty="0">
                <a:solidFill>
                  <a:schemeClr val="tx2"/>
                </a:solidFill>
                <a:cs typeface="Arial" panose="020B0604020202020204" pitchFamily="34" charset="0"/>
              </a:rPr>
              <a:t>Procedimiento Emisión Actuaciones Administrativas de Carácter Particular V03 </a:t>
            </a:r>
            <a:r>
              <a:rPr lang="es-419" altLang="es-ES" sz="2000" dirty="0">
                <a:solidFill>
                  <a:schemeClr val="tx2"/>
                </a:solidFill>
              </a:rPr>
              <a:t>del 1º de agosto de </a:t>
            </a:r>
            <a:r>
              <a:rPr lang="es-419" altLang="es-ES" sz="2000" dirty="0" smtClean="0">
                <a:solidFill>
                  <a:schemeClr val="tx2"/>
                </a:solidFill>
              </a:rPr>
              <a:t>2017</a:t>
            </a:r>
            <a:r>
              <a:rPr lang="es-419" altLang="es-ES" sz="2000" i="1" dirty="0" smtClean="0">
                <a:solidFill>
                  <a:schemeClr val="tx2"/>
                </a:solidFill>
                <a:cs typeface="Arial" panose="020B0604020202020204" pitchFamily="34" charset="0"/>
              </a:rPr>
              <a:t>.</a:t>
            </a:r>
            <a:endParaRPr lang="es-419" altLang="es-ES" sz="2000" i="1" dirty="0">
              <a:solidFill>
                <a:schemeClr val="tx2"/>
              </a:solidFill>
              <a:cs typeface="Arial" panose="020B0604020202020204" pitchFamily="34" charset="0"/>
            </a:endParaRPr>
          </a:p>
        </p:txBody>
      </p:sp>
      <p:pic>
        <p:nvPicPr>
          <p:cNvPr id="5" name="Imagen 1" descr="MINVIyGOB-0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20073" y="5949280"/>
            <a:ext cx="3923927" cy="9087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33239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194842" y="188640"/>
            <a:ext cx="8712968" cy="584775"/>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lvl="0" algn="ctr"/>
            <a:r>
              <a:rPr lang="es-CO" sz="3200" b="1" dirty="0" smtClean="0">
                <a:solidFill>
                  <a:schemeClr val="tx2"/>
                </a:solidFill>
              </a:rPr>
              <a:t>FORTALEZAS</a:t>
            </a:r>
          </a:p>
        </p:txBody>
      </p:sp>
      <p:sp>
        <p:nvSpPr>
          <p:cNvPr id="3" name="CuadroTexto 2"/>
          <p:cNvSpPr txBox="1"/>
          <p:nvPr/>
        </p:nvSpPr>
        <p:spPr>
          <a:xfrm>
            <a:off x="467544" y="1628800"/>
            <a:ext cx="8280920" cy="369332"/>
          </a:xfrm>
          <a:prstGeom prst="rect">
            <a:avLst/>
          </a:prstGeom>
          <a:noFill/>
        </p:spPr>
        <p:txBody>
          <a:bodyPr wrap="square" rtlCol="0">
            <a:spAutoFit/>
          </a:bodyPr>
          <a:lstStyle/>
          <a:p>
            <a:endParaRPr lang="es-ES" dirty="0"/>
          </a:p>
        </p:txBody>
      </p:sp>
      <p:sp>
        <p:nvSpPr>
          <p:cNvPr id="4" name="CuadroTexto 3"/>
          <p:cNvSpPr txBox="1"/>
          <p:nvPr/>
        </p:nvSpPr>
        <p:spPr>
          <a:xfrm>
            <a:off x="194842" y="1052736"/>
            <a:ext cx="8712968" cy="3447098"/>
          </a:xfrm>
          <a:prstGeom prst="rect">
            <a:avLst/>
          </a:prstGeom>
          <a:ln/>
        </p:spPr>
        <p:style>
          <a:lnRef idx="2">
            <a:schemeClr val="accent1"/>
          </a:lnRef>
          <a:fillRef idx="1">
            <a:schemeClr val="lt1"/>
          </a:fillRef>
          <a:effectRef idx="0">
            <a:schemeClr val="accent1"/>
          </a:effectRef>
          <a:fontRef idx="minor">
            <a:schemeClr val="dk1"/>
          </a:fontRef>
        </p:style>
        <p:txBody>
          <a:bodyPr wrap="square" rtlCol="0">
            <a:spAutoFit/>
          </a:bodyPr>
          <a:lstStyle/>
          <a:p>
            <a:pPr algn="just"/>
            <a:endParaRPr lang="es-419" altLang="es-ES" i="1" dirty="0">
              <a:solidFill>
                <a:schemeClr val="tx1"/>
              </a:solidFill>
              <a:cs typeface="Arial" panose="020B0604020202020204" pitchFamily="34" charset="0"/>
            </a:endParaRPr>
          </a:p>
          <a:p>
            <a:pPr marL="285750" indent="-285750" algn="just">
              <a:buFont typeface="Wingdings" panose="05000000000000000000" pitchFamily="2" charset="2"/>
              <a:buChar char="Ø"/>
            </a:pPr>
            <a:r>
              <a:rPr lang="es-419" altLang="es-ES" sz="2000" dirty="0">
                <a:solidFill>
                  <a:schemeClr val="tx2"/>
                </a:solidFill>
              </a:rPr>
              <a:t>Las propuestas de resolución que ponen fin a las actuaciones administrativas fueron aprobadas en sesión de Comisión de Regulación de Agua Potable y Saneamiento Básico, en atención a lo estipulado en el </a:t>
            </a:r>
            <a:r>
              <a:rPr lang="es-CO" sz="2000" dirty="0">
                <a:solidFill>
                  <a:schemeClr val="tx2"/>
                </a:solidFill>
              </a:rPr>
              <a:t>Procedimiento GRE-PRC01 </a:t>
            </a:r>
            <a:r>
              <a:rPr lang="es-419" altLang="es-ES" sz="2000" dirty="0">
                <a:solidFill>
                  <a:schemeClr val="tx2"/>
                </a:solidFill>
              </a:rPr>
              <a:t>Procedimiento Emisión Actuaciones Administrativas de Carácter Particular V03 del 1º de agosto de </a:t>
            </a:r>
            <a:r>
              <a:rPr lang="es-419" altLang="es-ES" sz="2000" dirty="0" smtClean="0">
                <a:solidFill>
                  <a:schemeClr val="tx2"/>
                </a:solidFill>
              </a:rPr>
              <a:t>2017.</a:t>
            </a:r>
            <a:endParaRPr lang="es-419" altLang="es-ES" sz="2000" dirty="0">
              <a:solidFill>
                <a:schemeClr val="tx2"/>
              </a:solidFill>
            </a:endParaRPr>
          </a:p>
          <a:p>
            <a:pPr marL="285750" indent="-285750" algn="just">
              <a:buFont typeface="Wingdings" panose="05000000000000000000" pitchFamily="2" charset="2"/>
              <a:buChar char="Ø"/>
            </a:pPr>
            <a:endParaRPr lang="es-419" altLang="es-ES" sz="2000" i="1" dirty="0">
              <a:solidFill>
                <a:srgbClr val="FF0000"/>
              </a:solidFill>
              <a:cs typeface="Arial" panose="020B0604020202020204" pitchFamily="34" charset="0"/>
            </a:endParaRPr>
          </a:p>
          <a:p>
            <a:pPr marL="285750" indent="-285750" algn="just">
              <a:buFont typeface="Wingdings" panose="05000000000000000000" pitchFamily="2" charset="2"/>
              <a:buChar char="Ø"/>
            </a:pPr>
            <a:r>
              <a:rPr lang="es-419" altLang="es-ES" sz="2000" dirty="0">
                <a:solidFill>
                  <a:schemeClr val="tx2"/>
                </a:solidFill>
              </a:rPr>
              <a:t>Los autos de inicio de las actuaciones </a:t>
            </a:r>
            <a:r>
              <a:rPr lang="es-419" altLang="es-ES" sz="2000" dirty="0" smtClean="0">
                <a:solidFill>
                  <a:schemeClr val="tx2"/>
                </a:solidFill>
              </a:rPr>
              <a:t>administrativas auditadas se encuentran publicados en la página web, de conformidad a lo establecido en el  </a:t>
            </a:r>
            <a:r>
              <a:rPr lang="es-CO" sz="2000" dirty="0">
                <a:solidFill>
                  <a:schemeClr val="tx2"/>
                </a:solidFill>
              </a:rPr>
              <a:t>Procedimiento GRE-PRC01 </a:t>
            </a:r>
            <a:r>
              <a:rPr lang="es-419" altLang="es-ES" sz="2000" dirty="0">
                <a:solidFill>
                  <a:schemeClr val="tx2"/>
                </a:solidFill>
              </a:rPr>
              <a:t>Procedimiento</a:t>
            </a:r>
            <a:r>
              <a:rPr lang="es-419" altLang="es-ES" sz="2000" i="1" dirty="0">
                <a:solidFill>
                  <a:schemeClr val="tx2"/>
                </a:solidFill>
                <a:cs typeface="Arial" panose="020B0604020202020204" pitchFamily="34" charset="0"/>
              </a:rPr>
              <a:t> Emisión Actuaciones Administrativas de Carácter Particular V03 </a:t>
            </a:r>
            <a:r>
              <a:rPr lang="es-419" altLang="es-ES" sz="2000" dirty="0">
                <a:solidFill>
                  <a:schemeClr val="tx2"/>
                </a:solidFill>
              </a:rPr>
              <a:t>del 1º de agosto de </a:t>
            </a:r>
            <a:r>
              <a:rPr lang="es-419" altLang="es-ES" sz="2000" dirty="0" smtClean="0">
                <a:solidFill>
                  <a:schemeClr val="tx2"/>
                </a:solidFill>
              </a:rPr>
              <a:t>2017</a:t>
            </a:r>
            <a:r>
              <a:rPr lang="es-419" altLang="es-ES" sz="2000" i="1" dirty="0" smtClean="0">
                <a:solidFill>
                  <a:schemeClr val="tx2"/>
                </a:solidFill>
                <a:cs typeface="Arial" panose="020B0604020202020204" pitchFamily="34" charset="0"/>
              </a:rPr>
              <a:t>.</a:t>
            </a:r>
            <a:endParaRPr lang="es-419" altLang="es-ES" sz="2000" i="1" dirty="0">
              <a:solidFill>
                <a:schemeClr val="tx2"/>
              </a:solidFill>
              <a:cs typeface="Arial" panose="020B0604020202020204" pitchFamily="34" charset="0"/>
            </a:endParaRPr>
          </a:p>
        </p:txBody>
      </p:sp>
      <p:pic>
        <p:nvPicPr>
          <p:cNvPr id="5" name="Imagen 1" descr="MINVIyGOB-0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20073" y="5949280"/>
            <a:ext cx="3923927" cy="9087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72015846"/>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Template>
  <TotalTime>36757</TotalTime>
  <Words>3848</Words>
  <Application>Microsoft Office PowerPoint</Application>
  <PresentationFormat>Presentación en pantalla (4:3)</PresentationFormat>
  <Paragraphs>228</Paragraphs>
  <Slides>32</Slides>
  <Notes>5</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32</vt:i4>
      </vt:variant>
    </vt:vector>
  </HeadingPairs>
  <TitlesOfParts>
    <vt:vector size="37" baseType="lpstr">
      <vt:lpstr>Arial</vt:lpstr>
      <vt:lpstr>Calibri</vt:lpstr>
      <vt:lpstr>Symbol</vt:lpstr>
      <vt:lpstr>Wingdings</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Mercadeo básico</dc:title>
  <dc:creator>Preferred Customer</dc:creator>
  <cp:lastModifiedBy>Diana Carolina Rodriguez Guevara</cp:lastModifiedBy>
  <cp:revision>1697</cp:revision>
  <dcterms:created xsi:type="dcterms:W3CDTF">2009-07-03T14:17:45Z</dcterms:created>
  <dcterms:modified xsi:type="dcterms:W3CDTF">2018-10-25T19:10:40Z</dcterms:modified>
</cp:coreProperties>
</file>