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6" r:id="rId2"/>
    <p:sldId id="333" r:id="rId3"/>
    <p:sldId id="334" r:id="rId4"/>
    <p:sldId id="335" r:id="rId5"/>
    <p:sldId id="337" r:id="rId6"/>
    <p:sldId id="338" r:id="rId7"/>
    <p:sldId id="339" r:id="rId8"/>
    <p:sldId id="340" r:id="rId9"/>
    <p:sldId id="341" r:id="rId10"/>
    <p:sldId id="343" r:id="rId11"/>
    <p:sldId id="345" r:id="rId12"/>
    <p:sldId id="346" r:id="rId13"/>
    <p:sldId id="347" r:id="rId14"/>
    <p:sldId id="348" r:id="rId15"/>
    <p:sldId id="349" r:id="rId16"/>
    <p:sldId id="354" r:id="rId17"/>
    <p:sldId id="355" r:id="rId18"/>
    <p:sldId id="360" r:id="rId19"/>
    <p:sldId id="363" r:id="rId20"/>
    <p:sldId id="364" r:id="rId21"/>
    <p:sldId id="365" r:id="rId22"/>
    <p:sldId id="372" r:id="rId23"/>
    <p:sldId id="373" r:id="rId24"/>
    <p:sldId id="377" r:id="rId25"/>
    <p:sldId id="374" r:id="rId26"/>
    <p:sldId id="376" r:id="rId27"/>
    <p:sldId id="375"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o Javier Romero Hernandez" initials="SJRH" lastIdx="27" clrIdx="0">
    <p:extLst>
      <p:ext uri="{19B8F6BF-5375-455C-9EA6-DF929625EA0E}">
        <p15:presenceInfo xmlns:p15="http://schemas.microsoft.com/office/powerpoint/2012/main" userId="S-1-5-21-3662661018-2918592593-3372715482-5128" providerId="AD"/>
      </p:ext>
    </p:extLst>
  </p:cmAuthor>
  <p:cmAuthor id="2" name="Talma Elvira Furnieles Galvan" initials="TEFG" lastIdx="8" clrIdx="1">
    <p:extLst>
      <p:ext uri="{19B8F6BF-5375-455C-9EA6-DF929625EA0E}">
        <p15:presenceInfo xmlns:p15="http://schemas.microsoft.com/office/powerpoint/2012/main" userId="S-1-5-21-3662661018-2918592593-3372715482-5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24" autoAdjust="0"/>
    <p:restoredTop sz="94660"/>
  </p:normalViewPr>
  <p:slideViewPr>
    <p:cSldViewPr snapToGrid="0">
      <p:cViewPr varScale="1">
        <p:scale>
          <a:sx n="111" d="100"/>
          <a:sy n="111" d="100"/>
        </p:scale>
        <p:origin x="11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926538414847731E-2"/>
          <c:y val="1.9248678649180593E-2"/>
          <c:w val="0.96358966630670184"/>
          <c:h val="0.82214646463542917"/>
        </c:manualLayout>
      </c:layout>
      <c:barChart>
        <c:barDir val="col"/>
        <c:grouping val="clustered"/>
        <c:varyColors val="0"/>
        <c:ser>
          <c:idx val="0"/>
          <c:order val="0"/>
          <c:tx>
            <c:strRef>
              <c:f>Hoja1!$B$1</c:f>
              <c:strCache>
                <c:ptCount val="1"/>
                <c:pt idx="0">
                  <c:v>UNIVERSO</c:v>
                </c:pt>
              </c:strCache>
            </c:strRef>
          </c:tx>
          <c:spPr>
            <a:solidFill>
              <a:srgbClr val="00B0F0"/>
            </a:solidFill>
            <a:ln w="25014">
              <a:noFill/>
            </a:ln>
          </c:spPr>
          <c:invertIfNegative val="0"/>
          <c:dLbls>
            <c:spPr>
              <a:noFill/>
              <a:ln w="25014">
                <a:noFill/>
              </a:ln>
            </c:spPr>
            <c:txPr>
              <a:bodyPr rot="0" spcFirstLastPara="1" vertOverflow="ellipsis" vert="horz" wrap="square" lIns="38100" tIns="19050" rIns="38100" bIns="19050" anchor="ctr" anchorCtr="1">
                <a:spAutoFit/>
              </a:bodyPr>
              <a:lstStyle/>
              <a:p>
                <a:pPr>
                  <a:defRPr sz="1179"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En procesos contractuales se estableció cuenta de cobro pese a su supresión en la Ley 962/05 y en el Manual de Contratación 27% (ANEXO 1)                                  </c:v>
                </c:pt>
                <c:pt idx="1">
                  <c:v>Las condiciones de los estudios previos difieren del contrato 8% (ANEXO 2)                               
</c:v>
                </c:pt>
              </c:strCache>
            </c:strRef>
          </c:cat>
          <c:val>
            <c:numRef>
              <c:f>Hoja1!$B$2:$B$3</c:f>
              <c:numCache>
                <c:formatCode>General</c:formatCode>
                <c:ptCount val="2"/>
                <c:pt idx="0">
                  <c:v>26</c:v>
                </c:pt>
                <c:pt idx="1">
                  <c:v>26</c:v>
                </c:pt>
              </c:numCache>
            </c:numRef>
          </c:val>
          <c:extLst>
            <c:ext xmlns:c16="http://schemas.microsoft.com/office/drawing/2014/chart" uri="{C3380CC4-5D6E-409C-BE32-E72D297353CC}">
              <c16:uniqueId val="{00000000-70CA-4860-83EE-4A19C1DD5D23}"/>
            </c:ext>
          </c:extLst>
        </c:ser>
        <c:ser>
          <c:idx val="1"/>
          <c:order val="1"/>
          <c:tx>
            <c:strRef>
              <c:f>Hoja1!$C$1</c:f>
              <c:strCache>
                <c:ptCount val="1"/>
                <c:pt idx="0">
                  <c:v>EXCEPCIÓN </c:v>
                </c:pt>
              </c:strCache>
            </c:strRef>
          </c:tx>
          <c:spPr>
            <a:solidFill>
              <a:srgbClr val="4472C4"/>
            </a:solidFill>
            <a:ln w="25014">
              <a:noFill/>
            </a:ln>
          </c:spPr>
          <c:invertIfNegative val="0"/>
          <c:dLbls>
            <c:spPr>
              <a:noFill/>
              <a:ln w="25014">
                <a:noFill/>
              </a:ln>
            </c:spPr>
            <c:txPr>
              <a:bodyPr rot="0" spcFirstLastPara="1" vertOverflow="ellipsis" vert="horz" wrap="square" lIns="38100" tIns="19050" rIns="38100" bIns="19050" anchor="ctr" anchorCtr="1">
                <a:spAutoFit/>
              </a:bodyPr>
              <a:lstStyle/>
              <a:p>
                <a:pPr>
                  <a:defRPr sz="1179"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En procesos contractuales se estableció cuenta de cobro pese a su supresión en la Ley 962/05 y en el Manual de Contratación 27% (ANEXO 1)                                  </c:v>
                </c:pt>
                <c:pt idx="1">
                  <c:v>Las condiciones de los estudios previos difieren del contrato 8% (ANEXO 2)                               
</c:v>
                </c:pt>
              </c:strCache>
            </c:strRef>
          </c:cat>
          <c:val>
            <c:numRef>
              <c:f>Hoja1!$C$2:$C$3</c:f>
              <c:numCache>
                <c:formatCode>General</c:formatCode>
                <c:ptCount val="2"/>
                <c:pt idx="0">
                  <c:v>7</c:v>
                </c:pt>
                <c:pt idx="1">
                  <c:v>2</c:v>
                </c:pt>
              </c:numCache>
            </c:numRef>
          </c:val>
          <c:extLst>
            <c:ext xmlns:c16="http://schemas.microsoft.com/office/drawing/2014/chart" uri="{C3380CC4-5D6E-409C-BE32-E72D297353CC}">
              <c16:uniqueId val="{00000001-70CA-4860-83EE-4A19C1DD5D23}"/>
            </c:ext>
          </c:extLst>
        </c:ser>
        <c:dLbls>
          <c:showLegendKey val="0"/>
          <c:showVal val="0"/>
          <c:showCatName val="0"/>
          <c:showSerName val="0"/>
          <c:showPercent val="0"/>
          <c:showBubbleSize val="0"/>
        </c:dLbls>
        <c:gapWidth val="219"/>
        <c:overlap val="-27"/>
        <c:axId val="1801086080"/>
        <c:axId val="1"/>
      </c:barChart>
      <c:catAx>
        <c:axId val="1801086080"/>
        <c:scaling>
          <c:orientation val="minMax"/>
        </c:scaling>
        <c:delete val="0"/>
        <c:axPos val="b"/>
        <c:numFmt formatCode="General" sourceLinked="1"/>
        <c:majorTickMark val="none"/>
        <c:minorTickMark val="none"/>
        <c:tickLblPos val="nextTo"/>
        <c:spPr>
          <a:noFill/>
          <a:ln w="9360" cap="flat" cmpd="sng" algn="ctr">
            <a:solidFill>
              <a:schemeClr val="tx1">
                <a:lumMod val="15000"/>
                <a:lumOff val="85000"/>
              </a:schemeClr>
            </a:solidFill>
            <a:round/>
          </a:ln>
          <a:effectLst/>
        </c:spPr>
        <c:txPr>
          <a:bodyPr rot="-60000000" spcFirstLastPara="1" vertOverflow="ellipsis" vert="horz" wrap="square" anchor="ctr" anchorCtr="1"/>
          <a:lstStyle/>
          <a:p>
            <a:pPr>
              <a:defRPr sz="1188" b="1" i="0" u="none" strike="noStrike" kern="1200" baseline="0">
                <a:solidFill>
                  <a:schemeClr val="tx2"/>
                </a:solidFill>
                <a:latin typeface="+mn-lt"/>
                <a:ea typeface="+mn-ea"/>
                <a:cs typeface="+mn-cs"/>
              </a:defRPr>
            </a:pPr>
            <a:endParaRPr lang="es-ES"/>
          </a:p>
        </c:txPr>
        <c:crossAx val="1"/>
        <c:crosses val="autoZero"/>
        <c:auto val="1"/>
        <c:lblAlgn val="ctr"/>
        <c:lblOffset val="100"/>
        <c:noMultiLvlLbl val="0"/>
      </c:catAx>
      <c:valAx>
        <c:axId val="1"/>
        <c:scaling>
          <c:orientation val="minMax"/>
        </c:scaling>
        <c:delete val="0"/>
        <c:axPos val="l"/>
        <c:majorGridlines>
          <c:spPr>
            <a:ln w="9360" cap="flat" cmpd="sng" algn="ctr">
              <a:solidFill>
                <a:schemeClr val="tx1">
                  <a:lumMod val="15000"/>
                  <a:lumOff val="85000"/>
                </a:schemeClr>
              </a:solidFill>
              <a:round/>
            </a:ln>
            <a:effectLst/>
          </c:spPr>
        </c:majorGridlines>
        <c:numFmt formatCode="General" sourceLinked="1"/>
        <c:majorTickMark val="none"/>
        <c:minorTickMark val="none"/>
        <c:tickLblPos val="nextTo"/>
        <c:spPr>
          <a:ln w="6252">
            <a:noFill/>
          </a:ln>
        </c:spPr>
        <c:txPr>
          <a:bodyPr rot="-60000000" spcFirstLastPara="1" vertOverflow="ellipsis" vert="horz" wrap="square" anchor="ctr" anchorCtr="1"/>
          <a:lstStyle/>
          <a:p>
            <a:pPr>
              <a:defRPr sz="1188" b="1" i="0" u="none" strike="noStrike" kern="1200" baseline="0">
                <a:solidFill>
                  <a:schemeClr val="tx2"/>
                </a:solidFill>
                <a:latin typeface="+mn-lt"/>
                <a:ea typeface="+mn-ea"/>
                <a:cs typeface="+mn-cs"/>
              </a:defRPr>
            </a:pPr>
            <a:endParaRPr lang="es-ES"/>
          </a:p>
        </c:txPr>
        <c:crossAx val="1801086080"/>
        <c:crosses val="autoZero"/>
        <c:crossBetween val="between"/>
      </c:valAx>
      <c:spPr>
        <a:solidFill>
          <a:schemeClr val="lt1"/>
        </a:solidFill>
        <a:ln w="25109" cap="flat" cmpd="sng" algn="ctr">
          <a:solidFill>
            <a:schemeClr val="accent1"/>
          </a:solidFill>
          <a:prstDash val="solid"/>
        </a:ln>
        <a:effectLst/>
      </c:spPr>
    </c:plotArea>
    <c:legend>
      <c:legendPos val="r"/>
      <c:layout>
        <c:manualLayout>
          <c:xMode val="edge"/>
          <c:yMode val="edge"/>
          <c:x val="0.34145322187538341"/>
          <c:y val="0.21858990983976326"/>
          <c:w val="0.21693325712400791"/>
          <c:h val="5.859693953350173E-2"/>
        </c:manualLayout>
      </c:layout>
      <c:overlay val="0"/>
      <c:spPr>
        <a:noFill/>
        <a:ln w="25014">
          <a:noFill/>
        </a:ln>
      </c:spPr>
      <c:txPr>
        <a:bodyPr rot="0" spcFirstLastPara="1" vertOverflow="ellipsis" vert="horz" wrap="square" anchor="ctr" anchorCtr="1"/>
        <a:lstStyle/>
        <a:p>
          <a:pPr>
            <a:defRPr sz="1086" b="1"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121120617564812E-2"/>
          <c:y val="3.5450236192750707E-2"/>
          <c:w val="0.96287887938243522"/>
          <c:h val="0.81902041860451991"/>
        </c:manualLayout>
      </c:layout>
      <c:barChart>
        <c:barDir val="col"/>
        <c:grouping val="clustered"/>
        <c:varyColors val="0"/>
        <c:ser>
          <c:idx val="0"/>
          <c:order val="0"/>
          <c:tx>
            <c:strRef>
              <c:f>Hoja1!$B$1</c:f>
              <c:strCache>
                <c:ptCount val="1"/>
                <c:pt idx="0">
                  <c:v>UNIVERSO </c:v>
                </c:pt>
              </c:strCache>
            </c:strRef>
          </c:tx>
          <c:spPr>
            <a:solidFill>
              <a:srgbClr val="00B0F0"/>
            </a:solidFill>
            <a:ln w="24974">
              <a:noFill/>
            </a:ln>
          </c:spPr>
          <c:invertIfNegative val="0"/>
          <c:dLbls>
            <c:spPr>
              <a:noFill/>
              <a:ln w="24974">
                <a:noFill/>
              </a:ln>
            </c:spPr>
            <c:txPr>
              <a:bodyPr rot="0" vert="horz"/>
              <a:lstStyle/>
              <a:p>
                <a:pPr>
                  <a:defRPr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Los procesos fueron publicados en la página del SECOP II de manera extemporánea (ANEXO 3)                                                                                            47%</c:v>
                </c:pt>
                <c:pt idx="1">
                  <c:v>Informes de actividades suscritos por los contratistas y supervisores de los contratos (ANEXO 4)                                                              27%</c:v>
                </c:pt>
              </c:strCache>
            </c:strRef>
          </c:cat>
          <c:val>
            <c:numRef>
              <c:f>Hoja1!$B$2:$B$3</c:f>
              <c:numCache>
                <c:formatCode>General</c:formatCode>
                <c:ptCount val="2"/>
                <c:pt idx="0">
                  <c:v>26</c:v>
                </c:pt>
                <c:pt idx="1">
                  <c:v>26</c:v>
                </c:pt>
              </c:numCache>
            </c:numRef>
          </c:val>
          <c:extLst>
            <c:ext xmlns:c16="http://schemas.microsoft.com/office/drawing/2014/chart" uri="{C3380CC4-5D6E-409C-BE32-E72D297353CC}">
              <c16:uniqueId val="{00000000-F6B8-4AE8-BC76-E80392ADD24A}"/>
            </c:ext>
          </c:extLst>
        </c:ser>
        <c:ser>
          <c:idx val="1"/>
          <c:order val="1"/>
          <c:tx>
            <c:strRef>
              <c:f>Hoja1!$C$1</c:f>
              <c:strCache>
                <c:ptCount val="1"/>
                <c:pt idx="0">
                  <c:v>EXCEPCIONES </c:v>
                </c:pt>
              </c:strCache>
            </c:strRef>
          </c:tx>
          <c:spPr>
            <a:solidFill>
              <a:srgbClr val="4472C4"/>
            </a:solidFill>
            <a:ln w="24974">
              <a:noFill/>
            </a:ln>
          </c:spPr>
          <c:invertIfNegative val="0"/>
          <c:dLbls>
            <c:spPr>
              <a:noFill/>
              <a:ln w="24974">
                <a:noFill/>
              </a:ln>
            </c:spPr>
            <c:txPr>
              <a:bodyPr rot="0" vert="horz"/>
              <a:lstStyle/>
              <a:p>
                <a:pPr>
                  <a:defRPr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Los procesos fueron publicados en la página del SECOP II de manera extemporánea (ANEXO 3)                                                                                            47%</c:v>
                </c:pt>
                <c:pt idx="1">
                  <c:v>Informes de actividades suscritos por los contratistas y supervisores de los contratos (ANEXO 4)                                                              27%</c:v>
                </c:pt>
              </c:strCache>
            </c:strRef>
          </c:cat>
          <c:val>
            <c:numRef>
              <c:f>Hoja1!$C$2:$C$3</c:f>
              <c:numCache>
                <c:formatCode>General</c:formatCode>
                <c:ptCount val="2"/>
                <c:pt idx="0">
                  <c:v>12</c:v>
                </c:pt>
                <c:pt idx="1">
                  <c:v>7</c:v>
                </c:pt>
              </c:numCache>
            </c:numRef>
          </c:val>
          <c:extLst>
            <c:ext xmlns:c16="http://schemas.microsoft.com/office/drawing/2014/chart" uri="{C3380CC4-5D6E-409C-BE32-E72D297353CC}">
              <c16:uniqueId val="{00000001-F6B8-4AE8-BC76-E80392ADD24A}"/>
            </c:ext>
          </c:extLst>
        </c:ser>
        <c:dLbls>
          <c:showLegendKey val="0"/>
          <c:showVal val="0"/>
          <c:showCatName val="0"/>
          <c:showSerName val="0"/>
          <c:showPercent val="0"/>
          <c:showBubbleSize val="0"/>
        </c:dLbls>
        <c:gapWidth val="219"/>
        <c:overlap val="-27"/>
        <c:axId val="1006397536"/>
        <c:axId val="1"/>
      </c:barChart>
      <c:catAx>
        <c:axId val="1006397536"/>
        <c:scaling>
          <c:orientation val="minMax"/>
        </c:scaling>
        <c:delete val="0"/>
        <c:axPos val="b"/>
        <c:numFmt formatCode="General" sourceLinked="1"/>
        <c:majorTickMark val="none"/>
        <c:minorTickMark val="none"/>
        <c:tickLblPos val="nextTo"/>
        <c:spPr>
          <a:noFill/>
          <a:ln w="9350" cap="flat" cmpd="sng" algn="ctr">
            <a:solidFill>
              <a:schemeClr val="tx1">
                <a:lumMod val="15000"/>
                <a:lumOff val="85000"/>
              </a:schemeClr>
            </a:solidFill>
            <a:round/>
          </a:ln>
          <a:effectLst/>
        </c:spPr>
        <c:txPr>
          <a:bodyPr rot="-60000000" vert="horz"/>
          <a:lstStyle/>
          <a:p>
            <a:pPr>
              <a:defRPr sz="1193" b="1"/>
            </a:pPr>
            <a:endParaRPr lang="es-ES"/>
          </a:p>
        </c:txPr>
        <c:crossAx val="1"/>
        <c:crosses val="autoZero"/>
        <c:auto val="1"/>
        <c:lblAlgn val="ctr"/>
        <c:lblOffset val="100"/>
        <c:noMultiLvlLbl val="0"/>
      </c:catAx>
      <c:valAx>
        <c:axId val="1"/>
        <c:scaling>
          <c:orientation val="minMax"/>
        </c:scaling>
        <c:delete val="0"/>
        <c:axPos val="l"/>
        <c:majorGridlines>
          <c:spPr>
            <a:ln w="9350" cap="flat" cmpd="sng" algn="ctr">
              <a:solidFill>
                <a:schemeClr val="tx1">
                  <a:lumMod val="15000"/>
                  <a:lumOff val="85000"/>
                </a:schemeClr>
              </a:solidFill>
              <a:round/>
            </a:ln>
            <a:effectLst/>
          </c:spPr>
        </c:majorGridlines>
        <c:numFmt formatCode="General" sourceLinked="1"/>
        <c:majorTickMark val="none"/>
        <c:minorTickMark val="none"/>
        <c:tickLblPos val="nextTo"/>
        <c:spPr>
          <a:ln w="6241">
            <a:noFill/>
          </a:ln>
        </c:spPr>
        <c:txPr>
          <a:bodyPr rot="-60000000" vert="horz"/>
          <a:lstStyle/>
          <a:p>
            <a:pPr>
              <a:defRPr sz="1193" b="1"/>
            </a:pPr>
            <a:endParaRPr lang="es-ES"/>
          </a:p>
        </c:txPr>
        <c:crossAx val="1006397536"/>
        <c:crosses val="autoZero"/>
        <c:crossBetween val="between"/>
      </c:valAx>
      <c:spPr>
        <a:solidFill>
          <a:schemeClr val="lt1"/>
        </a:solidFill>
        <a:ln w="25183" cap="flat" cmpd="sng" algn="ctr">
          <a:solidFill>
            <a:schemeClr val="accent1"/>
          </a:solidFill>
          <a:prstDash val="solid"/>
        </a:ln>
        <a:effectLst/>
      </c:spPr>
    </c:plotArea>
    <c:legend>
      <c:legendPos val="r"/>
      <c:layout>
        <c:manualLayout>
          <c:xMode val="edge"/>
          <c:yMode val="edge"/>
          <c:x val="0.31020343229219494"/>
          <c:y val="0.17862342602580378"/>
          <c:w val="0.28778704301306601"/>
          <c:h val="9.5204460389196915E-2"/>
        </c:manualLayout>
      </c:layout>
      <c:overlay val="0"/>
      <c:txPr>
        <a:bodyPr/>
        <a:lstStyle/>
        <a:p>
          <a:pPr>
            <a:defRPr b="1"/>
          </a:pPr>
          <a:endParaRPr lang="es-ES"/>
        </a:p>
      </c:txPr>
    </c:legend>
    <c:plotVisOnly val="1"/>
    <c:dispBlanksAs val="gap"/>
    <c:showDLblsOverMax val="0"/>
  </c:chart>
  <c:spPr>
    <a:noFill/>
    <a:ln>
      <a:noFill/>
    </a:ln>
    <a:effectLst/>
  </c:spPr>
  <c:txPr>
    <a:bodyPr/>
    <a:lstStyle/>
    <a:p>
      <a:pPr>
        <a:defRPr>
          <a:solidFill>
            <a:schemeClr val="tx2"/>
          </a:solidFil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6414921867316E-2"/>
          <c:y val="4.3446318402511591E-2"/>
          <c:w val="0.94448697402905457"/>
          <c:h val="0.80914395775499615"/>
        </c:manualLayout>
      </c:layout>
      <c:barChart>
        <c:barDir val="col"/>
        <c:grouping val="clustered"/>
        <c:varyColors val="0"/>
        <c:ser>
          <c:idx val="0"/>
          <c:order val="0"/>
          <c:tx>
            <c:strRef>
              <c:f>Hoja1!$B$1</c:f>
              <c:strCache>
                <c:ptCount val="1"/>
                <c:pt idx="0">
                  <c:v>UNIVERSO</c:v>
                </c:pt>
              </c:strCache>
            </c:strRef>
          </c:tx>
          <c:spPr>
            <a:solidFill>
              <a:srgbClr val="00B0F0"/>
            </a:solidFill>
            <a:ln w="25180">
              <a:noFill/>
            </a:ln>
          </c:spPr>
          <c:invertIfNegative val="0"/>
          <c:dLbls>
            <c:spPr>
              <a:noFill/>
              <a:ln w="25180">
                <a:noFill/>
              </a:ln>
            </c:spPr>
            <c:txPr>
              <a:bodyPr rot="0" spcFirstLastPara="1" vertOverflow="ellipsis" vert="horz" wrap="square" lIns="38100" tIns="19050" rIns="38100" bIns="19050" anchor="ctr" anchorCtr="1">
                <a:spAutoFit/>
              </a:bodyPr>
              <a:lstStyle/>
              <a:p>
                <a:pPr>
                  <a:defRPr sz="118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Errores de forma en los documentos que componen el proceso contractual (ANEXO 5)                                                                                              27%</c:v>
                </c:pt>
                <c:pt idx="1">
                  <c:v>Viabilidad del supervisor a las modificaciones del contrato sin justificar su paralización o afectación grave (ANEXO 6)                                                               100%</c:v>
                </c:pt>
              </c:strCache>
            </c:strRef>
          </c:cat>
          <c:val>
            <c:numRef>
              <c:f>Hoja1!$B$2:$B$3</c:f>
              <c:numCache>
                <c:formatCode>General</c:formatCode>
                <c:ptCount val="2"/>
                <c:pt idx="0">
                  <c:v>26</c:v>
                </c:pt>
                <c:pt idx="1">
                  <c:v>2</c:v>
                </c:pt>
              </c:numCache>
            </c:numRef>
          </c:val>
          <c:extLst>
            <c:ext xmlns:c16="http://schemas.microsoft.com/office/drawing/2014/chart" uri="{C3380CC4-5D6E-409C-BE32-E72D297353CC}">
              <c16:uniqueId val="{00000000-2AE9-498A-BAD7-88486403A613}"/>
            </c:ext>
          </c:extLst>
        </c:ser>
        <c:ser>
          <c:idx val="1"/>
          <c:order val="1"/>
          <c:tx>
            <c:strRef>
              <c:f>Hoja1!$C$1</c:f>
              <c:strCache>
                <c:ptCount val="1"/>
                <c:pt idx="0">
                  <c:v>EXCEPCIONES</c:v>
                </c:pt>
              </c:strCache>
            </c:strRef>
          </c:tx>
          <c:spPr>
            <a:solidFill>
              <a:srgbClr val="4472C4"/>
            </a:solidFill>
            <a:ln w="25180">
              <a:noFill/>
            </a:ln>
          </c:spPr>
          <c:invertIfNegative val="0"/>
          <c:dLbls>
            <c:spPr>
              <a:noFill/>
              <a:ln w="25180">
                <a:noFill/>
              </a:ln>
            </c:spPr>
            <c:txPr>
              <a:bodyPr rot="0" spcFirstLastPara="1" vertOverflow="ellipsis" vert="horz" wrap="square" lIns="38100" tIns="19050" rIns="38100" bIns="19050" anchor="ctr" anchorCtr="1">
                <a:spAutoFit/>
              </a:bodyPr>
              <a:lstStyle/>
              <a:p>
                <a:pPr>
                  <a:defRPr sz="118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Errores de forma en los documentos que componen el proceso contractual (ANEXO 5)                                                                                              27%</c:v>
                </c:pt>
                <c:pt idx="1">
                  <c:v>Viabilidad del supervisor a las modificaciones del contrato sin justificar su paralización o afectación grave (ANEXO 6)                                                               100%</c:v>
                </c:pt>
              </c:strCache>
            </c:strRef>
          </c:cat>
          <c:val>
            <c:numRef>
              <c:f>Hoja1!$C$2:$C$3</c:f>
              <c:numCache>
                <c:formatCode>General</c:formatCode>
                <c:ptCount val="2"/>
                <c:pt idx="0">
                  <c:v>7</c:v>
                </c:pt>
                <c:pt idx="1">
                  <c:v>2</c:v>
                </c:pt>
              </c:numCache>
            </c:numRef>
          </c:val>
          <c:extLst>
            <c:ext xmlns:c16="http://schemas.microsoft.com/office/drawing/2014/chart" uri="{C3380CC4-5D6E-409C-BE32-E72D297353CC}">
              <c16:uniqueId val="{00000001-2AE9-498A-BAD7-88486403A613}"/>
            </c:ext>
          </c:extLst>
        </c:ser>
        <c:dLbls>
          <c:showLegendKey val="0"/>
          <c:showVal val="0"/>
          <c:showCatName val="0"/>
          <c:showSerName val="0"/>
          <c:showPercent val="0"/>
          <c:showBubbleSize val="0"/>
        </c:dLbls>
        <c:gapWidth val="219"/>
        <c:overlap val="-27"/>
        <c:axId val="1336196415"/>
        <c:axId val="1"/>
      </c:barChart>
      <c:catAx>
        <c:axId val="1336196415"/>
        <c:scaling>
          <c:orientation val="minMax"/>
        </c:scaling>
        <c:delete val="0"/>
        <c:axPos val="b"/>
        <c:numFmt formatCode="General" sourceLinked="1"/>
        <c:majorTickMark val="none"/>
        <c:minorTickMark val="none"/>
        <c:tickLblPos val="nextTo"/>
        <c:spPr>
          <a:noFill/>
          <a:ln w="9429" cap="flat" cmpd="sng" algn="ctr">
            <a:solidFill>
              <a:schemeClr val="tx1">
                <a:lumMod val="15000"/>
                <a:lumOff val="85000"/>
              </a:schemeClr>
            </a:solidFill>
            <a:round/>
          </a:ln>
          <a:effectLst/>
        </c:spPr>
        <c:txPr>
          <a:bodyPr rot="-60000000" spcFirstLastPara="1" vertOverflow="ellipsis" vert="horz" wrap="square" anchor="ctr" anchorCtr="1"/>
          <a:lstStyle/>
          <a:p>
            <a:pPr>
              <a:defRPr sz="1187" b="1" i="0" u="none" strike="noStrike" kern="1200" baseline="0">
                <a:solidFill>
                  <a:schemeClr val="tx2"/>
                </a:solidFill>
                <a:latin typeface="+mn-lt"/>
                <a:ea typeface="+mn-ea"/>
                <a:cs typeface="+mn-cs"/>
              </a:defRPr>
            </a:pPr>
            <a:endParaRPr lang="es-ES"/>
          </a:p>
        </c:txPr>
        <c:crossAx val="1"/>
        <c:crosses val="autoZero"/>
        <c:auto val="1"/>
        <c:lblAlgn val="ctr"/>
        <c:lblOffset val="100"/>
        <c:noMultiLvlLbl val="0"/>
      </c:catAx>
      <c:valAx>
        <c:axId val="1"/>
        <c:scaling>
          <c:orientation val="minMax"/>
        </c:scaling>
        <c:delete val="0"/>
        <c:axPos val="l"/>
        <c:majorGridlines>
          <c:spPr>
            <a:ln w="9429" cap="flat" cmpd="sng" algn="ctr">
              <a:solidFill>
                <a:schemeClr val="tx1">
                  <a:lumMod val="15000"/>
                  <a:lumOff val="85000"/>
                </a:schemeClr>
              </a:solidFill>
              <a:round/>
            </a:ln>
            <a:effectLst/>
          </c:spPr>
        </c:majorGridlines>
        <c:numFmt formatCode="General" sourceLinked="1"/>
        <c:majorTickMark val="none"/>
        <c:minorTickMark val="none"/>
        <c:tickLblPos val="nextTo"/>
        <c:spPr>
          <a:ln w="6294">
            <a:noFill/>
          </a:ln>
        </c:spPr>
        <c:txPr>
          <a:bodyPr rot="-60000000" spcFirstLastPara="1" vertOverflow="ellipsis" vert="horz" wrap="square" anchor="ctr" anchorCtr="1"/>
          <a:lstStyle/>
          <a:p>
            <a:pPr>
              <a:defRPr sz="1187" b="0" i="0" u="none" strike="noStrike" kern="1200" baseline="0">
                <a:solidFill>
                  <a:schemeClr val="tx2"/>
                </a:solidFill>
                <a:latin typeface="+mn-lt"/>
                <a:ea typeface="+mn-ea"/>
                <a:cs typeface="+mn-cs"/>
              </a:defRPr>
            </a:pPr>
            <a:endParaRPr lang="es-ES"/>
          </a:p>
        </c:txPr>
        <c:crossAx val="1336196415"/>
        <c:crosses val="autoZero"/>
        <c:crossBetween val="between"/>
      </c:valAx>
      <c:spPr>
        <a:solidFill>
          <a:schemeClr val="lt1"/>
        </a:solidFill>
        <a:ln w="25257" cap="flat" cmpd="sng" algn="ctr">
          <a:solidFill>
            <a:schemeClr val="accent1"/>
          </a:solidFill>
          <a:prstDash val="solid"/>
        </a:ln>
        <a:effectLst/>
      </c:spPr>
    </c:plotArea>
    <c:legend>
      <c:legendPos val="r"/>
      <c:legendEntry>
        <c:idx val="0"/>
        <c:txPr>
          <a:bodyPr/>
          <a:lstStyle/>
          <a:p>
            <a:pPr>
              <a:defRPr sz="1092" b="1">
                <a:solidFill>
                  <a:schemeClr val="tx2"/>
                </a:solidFill>
              </a:defRPr>
            </a:pPr>
            <a:endParaRPr lang="es-ES"/>
          </a:p>
        </c:txPr>
      </c:legendEntry>
      <c:legendEntry>
        <c:idx val="1"/>
        <c:txPr>
          <a:bodyPr/>
          <a:lstStyle/>
          <a:p>
            <a:pPr>
              <a:defRPr sz="1092" b="1">
                <a:solidFill>
                  <a:schemeClr val="tx2"/>
                </a:solidFill>
              </a:defRPr>
            </a:pPr>
            <a:endParaRPr lang="es-ES"/>
          </a:p>
        </c:txPr>
      </c:legendEntry>
      <c:layout>
        <c:manualLayout>
          <c:xMode val="edge"/>
          <c:yMode val="edge"/>
          <c:x val="0.64435286698640992"/>
          <c:y val="0.20412426849766444"/>
          <c:w val="0.23130273913998639"/>
          <c:h val="9.1128212746991538E-2"/>
        </c:manualLayout>
      </c:layout>
      <c:overlay val="0"/>
      <c:txPr>
        <a:bodyPr/>
        <a:lstStyle/>
        <a:p>
          <a:pPr>
            <a:defRPr sz="1092">
              <a:solidFill>
                <a:schemeClr val="tx2"/>
              </a:solidFill>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122092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71362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5711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97277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82131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9225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407429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36950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68556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19261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3E6C5E2-22F7-45DE-B272-0A08954F8B9C}" type="datetimeFigureOut">
              <a:rPr lang="es-ES" smtClean="0"/>
              <a:t>31/01/2019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31916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6C5E2-22F7-45DE-B272-0A08954F8B9C}" type="datetimeFigureOut">
              <a:rPr lang="es-ES" smtClean="0"/>
              <a:t>31/01/2019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317B-8DD1-480A-81D9-FA71F2B80D30}" type="slidenum">
              <a:rPr lang="es-ES" smtClean="0"/>
              <a:t>‹Nº›</a:t>
            </a:fld>
            <a:endParaRPr lang="es-ES" dirty="0"/>
          </a:p>
        </p:txBody>
      </p:sp>
    </p:spTree>
    <p:extLst>
      <p:ext uri="{BB962C8B-B14F-4D97-AF65-F5344CB8AC3E}">
        <p14:creationId xmlns:p14="http://schemas.microsoft.com/office/powerpoint/2010/main" val="597380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5" name="4 Rectángulo"/>
          <p:cNvSpPr/>
          <p:nvPr/>
        </p:nvSpPr>
        <p:spPr>
          <a:xfrm>
            <a:off x="0" y="2396895"/>
            <a:ext cx="9144000" cy="2904313"/>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0" y="2396895"/>
            <a:ext cx="9144000" cy="290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altLang="es-ES" dirty="0">
                <a:solidFill>
                  <a:schemeClr val="tx2"/>
                </a:solidFill>
              </a:rPr>
              <a:t>INFORME DEFINITIVO DE AUDITORÍA </a:t>
            </a:r>
          </a:p>
          <a:p>
            <a:pPr>
              <a:defRPr/>
            </a:pPr>
            <a:r>
              <a:rPr lang="es-MX" altLang="es-ES" dirty="0">
                <a:solidFill>
                  <a:schemeClr val="tx2"/>
                </a:solidFill>
              </a:rPr>
              <a:t>A LA GESTIÓN DE BIENES Y SERVICIOS DE LA UAE CRA - 2018</a:t>
            </a:r>
            <a:endParaRPr lang="es-CO" dirty="0">
              <a:solidFill>
                <a:schemeClr val="tx2"/>
              </a:solidFill>
            </a:endParaRPr>
          </a:p>
          <a:p>
            <a:pPr>
              <a:defRPr/>
            </a:pPr>
            <a:r>
              <a:rPr lang="es-MX" altLang="es-ES" dirty="0">
                <a:solidFill>
                  <a:schemeClr val="tx2"/>
                </a:solidFill>
              </a:rPr>
              <a:t> </a:t>
            </a:r>
            <a:endParaRPr lang="es-CO" dirty="0">
              <a:solidFill>
                <a:srgbClr val="FF0000"/>
              </a:solidFill>
            </a:endParaRPr>
          </a:p>
          <a:p>
            <a:pPr>
              <a:defRPr/>
            </a:pPr>
            <a:r>
              <a:rPr lang="es-CO" dirty="0" smtClean="0">
                <a:solidFill>
                  <a:schemeClr val="tx2"/>
                </a:solidFill>
              </a:rPr>
              <a:t>31 </a:t>
            </a:r>
            <a:r>
              <a:rPr lang="es-CO" dirty="0">
                <a:solidFill>
                  <a:schemeClr val="tx2"/>
                </a:solidFill>
              </a:rPr>
              <a:t>DE ENERO DE 2019</a:t>
            </a:r>
          </a:p>
        </p:txBody>
      </p:sp>
      <p:pic>
        <p:nvPicPr>
          <p:cNvPr id="3" name="Imagen 2"/>
          <p:cNvPicPr>
            <a:picLocks noChangeAspect="1"/>
          </p:cNvPicPr>
          <p:nvPr/>
        </p:nvPicPr>
        <p:blipFill>
          <a:blip r:embed="rId4"/>
          <a:stretch>
            <a:fillRect/>
          </a:stretch>
        </p:blipFill>
        <p:spPr>
          <a:xfrm>
            <a:off x="3984808" y="5982265"/>
            <a:ext cx="4868275" cy="801562"/>
          </a:xfrm>
          <a:prstGeom prst="rect">
            <a:avLst/>
          </a:prstGeom>
        </p:spPr>
      </p:pic>
    </p:spTree>
    <p:extLst>
      <p:ext uri="{BB962C8B-B14F-4D97-AF65-F5344CB8AC3E}">
        <p14:creationId xmlns:p14="http://schemas.microsoft.com/office/powerpoint/2010/main" val="26279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557048" y="381212"/>
            <a:ext cx="8172883" cy="52322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OBSERVACIONES DE LA AUDITORÍA</a:t>
            </a:r>
            <a:endParaRPr lang="es-ES" sz="2800" b="1" dirty="0">
              <a:solidFill>
                <a:schemeClr val="tx2"/>
              </a:solidFill>
            </a:endParaRPr>
          </a:p>
        </p:txBody>
      </p:sp>
      <p:graphicFrame>
        <p:nvGraphicFramePr>
          <p:cNvPr id="8" name="Gráfico 5"/>
          <p:cNvGraphicFramePr>
            <a:graphicFrameLocks/>
          </p:cNvGraphicFramePr>
          <p:nvPr>
            <p:extLst>
              <p:ext uri="{D42A27DB-BD31-4B8C-83A1-F6EECF244321}">
                <p14:modId xmlns:p14="http://schemas.microsoft.com/office/powerpoint/2010/main" val="1455648572"/>
              </p:ext>
            </p:extLst>
          </p:nvPr>
        </p:nvGraphicFramePr>
        <p:xfrm>
          <a:off x="250825" y="836613"/>
          <a:ext cx="8642350" cy="5040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18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14128"/>
            <a:ext cx="8723586"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EN PROCESOS CONTRACTUALES SE ESTABLECIÓ CUENTA DE COBRO PESE A SU SUPRESIÓN EN LA LEY 962/05 Y EN EL MANUAL DE CONTRATACIÓN</a:t>
            </a:r>
            <a:endParaRPr lang="es-ES" sz="2800" b="1" dirty="0">
              <a:solidFill>
                <a:schemeClr val="tx2"/>
              </a:solidFill>
            </a:endParaRPr>
          </a:p>
        </p:txBody>
      </p:sp>
      <p:sp>
        <p:nvSpPr>
          <p:cNvPr id="3" name="CuadroTexto 2"/>
          <p:cNvSpPr txBox="1"/>
          <p:nvPr/>
        </p:nvSpPr>
        <p:spPr>
          <a:xfrm>
            <a:off x="210206" y="2175047"/>
            <a:ext cx="8723586" cy="346248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MX" sz="1700" dirty="0">
                <a:solidFill>
                  <a:schemeClr val="tx2"/>
                </a:solidFill>
              </a:rPr>
              <a:t>El 27% (7 de 26) de los procesos contractuales revisados, tienen establecido en sus estudios previos la forma de pago </a:t>
            </a:r>
            <a:r>
              <a:rPr lang="es-MX" sz="1700" i="1" dirty="0">
                <a:solidFill>
                  <a:schemeClr val="tx2"/>
                </a:solidFill>
              </a:rPr>
              <a:t>“Cuenta de cobro, si así lo estima la contratista”, </a:t>
            </a:r>
            <a:r>
              <a:rPr lang="es-MX" sz="1700" dirty="0">
                <a:solidFill>
                  <a:schemeClr val="tx2"/>
                </a:solidFill>
              </a:rPr>
              <a:t>la cual difiere de lo ordenado en </a:t>
            </a:r>
            <a:r>
              <a:rPr lang="es-CO" sz="1700" dirty="0">
                <a:solidFill>
                  <a:schemeClr val="tx2"/>
                </a:solidFill>
              </a:rPr>
              <a:t>la Ley 962 del 2005 en su artículo 18 que señala: </a:t>
            </a:r>
            <a:r>
              <a:rPr lang="es-CO" sz="1600" i="1" dirty="0">
                <a:solidFill>
                  <a:schemeClr val="tx2"/>
                </a:solidFill>
              </a:rPr>
              <a:t>“</a:t>
            </a:r>
            <a:r>
              <a:rPr lang="es-ES" sz="1600" i="1" dirty="0">
                <a:solidFill>
                  <a:schemeClr val="tx2"/>
                </a:solidFill>
              </a:rPr>
              <a:t>Supresión de las cuentas de cobro. (…)  Para el pago de las obligaciones contractuales contraídas por las entidades públicas, o las privadas que cumplan funciones públicas o administren recursos públicos, no se requerirá de la presentación de cuentas de cobro por parte del contratista (…)”, </a:t>
            </a:r>
            <a:r>
              <a:rPr lang="es-MX" sz="1700" dirty="0">
                <a:solidFill>
                  <a:schemeClr val="tx2"/>
                </a:solidFill>
              </a:rPr>
              <a:t>(ver anexo 1).</a:t>
            </a:r>
          </a:p>
          <a:p>
            <a:pPr algn="just">
              <a:defRPr/>
            </a:pPr>
            <a:endParaRPr lang="es-MX" sz="1700" dirty="0">
              <a:solidFill>
                <a:schemeClr val="tx2"/>
              </a:solidFill>
            </a:endParaRPr>
          </a:p>
          <a:p>
            <a:pPr algn="just">
              <a:defRPr/>
            </a:pPr>
            <a:r>
              <a:rPr lang="es-MX" sz="1700" dirty="0">
                <a:solidFill>
                  <a:schemeClr val="tx2"/>
                </a:solidFill>
              </a:rPr>
              <a:t>Si bien disminuyó el porcentaje </a:t>
            </a:r>
            <a:r>
              <a:rPr lang="es-CO" sz="1700" dirty="0">
                <a:solidFill>
                  <a:schemeClr val="tx2"/>
                </a:solidFill>
              </a:rPr>
              <a:t>de la presente observación frente a las auditorías previas, aún se contempla en algunos procesos de contratación de la entidad, </a:t>
            </a:r>
            <a:r>
              <a:rPr lang="es-MX" sz="1700" dirty="0">
                <a:solidFill>
                  <a:schemeClr val="tx2"/>
                </a:solidFill>
              </a:rPr>
              <a:t>por lo que es necesario eliminar las cuentas de cobro como forma de pago a los contratistas, teniendo en cuenta que el mismo fue eliminado por la citada ley y en el Manual de Contratación en sus versiones </a:t>
            </a:r>
            <a:r>
              <a:rPr lang="es-CO" sz="1700" dirty="0">
                <a:solidFill>
                  <a:schemeClr val="tx2"/>
                </a:solidFill>
              </a:rPr>
              <a:t>3 y 4, de conformidad a la recomendación emitida por esta Unidad en las vigencias 2016 y 2017.</a:t>
            </a:r>
          </a:p>
          <a:p>
            <a:pPr algn="just">
              <a:defRPr/>
            </a:pPr>
            <a:endParaRPr lang="es-CO" sz="1700" dirty="0">
              <a:solidFill>
                <a:schemeClr val="tx2"/>
              </a:solidFill>
            </a:endParaRPr>
          </a:p>
        </p:txBody>
      </p:sp>
    </p:spTree>
    <p:extLst>
      <p:ext uri="{BB962C8B-B14F-4D97-AF65-F5344CB8AC3E}">
        <p14:creationId xmlns:p14="http://schemas.microsoft.com/office/powerpoint/2010/main" val="3000047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14128"/>
            <a:ext cx="8723586"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EN PROCESOS CONTRACTUALES SE ESTABLECIÓ CUENTA DE COBRO PESE A SU SUPRESIÓN EN LA LEY 962/05 Y EN EL MANUAL DE CONTRATACIÓN</a:t>
            </a:r>
            <a:endParaRPr lang="es-ES" sz="2800" b="1" dirty="0">
              <a:solidFill>
                <a:schemeClr val="tx2"/>
              </a:solidFill>
            </a:endParaRPr>
          </a:p>
        </p:txBody>
      </p:sp>
      <p:sp>
        <p:nvSpPr>
          <p:cNvPr id="3" name="CuadroTexto 2"/>
          <p:cNvSpPr txBox="1"/>
          <p:nvPr/>
        </p:nvSpPr>
        <p:spPr>
          <a:xfrm>
            <a:off x="210206" y="2175047"/>
            <a:ext cx="8723586" cy="357020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CO" sz="1700" b="1" dirty="0">
                <a:solidFill>
                  <a:schemeClr val="tx2"/>
                </a:solidFill>
              </a:rPr>
              <a:t>COMENTARIOS DE LA SUBDIRECCIÓN ADMINISTRATIVA Y FINANCIERA:</a:t>
            </a:r>
          </a:p>
          <a:p>
            <a:pPr algn="just">
              <a:defRPr/>
            </a:pPr>
            <a:endParaRPr lang="es-CO" sz="1000" b="1" dirty="0">
              <a:solidFill>
                <a:schemeClr val="tx2"/>
              </a:solidFill>
            </a:endParaRPr>
          </a:p>
          <a:p>
            <a:pPr algn="just">
              <a:defRPr/>
            </a:pPr>
            <a:r>
              <a:rPr lang="es-CO" sz="1600" i="1" dirty="0">
                <a:solidFill>
                  <a:schemeClr val="tx2"/>
                </a:solidFill>
              </a:rPr>
              <a:t>“Cómo (SIC) bien lo manifiesta la Oficina de Control Interno, en los contratos se estipula en la forma de pago “Cuenta de cobro, si así lo estima la contratista”, por lo tanto no se está </a:t>
            </a:r>
            <a:r>
              <a:rPr lang="es-CO" sz="1600" i="1" dirty="0" err="1">
                <a:solidFill>
                  <a:schemeClr val="tx2"/>
                </a:solidFill>
              </a:rPr>
              <a:t>requiriedo</a:t>
            </a:r>
            <a:r>
              <a:rPr lang="es-CO" sz="1600" i="1" dirty="0">
                <a:solidFill>
                  <a:schemeClr val="tx2"/>
                </a:solidFill>
              </a:rPr>
              <a:t> (SIC) la presentación de la misma y por ende no se está contraviniendo lo establecido en la citada norma, es </a:t>
            </a:r>
            <a:r>
              <a:rPr lang="es-CO" sz="1600" i="1" dirty="0" err="1">
                <a:solidFill>
                  <a:schemeClr val="tx2"/>
                </a:solidFill>
              </a:rPr>
              <a:t>potestaivo</a:t>
            </a:r>
            <a:r>
              <a:rPr lang="es-CO" sz="1600" i="1" dirty="0">
                <a:solidFill>
                  <a:schemeClr val="tx2"/>
                </a:solidFill>
              </a:rPr>
              <a:t> (SIC) del contratista si la radica o no”.</a:t>
            </a:r>
          </a:p>
          <a:p>
            <a:pPr algn="just">
              <a:defRPr/>
            </a:pPr>
            <a:endParaRPr lang="es-CO" sz="1600" i="1" dirty="0">
              <a:solidFill>
                <a:schemeClr val="tx2"/>
              </a:solidFill>
            </a:endParaRPr>
          </a:p>
          <a:p>
            <a:pPr algn="just">
              <a:defRPr/>
            </a:pPr>
            <a:r>
              <a:rPr lang="es-CO" sz="1700" b="1" dirty="0">
                <a:solidFill>
                  <a:schemeClr val="tx2"/>
                </a:solidFill>
              </a:rPr>
              <a:t>COMENTARIOS DE LA UNIDAD DE CONTROL INTERNO:</a:t>
            </a:r>
          </a:p>
          <a:p>
            <a:pPr algn="just">
              <a:defRPr/>
            </a:pPr>
            <a:endParaRPr lang="es-CO" sz="1700" b="1" dirty="0">
              <a:solidFill>
                <a:schemeClr val="tx2"/>
              </a:solidFill>
            </a:endParaRPr>
          </a:p>
          <a:p>
            <a:pPr algn="just">
              <a:defRPr/>
            </a:pPr>
            <a:r>
              <a:rPr lang="es-CO" sz="1700" dirty="0">
                <a:solidFill>
                  <a:schemeClr val="tx2"/>
                </a:solidFill>
              </a:rPr>
              <a:t>Esta Unidad manifiesta que si bien la redacción del texto no conlleva una condición </a:t>
            </a:r>
            <a:r>
              <a:rPr lang="es-CO" sz="1700" i="1" dirty="0" smtClean="0">
                <a:solidFill>
                  <a:schemeClr val="tx2"/>
                </a:solidFill>
              </a:rPr>
              <a:t>sine </a:t>
            </a:r>
            <a:r>
              <a:rPr lang="es-CO" sz="1700" i="1" dirty="0" err="1" smtClean="0">
                <a:solidFill>
                  <a:schemeClr val="tx2"/>
                </a:solidFill>
              </a:rPr>
              <a:t>quanon</a:t>
            </a:r>
            <a:r>
              <a:rPr lang="es-CO" sz="1700" dirty="0" smtClean="0">
                <a:solidFill>
                  <a:schemeClr val="tx2"/>
                </a:solidFill>
              </a:rPr>
              <a:t> </a:t>
            </a:r>
            <a:r>
              <a:rPr lang="es-CO" sz="1700" dirty="0">
                <a:solidFill>
                  <a:schemeClr val="tx2"/>
                </a:solidFill>
              </a:rPr>
              <a:t>implícita para el contratista, hay que tener en cuenta que la ley 962 de 2005 lo suprimió y no tendría la entidad razón alguna para seguir incluyéndolo dentro de la forma de pago y menos aún dejar al arbitrio del contratista, el cumplimiento de un requisito que ya no existe en la ley ni en el Manual de Contratación de la entidad</a:t>
            </a:r>
            <a:r>
              <a:rPr lang="es-CO" sz="1700" dirty="0" smtClean="0">
                <a:solidFill>
                  <a:schemeClr val="tx2"/>
                </a:solidFill>
              </a:rPr>
              <a:t>.</a:t>
            </a:r>
          </a:p>
        </p:txBody>
      </p:sp>
    </p:spTree>
    <p:extLst>
      <p:ext uri="{BB962C8B-B14F-4D97-AF65-F5344CB8AC3E}">
        <p14:creationId xmlns:p14="http://schemas.microsoft.com/office/powerpoint/2010/main" val="1154480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14128"/>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LAS CONDICIONES SEÑALADAS EN LOS ESTUDIOS PREVIOS DIFIEREN DE LAS PLASMADAS EN EL CONTRATO </a:t>
            </a:r>
            <a:endParaRPr lang="es-419" sz="2800" b="1" dirty="0">
              <a:solidFill>
                <a:schemeClr val="tx2"/>
              </a:solidFill>
            </a:endParaRPr>
          </a:p>
        </p:txBody>
      </p:sp>
      <p:sp>
        <p:nvSpPr>
          <p:cNvPr id="3" name="CuadroTexto 2"/>
          <p:cNvSpPr txBox="1"/>
          <p:nvPr/>
        </p:nvSpPr>
        <p:spPr>
          <a:xfrm>
            <a:off x="210206" y="1754612"/>
            <a:ext cx="8723586" cy="36779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MX" sz="1700" dirty="0">
                <a:solidFill>
                  <a:schemeClr val="tx2"/>
                </a:solidFill>
              </a:rPr>
              <a:t>En el 8% (2 de 26) de los procesos auditados, se evidenció que los requisitos exigidos en los estudios previos difieren de los plasmados en los contratos. El Consejo de Estado se ha pronunciado sobre el particular en las siguientes sentencias:</a:t>
            </a:r>
          </a:p>
          <a:p>
            <a:pPr algn="just">
              <a:defRPr/>
            </a:pPr>
            <a:endParaRPr lang="es-MX" sz="1700" dirty="0">
              <a:solidFill>
                <a:schemeClr val="tx2"/>
              </a:solidFill>
            </a:endParaRPr>
          </a:p>
          <a:p>
            <a:pPr marL="285750" indent="-285750" algn="just">
              <a:buFont typeface="Wingdings" panose="05000000000000000000" pitchFamily="2" charset="2"/>
              <a:buChar char="v"/>
              <a:defRPr/>
            </a:pPr>
            <a:r>
              <a:rPr lang="es-MX" sz="1700" dirty="0">
                <a:solidFill>
                  <a:schemeClr val="tx2"/>
                </a:solidFill>
              </a:rPr>
              <a:t>Consejo de Estado S</a:t>
            </a:r>
            <a:r>
              <a:rPr lang="es-CO" sz="1700" dirty="0">
                <a:solidFill>
                  <a:schemeClr val="tx2"/>
                </a:solidFill>
              </a:rPr>
              <a:t>ección Tercera Subsección C- del 24/7/18 - Acción de Nulidad y restablecimiento del derecho (25642) que señala </a:t>
            </a:r>
            <a:r>
              <a:rPr lang="es-CO" sz="1600" dirty="0">
                <a:solidFill>
                  <a:schemeClr val="tx2"/>
                </a:solidFill>
              </a:rPr>
              <a:t>“</a:t>
            </a:r>
            <a:r>
              <a:rPr lang="es-CO" sz="1600" i="1" dirty="0">
                <a:solidFill>
                  <a:schemeClr val="tx2"/>
                </a:solidFill>
              </a:rPr>
              <a:t>(…) Es por esto que, </a:t>
            </a:r>
            <a:r>
              <a:rPr lang="es-CO" sz="1600" b="1" i="1" dirty="0">
                <a:solidFill>
                  <a:schemeClr val="tx2"/>
                </a:solidFill>
              </a:rPr>
              <a:t>por la naturaleza misma del objeto a contratar</a:t>
            </a:r>
            <a:r>
              <a:rPr lang="es-CO" sz="1600" i="1" dirty="0">
                <a:solidFill>
                  <a:schemeClr val="tx2"/>
                </a:solidFill>
              </a:rPr>
              <a:t>, los criterios de selección varían en cada proceso </a:t>
            </a:r>
            <a:r>
              <a:rPr lang="es-CO" sz="1600" b="1" i="1" dirty="0">
                <a:solidFill>
                  <a:schemeClr val="tx2"/>
                </a:solidFill>
              </a:rPr>
              <a:t>y dependen de una adecuada etapa de planeación que debe efectuar la entidad para adelantar el proceso</a:t>
            </a:r>
            <a:r>
              <a:rPr lang="es-CO" sz="1600" i="1" dirty="0">
                <a:solidFill>
                  <a:schemeClr val="tx2"/>
                </a:solidFill>
              </a:rPr>
              <a:t> de licitación pública o concurso de méritos, es decir, </a:t>
            </a:r>
            <a:r>
              <a:rPr lang="es-CO" sz="1600" b="1" i="1" dirty="0">
                <a:solidFill>
                  <a:schemeClr val="tx2"/>
                </a:solidFill>
              </a:rPr>
              <a:t>de la realización de unos apropiados estudios previos que aseguren la consagración de unos criterios de selección que le posibiliten a la entidad la certeza de que la propuesta a escoger garantizará el desarrollo del objeto contractual materia de la adjudicación en el proceso de selección </a:t>
            </a:r>
            <a:r>
              <a:rPr lang="es-CO" sz="1600" i="1" dirty="0">
                <a:solidFill>
                  <a:schemeClr val="tx2"/>
                </a:solidFill>
              </a:rPr>
              <a:t>(Cfr. artículos 24 numeral 5, apartes b y c; 25 numeral 3 y ss.; y 26 numerales 1 y 3, entre otros, de la Ley 80 de 1993)”</a:t>
            </a:r>
            <a:r>
              <a:rPr lang="es-CO" sz="1600" dirty="0">
                <a:solidFill>
                  <a:schemeClr val="tx2"/>
                </a:solidFill>
              </a:rPr>
              <a:t>,</a:t>
            </a:r>
            <a:r>
              <a:rPr lang="es-CO" dirty="0">
                <a:solidFill>
                  <a:schemeClr val="tx2"/>
                </a:solidFill>
              </a:rPr>
              <a:t> </a:t>
            </a:r>
            <a:r>
              <a:rPr lang="es-CO" sz="1700" dirty="0">
                <a:solidFill>
                  <a:schemeClr val="tx2"/>
                </a:solidFill>
              </a:rPr>
              <a:t>negrillas fuera de texto</a:t>
            </a:r>
            <a:r>
              <a:rPr lang="es-CO" sz="1700" dirty="0" smtClean="0">
                <a:solidFill>
                  <a:schemeClr val="tx2"/>
                </a:solidFill>
              </a:rPr>
              <a:t>;</a:t>
            </a:r>
          </a:p>
          <a:p>
            <a:pPr algn="just">
              <a:defRPr/>
            </a:pPr>
            <a:endParaRPr lang="es-CO" sz="1700" dirty="0">
              <a:solidFill>
                <a:schemeClr val="tx2"/>
              </a:solidFill>
            </a:endParaRPr>
          </a:p>
        </p:txBody>
      </p:sp>
    </p:spTree>
    <p:extLst>
      <p:ext uri="{BB962C8B-B14F-4D97-AF65-F5344CB8AC3E}">
        <p14:creationId xmlns:p14="http://schemas.microsoft.com/office/powerpoint/2010/main" val="78027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14128"/>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LAS CONDICIONES SEÑALADAS EN LOS ESTUDIOS PREVIOS DIFIEREN DE LAS PLASMADAS EN EL CONTRATO </a:t>
            </a:r>
            <a:endParaRPr lang="es-419" sz="2800" b="1" dirty="0">
              <a:solidFill>
                <a:schemeClr val="tx2"/>
              </a:solidFill>
            </a:endParaRPr>
          </a:p>
        </p:txBody>
      </p:sp>
      <p:sp>
        <p:nvSpPr>
          <p:cNvPr id="3" name="CuadroTexto 2"/>
          <p:cNvSpPr txBox="1"/>
          <p:nvPr/>
        </p:nvSpPr>
        <p:spPr>
          <a:xfrm>
            <a:off x="210206" y="1754612"/>
            <a:ext cx="8723586" cy="387798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v"/>
              <a:defRPr/>
            </a:pPr>
            <a:endParaRPr lang="es-MX" sz="1700" dirty="0" smtClean="0">
              <a:solidFill>
                <a:schemeClr val="tx2"/>
              </a:solidFill>
            </a:endParaRPr>
          </a:p>
          <a:p>
            <a:pPr marL="285750" indent="-285750" algn="just">
              <a:buFont typeface="Wingdings" panose="05000000000000000000" pitchFamily="2" charset="2"/>
              <a:buChar char="v"/>
              <a:defRPr/>
            </a:pPr>
            <a:r>
              <a:rPr lang="es-MX" sz="1700" dirty="0" smtClean="0">
                <a:solidFill>
                  <a:schemeClr val="tx2"/>
                </a:solidFill>
              </a:rPr>
              <a:t>Consejo </a:t>
            </a:r>
            <a:r>
              <a:rPr lang="es-MX" sz="1700" dirty="0">
                <a:solidFill>
                  <a:schemeClr val="tx2"/>
                </a:solidFill>
              </a:rPr>
              <a:t>de Estado S</a:t>
            </a:r>
            <a:r>
              <a:rPr lang="es-CO" sz="1700" dirty="0">
                <a:solidFill>
                  <a:schemeClr val="tx2"/>
                </a:solidFill>
              </a:rPr>
              <a:t>ección Tercera Subsección C- (27315) del 24/4/13, Aplicación del principio de Planeación </a:t>
            </a:r>
            <a:r>
              <a:rPr lang="es-CO" i="1" dirty="0">
                <a:solidFill>
                  <a:schemeClr val="tx2"/>
                </a:solidFill>
              </a:rPr>
              <a:t>“</a:t>
            </a:r>
            <a:r>
              <a:rPr lang="es-ES" sz="1600" i="1" dirty="0">
                <a:solidFill>
                  <a:schemeClr val="tx2"/>
                </a:solidFill>
              </a:rPr>
              <a:t>(…) “La planeación se vincula estrechamente con el principio de legalidad, </a:t>
            </a:r>
            <a:r>
              <a:rPr lang="es-ES" sz="1600" b="1" i="1" dirty="0">
                <a:solidFill>
                  <a:schemeClr val="tx2"/>
                </a:solidFill>
              </a:rPr>
              <a:t>sobre todo en el procedimiento previo a la formación del contrato</a:t>
            </a:r>
            <a:r>
              <a:rPr lang="es-ES" sz="1600" i="1" dirty="0">
                <a:solidFill>
                  <a:schemeClr val="tx2"/>
                </a:solidFill>
              </a:rPr>
              <a:t> (…) (…) los </a:t>
            </a:r>
            <a:r>
              <a:rPr lang="es-ES" sz="1600" b="1" i="1" dirty="0">
                <a:solidFill>
                  <a:schemeClr val="tx2"/>
                </a:solidFill>
              </a:rPr>
              <a:t>contratos estatales deben estar debidamente planeados</a:t>
            </a:r>
            <a:r>
              <a:rPr lang="es-ES" sz="1600" i="1" dirty="0">
                <a:solidFill>
                  <a:schemeClr val="tx2"/>
                </a:solidFill>
              </a:rPr>
              <a:t> para que el objeto contractual se pueda realizar y finalmente se pueda satisfacer el interés público que envuelve la prestación de los servicios públicos (…)”, negrillas fuera de texto; “(…) En este sentido, observamos en la ley de contratación parámetros técnicos, presupuestales, de oportunidad, de mercado, jurídicos, de elaboración de pliegos y términos de referencia que deben observarse previamente por las autoridades para cumplir con el principio de la planeación contractual. Se trata de exigencias que deben materializarse con la debida antelación a la apertura de los procesos de escogencia de contratistas (…)” </a:t>
            </a:r>
            <a:r>
              <a:rPr lang="es-ES" sz="1700" dirty="0">
                <a:solidFill>
                  <a:schemeClr val="tx2"/>
                </a:solidFill>
              </a:rPr>
              <a:t>cita textual del autor </a:t>
            </a:r>
            <a:r>
              <a:rPr lang="es-ES" sz="1600" i="1" dirty="0">
                <a:solidFill>
                  <a:schemeClr val="tx2"/>
                </a:solidFill>
              </a:rPr>
              <a:t>“J.O SANTOFIMIO GAMBOA Aspectos relevantes de la reciente reforma a la Ley 80 de 1993 y su impacto en los principios rectores de la contratación pública. En Contratación estatal. Estudios sobre la reforma contractual. Universidad Externado de Colombia, Bogotá 2009, p. 42-43”.</a:t>
            </a:r>
          </a:p>
          <a:p>
            <a:pPr algn="just">
              <a:defRPr/>
            </a:pPr>
            <a:endParaRPr lang="es-CO" sz="1700" dirty="0">
              <a:solidFill>
                <a:schemeClr val="tx2"/>
              </a:solidFill>
            </a:endParaRPr>
          </a:p>
        </p:txBody>
      </p:sp>
    </p:spTree>
    <p:extLst>
      <p:ext uri="{BB962C8B-B14F-4D97-AF65-F5344CB8AC3E}">
        <p14:creationId xmlns:p14="http://schemas.microsoft.com/office/powerpoint/2010/main" val="3318113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14128"/>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LAS CONDICIONES SEÑALADAS EN LOS ESTUDIOS PREVIOS DIFIEREN DE LAS PLASMADAS EN EL CONTRATO </a:t>
            </a:r>
            <a:endParaRPr lang="es-419" sz="2800" b="1" dirty="0">
              <a:solidFill>
                <a:schemeClr val="tx2"/>
              </a:solidFill>
            </a:endParaRPr>
          </a:p>
        </p:txBody>
      </p:sp>
      <p:sp>
        <p:nvSpPr>
          <p:cNvPr id="3" name="CuadroTexto 2"/>
          <p:cNvSpPr txBox="1"/>
          <p:nvPr/>
        </p:nvSpPr>
        <p:spPr>
          <a:xfrm>
            <a:off x="210206" y="1754612"/>
            <a:ext cx="8723586" cy="388567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419" sz="1700" dirty="0" smtClean="0">
                <a:solidFill>
                  <a:schemeClr val="tx2"/>
                </a:solidFill>
              </a:rPr>
              <a:t>Así </a:t>
            </a:r>
            <a:r>
              <a:rPr lang="es-419" sz="1700" dirty="0">
                <a:solidFill>
                  <a:schemeClr val="tx2"/>
                </a:solidFill>
              </a:rPr>
              <a:t>mismo, el </a:t>
            </a:r>
            <a:r>
              <a:rPr lang="es-MX" sz="1700" dirty="0">
                <a:solidFill>
                  <a:schemeClr val="tx2"/>
                </a:solidFill>
              </a:rPr>
              <a:t>Decreto 1082 de 2015 señala en su </a:t>
            </a:r>
            <a:r>
              <a:rPr lang="es-CO" sz="1600" b="1" i="1" dirty="0">
                <a:solidFill>
                  <a:schemeClr val="tx2"/>
                </a:solidFill>
              </a:rPr>
              <a:t>Artículo 2.2.1.1.2.1.1. </a:t>
            </a:r>
            <a:r>
              <a:rPr lang="es-CO" sz="1600" i="1" dirty="0">
                <a:solidFill>
                  <a:schemeClr val="tx2"/>
                </a:solidFill>
              </a:rPr>
              <a:t>Estudios y documentos previos. Los estudios y documentos previos </a:t>
            </a:r>
            <a:r>
              <a:rPr lang="es-CO" sz="1600" b="1" i="1" dirty="0">
                <a:solidFill>
                  <a:schemeClr val="tx2"/>
                </a:solidFill>
              </a:rPr>
              <a:t>son el soporte para elaborar</a:t>
            </a:r>
            <a:r>
              <a:rPr lang="es-CO" sz="1600" i="1" dirty="0">
                <a:solidFill>
                  <a:schemeClr val="tx2"/>
                </a:solidFill>
              </a:rPr>
              <a:t> el proyecto de pliegos, (…) </a:t>
            </a:r>
            <a:r>
              <a:rPr lang="es-CO" sz="1600" b="1" i="1" dirty="0">
                <a:solidFill>
                  <a:schemeClr val="tx2"/>
                </a:solidFill>
              </a:rPr>
              <a:t>y el contrato</a:t>
            </a:r>
            <a:r>
              <a:rPr lang="es-CO" sz="1600" i="1" dirty="0">
                <a:solidFill>
                  <a:schemeClr val="tx2"/>
                </a:solidFill>
              </a:rPr>
              <a:t>. (…)”</a:t>
            </a:r>
            <a:r>
              <a:rPr lang="es-CO" i="1" dirty="0">
                <a:solidFill>
                  <a:schemeClr val="tx2"/>
                </a:solidFill>
              </a:rPr>
              <a:t> </a:t>
            </a:r>
            <a:r>
              <a:rPr lang="es-CO" sz="1700" dirty="0">
                <a:solidFill>
                  <a:schemeClr val="tx2"/>
                </a:solidFill>
              </a:rPr>
              <a:t>negrillas fuera de texto. </a:t>
            </a:r>
            <a:r>
              <a:rPr lang="es-MX" sz="1700" dirty="0">
                <a:solidFill>
                  <a:schemeClr val="tx2"/>
                </a:solidFill>
              </a:rPr>
              <a:t>De igual forma, Colombia Compra Eficiente en su parte precontractual hace énfasis en que:</a:t>
            </a:r>
            <a:r>
              <a:rPr lang="es-ES" sz="1700" dirty="0">
                <a:solidFill>
                  <a:schemeClr val="tx2"/>
                </a:solidFill>
              </a:rPr>
              <a:t> </a:t>
            </a:r>
            <a:r>
              <a:rPr lang="es-MX" sz="1600" dirty="0">
                <a:solidFill>
                  <a:schemeClr val="tx2"/>
                </a:solidFill>
              </a:rPr>
              <a:t>“(…) </a:t>
            </a:r>
            <a:r>
              <a:rPr lang="es-MX" sz="1600" i="1" dirty="0">
                <a:solidFill>
                  <a:schemeClr val="tx2"/>
                </a:solidFill>
              </a:rPr>
              <a:t>Las entidades públicas, </a:t>
            </a:r>
            <a:r>
              <a:rPr lang="es-MX" sz="1600" b="1" i="1" dirty="0">
                <a:solidFill>
                  <a:schemeClr val="tx2"/>
                </a:solidFill>
              </a:rPr>
              <a:t>en virtud del principio de planeación, están obligadas a la elaboración previa de estudios</a:t>
            </a:r>
            <a:r>
              <a:rPr lang="es-MX" sz="1600" i="1" dirty="0">
                <a:solidFill>
                  <a:schemeClr val="tx2"/>
                </a:solidFill>
              </a:rPr>
              <a:t> y análisis </a:t>
            </a:r>
            <a:r>
              <a:rPr lang="es-MX" sz="1600" b="1" i="1" dirty="0">
                <a:solidFill>
                  <a:schemeClr val="tx2"/>
                </a:solidFill>
              </a:rPr>
              <a:t>suficientemente serios y completos</a:t>
            </a:r>
            <a:r>
              <a:rPr lang="es-MX" sz="1600" i="1" dirty="0">
                <a:solidFill>
                  <a:schemeClr val="tx2"/>
                </a:solidFill>
              </a:rPr>
              <a:t>, antes de iniciar un procedimiento de selección, </a:t>
            </a:r>
            <a:r>
              <a:rPr lang="es-MX" sz="1600" b="1" i="1" dirty="0">
                <a:solidFill>
                  <a:schemeClr val="tx2"/>
                </a:solidFill>
              </a:rPr>
              <a:t>encaminados a determinar entre muchos otros aspectos relevantes</a:t>
            </a:r>
            <a:r>
              <a:rPr lang="es-MX" sz="1600" i="1" dirty="0">
                <a:solidFill>
                  <a:schemeClr val="tx2"/>
                </a:solidFill>
              </a:rPr>
              <a:t>”</a:t>
            </a:r>
            <a:r>
              <a:rPr lang="es-MX" sz="1600" dirty="0">
                <a:solidFill>
                  <a:schemeClr val="tx2"/>
                </a:solidFill>
              </a:rPr>
              <a:t>, </a:t>
            </a:r>
            <a:r>
              <a:rPr lang="es-MX" sz="1700" dirty="0">
                <a:solidFill>
                  <a:schemeClr val="tx2"/>
                </a:solidFill>
              </a:rPr>
              <a:t>negrillas fuera de texto.</a:t>
            </a:r>
          </a:p>
          <a:p>
            <a:pPr algn="just">
              <a:defRPr/>
            </a:pPr>
            <a:endParaRPr lang="es-MX" sz="1050" dirty="0">
              <a:solidFill>
                <a:schemeClr val="tx2"/>
              </a:solidFill>
            </a:endParaRPr>
          </a:p>
          <a:p>
            <a:pPr algn="just">
              <a:defRPr/>
            </a:pPr>
            <a:r>
              <a:rPr lang="es-MX" sz="1700" dirty="0">
                <a:solidFill>
                  <a:schemeClr val="tx2"/>
                </a:solidFill>
              </a:rPr>
              <a:t>Por lo anterior, es necesario que en los estudios previos de los contratos de prestación de servicios, se realice una adecuada planeación a fin de que no originen contradicción alguna al momento de desarrollar el contrato, en la medida que la entidad no </a:t>
            </a:r>
            <a:r>
              <a:rPr lang="es-MX" sz="1700" dirty="0" smtClean="0">
                <a:solidFill>
                  <a:schemeClr val="tx2"/>
                </a:solidFill>
              </a:rPr>
              <a:t>debe </a:t>
            </a:r>
            <a:r>
              <a:rPr lang="es-MX" sz="1700" dirty="0">
                <a:solidFill>
                  <a:schemeClr val="tx2"/>
                </a:solidFill>
              </a:rPr>
              <a:t>alterar </a:t>
            </a:r>
            <a:r>
              <a:rPr lang="es-MX" sz="1700" dirty="0" smtClean="0">
                <a:solidFill>
                  <a:schemeClr val="tx2"/>
                </a:solidFill>
              </a:rPr>
              <a:t>las </a:t>
            </a:r>
            <a:r>
              <a:rPr lang="es-MX" sz="1700" dirty="0">
                <a:solidFill>
                  <a:schemeClr val="tx2"/>
                </a:solidFill>
              </a:rPr>
              <a:t>condiciones inicialmente </a:t>
            </a:r>
            <a:r>
              <a:rPr lang="es-MX" sz="1700" dirty="0" smtClean="0">
                <a:solidFill>
                  <a:schemeClr val="tx2"/>
                </a:solidFill>
              </a:rPr>
              <a:t>definidas </a:t>
            </a:r>
            <a:r>
              <a:rPr lang="es-MX" sz="1700" dirty="0">
                <a:solidFill>
                  <a:schemeClr val="tx2"/>
                </a:solidFill>
              </a:rPr>
              <a:t>en los estudios previos y cambiarlas en el contrato sin sustento jurídico alguno y  menos aún cuando estos hacen parte integral de los contratos, (ver anexo 2). Esta observación fue realizada por esta Unidad en los informes de auditoría de las vigencias 2016 y 2017</a:t>
            </a:r>
            <a:r>
              <a:rPr lang="es-MX" sz="1700" dirty="0" smtClean="0">
                <a:solidFill>
                  <a:schemeClr val="tx2"/>
                </a:solidFill>
              </a:rPr>
              <a:t>.</a:t>
            </a:r>
            <a:endParaRPr lang="es-MX" sz="1700" dirty="0">
              <a:solidFill>
                <a:schemeClr val="tx2"/>
              </a:solidFill>
            </a:endParaRPr>
          </a:p>
        </p:txBody>
      </p:sp>
    </p:spTree>
    <p:extLst>
      <p:ext uri="{BB962C8B-B14F-4D97-AF65-F5344CB8AC3E}">
        <p14:creationId xmlns:p14="http://schemas.microsoft.com/office/powerpoint/2010/main" val="225063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419" sz="2800" b="1" dirty="0">
                <a:solidFill>
                  <a:schemeClr val="tx2"/>
                </a:solidFill>
              </a:rPr>
              <a:t>LOS PROCESOS FUERON PUBLICADOS EN LA PÁGINA DEL SECOP II DE MANERA EXTEMPORÁNEA </a:t>
            </a:r>
          </a:p>
        </p:txBody>
      </p:sp>
      <p:sp>
        <p:nvSpPr>
          <p:cNvPr id="3" name="CuadroTexto 2"/>
          <p:cNvSpPr txBox="1"/>
          <p:nvPr/>
        </p:nvSpPr>
        <p:spPr>
          <a:xfrm>
            <a:off x="210206" y="1693603"/>
            <a:ext cx="8723586" cy="32162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b="1" dirty="0" smtClean="0">
              <a:solidFill>
                <a:schemeClr val="tx2"/>
              </a:solidFill>
            </a:endParaRPr>
          </a:p>
          <a:p>
            <a:pPr algn="just">
              <a:defRPr/>
            </a:pPr>
            <a:r>
              <a:rPr lang="es-CO" sz="1700" dirty="0">
                <a:solidFill>
                  <a:schemeClr val="tx2"/>
                </a:solidFill>
              </a:rPr>
              <a:t>El 46% (12 de 26) de los procesos de contratación auditados, se encuentran publicados en la página del SECOP II de manera extemporánea, desatendiendo los términos establecidos en </a:t>
            </a:r>
            <a:r>
              <a:rPr lang="es-MX" sz="1700" dirty="0">
                <a:solidFill>
                  <a:schemeClr val="tx2"/>
                </a:solidFill>
              </a:rPr>
              <a:t>Decreto 1082 de 2015 en su artículo</a:t>
            </a:r>
            <a:r>
              <a:rPr lang="es-CO" sz="1700" dirty="0">
                <a:solidFill>
                  <a:schemeClr val="tx2"/>
                </a:solidFill>
              </a:rPr>
              <a:t> 2.2.1.1.1.7.1. que señala: </a:t>
            </a:r>
            <a:r>
              <a:rPr lang="es-CO" sz="1600" dirty="0">
                <a:solidFill>
                  <a:schemeClr val="tx2"/>
                </a:solidFill>
              </a:rPr>
              <a:t>”</a:t>
            </a:r>
            <a:r>
              <a:rPr lang="es-CO" sz="1600" i="1" dirty="0">
                <a:solidFill>
                  <a:schemeClr val="tx2"/>
                </a:solidFill>
              </a:rPr>
              <a:t>Publicidad en el SECOP. La Entidad Estatal está obligada a publicar en el SECOP los Documentos del Proceso y los actos administrativos del Proceso de Contratación, </a:t>
            </a:r>
            <a:r>
              <a:rPr lang="es-CO" sz="1600" b="1" i="1" dirty="0">
                <a:solidFill>
                  <a:schemeClr val="tx2"/>
                </a:solidFill>
              </a:rPr>
              <a:t>dentro de los tres (3) días siguientes a su expedición</a:t>
            </a:r>
            <a:r>
              <a:rPr lang="es-CO" sz="1600" i="1" dirty="0">
                <a:solidFill>
                  <a:schemeClr val="tx2"/>
                </a:solidFill>
              </a:rPr>
              <a:t>. (…)”. </a:t>
            </a:r>
            <a:r>
              <a:rPr lang="es-CO" sz="1700" dirty="0">
                <a:solidFill>
                  <a:schemeClr val="tx2"/>
                </a:solidFill>
              </a:rPr>
              <a:t>Negrillas fuera de texto, (ver anexo 3).</a:t>
            </a:r>
          </a:p>
          <a:p>
            <a:pPr algn="just">
              <a:defRPr/>
            </a:pPr>
            <a:endParaRPr lang="es-CO" sz="1600" dirty="0">
              <a:solidFill>
                <a:schemeClr val="tx2"/>
              </a:solidFill>
            </a:endParaRPr>
          </a:p>
          <a:p>
            <a:pPr algn="just">
              <a:defRPr/>
            </a:pPr>
            <a:r>
              <a:rPr lang="es-CO" sz="1700" dirty="0" smtClean="0">
                <a:solidFill>
                  <a:schemeClr val="tx2"/>
                </a:solidFill>
              </a:rPr>
              <a:t>Por </a:t>
            </a:r>
            <a:r>
              <a:rPr lang="es-CO" sz="1700" dirty="0">
                <a:solidFill>
                  <a:schemeClr val="tx2"/>
                </a:solidFill>
              </a:rPr>
              <a:t>lo anterior y en atención a la normatividad citada, es necesario publicar en la página del SECOP II, los documentos que hacen parte del proceso contractual dentro de los 3 días siguientes a su expedición.</a:t>
            </a:r>
          </a:p>
          <a:p>
            <a:pPr algn="just">
              <a:defRPr/>
            </a:pPr>
            <a:endParaRPr lang="es-419" i="1" dirty="0">
              <a:solidFill>
                <a:schemeClr val="tx2"/>
              </a:solidFill>
            </a:endParaRPr>
          </a:p>
        </p:txBody>
      </p:sp>
    </p:spTree>
    <p:extLst>
      <p:ext uri="{BB962C8B-B14F-4D97-AF65-F5344CB8AC3E}">
        <p14:creationId xmlns:p14="http://schemas.microsoft.com/office/powerpoint/2010/main" val="1563713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419" sz="2800" b="1" dirty="0">
                <a:solidFill>
                  <a:schemeClr val="tx2"/>
                </a:solidFill>
              </a:rPr>
              <a:t>LOS PROCESOS FUERON PUBLICADOS EN LA PÁGINA DEL SECOP II DE MANERA EXTEMPORÁNEA </a:t>
            </a:r>
          </a:p>
        </p:txBody>
      </p:sp>
      <p:sp>
        <p:nvSpPr>
          <p:cNvPr id="3" name="CuadroTexto 2"/>
          <p:cNvSpPr txBox="1"/>
          <p:nvPr/>
        </p:nvSpPr>
        <p:spPr>
          <a:xfrm>
            <a:off x="210206" y="1693603"/>
            <a:ext cx="8723586" cy="393954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CO" sz="1700" b="1" dirty="0" smtClean="0">
                <a:solidFill>
                  <a:schemeClr val="tx2"/>
                </a:solidFill>
              </a:rPr>
              <a:t>COMENTARIOS </a:t>
            </a:r>
            <a:r>
              <a:rPr lang="es-CO" sz="1700" b="1" dirty="0">
                <a:solidFill>
                  <a:schemeClr val="tx2"/>
                </a:solidFill>
              </a:rPr>
              <a:t>DE LA SUBDIRECCIÓN ADMINISTRATIVA Y FINANCIERA:</a:t>
            </a:r>
          </a:p>
          <a:p>
            <a:pPr algn="just">
              <a:defRPr/>
            </a:pPr>
            <a:endParaRPr lang="es-CO" sz="1700" dirty="0">
              <a:solidFill>
                <a:schemeClr val="tx2"/>
              </a:solidFill>
            </a:endParaRPr>
          </a:p>
          <a:p>
            <a:pPr algn="just">
              <a:defRPr/>
            </a:pPr>
            <a:r>
              <a:rPr lang="es-CO" sz="1600" i="1" dirty="0">
                <a:solidFill>
                  <a:schemeClr val="tx2"/>
                </a:solidFill>
              </a:rPr>
              <a:t>“Respecto de ésta observación,  se aclara que es un asunto ajeno a la Entidad debido a que el SECOP II ha presentado  inconsistencias operativas que no son del resorte de la Comisión y han afectado los procesos de publicación (SIC)”.</a:t>
            </a:r>
          </a:p>
          <a:p>
            <a:pPr algn="just">
              <a:defRPr/>
            </a:pPr>
            <a:endParaRPr lang="es-CO" sz="1600" i="1" dirty="0">
              <a:solidFill>
                <a:schemeClr val="tx2"/>
              </a:solidFill>
            </a:endParaRPr>
          </a:p>
          <a:p>
            <a:pPr algn="just">
              <a:defRPr/>
            </a:pPr>
            <a:r>
              <a:rPr lang="es-CO" sz="1700" b="1" dirty="0">
                <a:solidFill>
                  <a:schemeClr val="tx2"/>
                </a:solidFill>
              </a:rPr>
              <a:t>COMENTARIOS DE LA UNIDAD DE CONTROL INTERNO: </a:t>
            </a:r>
          </a:p>
          <a:p>
            <a:pPr algn="just">
              <a:defRPr/>
            </a:pPr>
            <a:endParaRPr lang="es-CO" sz="1600" b="1" dirty="0">
              <a:solidFill>
                <a:schemeClr val="tx2"/>
              </a:solidFill>
            </a:endParaRPr>
          </a:p>
          <a:p>
            <a:pPr algn="just">
              <a:defRPr/>
            </a:pPr>
            <a:r>
              <a:rPr lang="es-MX" sz="1700" dirty="0">
                <a:solidFill>
                  <a:schemeClr val="tx2"/>
                </a:solidFill>
              </a:rPr>
              <a:t>El Decreto 1082 de 2015 en su artículo</a:t>
            </a:r>
            <a:r>
              <a:rPr lang="es-CO" sz="1700" dirty="0">
                <a:solidFill>
                  <a:schemeClr val="tx2"/>
                </a:solidFill>
              </a:rPr>
              <a:t> 2.2.1.1.1.7.1. señala un término para publicar los documentos que hacen parte del proceso. Sin embargo y teniendo en cuenta lo manifestado por la Subdirección Administrativa y Financiera de los problemas técnicos que presenta la página del SECOP II, es necesario dejar evidencia de los mismos al momento de su publicación; lo anterior con el fin de contar con un respaldo probatorio ante la obligatoriedad de dar cumplimiento a la citada normatividad. </a:t>
            </a:r>
          </a:p>
          <a:p>
            <a:pPr algn="just">
              <a:defRPr/>
            </a:pPr>
            <a:endParaRPr lang="es-419" i="1" dirty="0">
              <a:solidFill>
                <a:schemeClr val="tx2"/>
              </a:solidFill>
            </a:endParaRPr>
          </a:p>
        </p:txBody>
      </p:sp>
    </p:spTree>
    <p:extLst>
      <p:ext uri="{BB962C8B-B14F-4D97-AF65-F5344CB8AC3E}">
        <p14:creationId xmlns:p14="http://schemas.microsoft.com/office/powerpoint/2010/main" val="363289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419" sz="2800" b="1" dirty="0">
                <a:solidFill>
                  <a:schemeClr val="tx2"/>
                </a:solidFill>
              </a:rPr>
              <a:t>INFORMES DE ACTIVIDADES SUSCRITOS POR LOS SUPERVISORES Y POR LOS CONTRATISTAS</a:t>
            </a:r>
          </a:p>
        </p:txBody>
      </p:sp>
      <p:sp>
        <p:nvSpPr>
          <p:cNvPr id="3" name="CuadroTexto 2"/>
          <p:cNvSpPr txBox="1"/>
          <p:nvPr/>
        </p:nvSpPr>
        <p:spPr>
          <a:xfrm>
            <a:off x="210206" y="1693603"/>
            <a:ext cx="8723586" cy="411651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CO" sz="1700" dirty="0">
                <a:solidFill>
                  <a:schemeClr val="tx2"/>
                </a:solidFill>
              </a:rPr>
              <a:t>En el </a:t>
            </a:r>
            <a:r>
              <a:rPr lang="es-CO" sz="1700" dirty="0" smtClean="0">
                <a:solidFill>
                  <a:schemeClr val="tx2"/>
                </a:solidFill>
              </a:rPr>
              <a:t>27% (7 </a:t>
            </a:r>
            <a:r>
              <a:rPr lang="es-CO" sz="1700" dirty="0">
                <a:solidFill>
                  <a:schemeClr val="tx2"/>
                </a:solidFill>
              </a:rPr>
              <a:t>de 26) de los procesos contractuales revisados, se evidenció que los informes de actividades se encuentra suscritos tanto por el contratista como por el supervisor del contrato, pese a lo ordenado por el Manual de Contratación versión 3 de fecha 8/9/17, que señala:  </a:t>
            </a:r>
            <a:r>
              <a:rPr lang="es-CO" sz="1600" dirty="0">
                <a:solidFill>
                  <a:schemeClr val="tx2"/>
                </a:solidFill>
              </a:rPr>
              <a:t>“</a:t>
            </a:r>
            <a:r>
              <a:rPr lang="es-CO" sz="1600" i="1" dirty="0">
                <a:solidFill>
                  <a:schemeClr val="tx2"/>
                </a:solidFill>
              </a:rPr>
              <a:t>Supervisión o interventoría. (…) a. El supervisor (</a:t>
            </a:r>
            <a:r>
              <a:rPr lang="es-CO" sz="1600" b="1" i="1" dirty="0">
                <a:solidFill>
                  <a:schemeClr val="tx2"/>
                </a:solidFill>
              </a:rPr>
              <a:t>previa presentación del informe de actividades del contratista</a:t>
            </a:r>
            <a:r>
              <a:rPr lang="es-CO" sz="1600" i="1" dirty="0">
                <a:solidFill>
                  <a:schemeClr val="tx2"/>
                </a:solidFill>
              </a:rPr>
              <a:t>, (…) elaborará el Informe de seguimiento técnico, (…) del contrato (…)”; Procedimiento para el Pago a Contratistas: (…) 1.-. </a:t>
            </a:r>
            <a:r>
              <a:rPr lang="es-CO" sz="1600" b="1" i="1" dirty="0">
                <a:solidFill>
                  <a:schemeClr val="tx2"/>
                </a:solidFill>
              </a:rPr>
              <a:t>El contratista elaborará el informe de actividades</a:t>
            </a:r>
            <a:r>
              <a:rPr lang="es-CO" sz="1600" i="1" dirty="0">
                <a:solidFill>
                  <a:schemeClr val="tx2"/>
                </a:solidFill>
              </a:rPr>
              <a:t>. 2.-. </a:t>
            </a:r>
            <a:r>
              <a:rPr lang="es-CO" sz="1600" b="1" i="1" dirty="0">
                <a:solidFill>
                  <a:schemeClr val="tx2"/>
                </a:solidFill>
              </a:rPr>
              <a:t>El supervisor del contrato previa revisión del informe de actividades y </a:t>
            </a:r>
            <a:r>
              <a:rPr lang="es-CO" sz="1600" i="1" dirty="0">
                <a:solidFill>
                  <a:schemeClr val="tx2"/>
                </a:solidFill>
              </a:rPr>
              <a:t>del pago del respectivo período de los aportes al Sistema de Seguridad Social (…), emitirá el certificado de cumplimiento (…).</a:t>
            </a:r>
            <a:r>
              <a:rPr lang="es-ES" sz="1600" b="1" i="1" dirty="0">
                <a:solidFill>
                  <a:schemeClr val="tx2"/>
                </a:solidFill>
              </a:rPr>
              <a:t>” </a:t>
            </a:r>
            <a:r>
              <a:rPr lang="es-CO" sz="1700" dirty="0">
                <a:solidFill>
                  <a:schemeClr val="tx2"/>
                </a:solidFill>
              </a:rPr>
              <a:t>negrillas fuera de texto, (ver anexo </a:t>
            </a:r>
            <a:r>
              <a:rPr lang="es-CO" sz="1700" dirty="0" smtClean="0">
                <a:solidFill>
                  <a:schemeClr val="tx2"/>
                </a:solidFill>
              </a:rPr>
              <a:t>4).</a:t>
            </a:r>
            <a:endParaRPr lang="es-CO" sz="1700" dirty="0">
              <a:solidFill>
                <a:schemeClr val="tx2"/>
              </a:solidFill>
            </a:endParaRPr>
          </a:p>
          <a:p>
            <a:pPr algn="just">
              <a:defRPr/>
            </a:pPr>
            <a:endParaRPr lang="es-CO" sz="1050" dirty="0" smtClean="0">
              <a:solidFill>
                <a:schemeClr val="tx2"/>
              </a:solidFill>
            </a:endParaRPr>
          </a:p>
          <a:p>
            <a:pPr algn="just">
              <a:defRPr/>
            </a:pPr>
            <a:r>
              <a:rPr lang="es-CO" sz="1700" dirty="0" smtClean="0">
                <a:solidFill>
                  <a:schemeClr val="tx2"/>
                </a:solidFill>
              </a:rPr>
              <a:t>Por </a:t>
            </a:r>
            <a:r>
              <a:rPr lang="es-CO" sz="1700" dirty="0">
                <a:solidFill>
                  <a:schemeClr val="tx2"/>
                </a:solidFill>
              </a:rPr>
              <a:t>lo anterior, es necesario que se observe el Manual de Contratación de la UAE CRA, en el que se indica que los informes de actividades únicamente sean suscritos por los contratistas y no por los supervisores, para lo cual es conveniente adecuar el formato GBS-FOR30 “Informe de seguimiento Técnico Administrativo y Financiero Supervisión e Interventoría”, a lo exigido en el Manual de Contratación de la UAE CRA. Cabe resaltar que esta recomendación se realizó en las auditorías de las vigencias 2016 y 2017</a:t>
            </a:r>
            <a:r>
              <a:rPr lang="es-CO" sz="1700" dirty="0" smtClean="0">
                <a:solidFill>
                  <a:schemeClr val="tx2"/>
                </a:solidFill>
              </a:rPr>
              <a:t>.</a:t>
            </a:r>
            <a:endParaRPr lang="es-CO" sz="1700" dirty="0">
              <a:solidFill>
                <a:schemeClr val="tx2"/>
              </a:solidFill>
            </a:endParaRPr>
          </a:p>
        </p:txBody>
      </p:sp>
    </p:spTree>
    <p:extLst>
      <p:ext uri="{BB962C8B-B14F-4D97-AF65-F5344CB8AC3E}">
        <p14:creationId xmlns:p14="http://schemas.microsoft.com/office/powerpoint/2010/main" val="1304807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419" sz="2800" b="1" dirty="0">
                <a:solidFill>
                  <a:schemeClr val="tx2"/>
                </a:solidFill>
              </a:rPr>
              <a:t>ERRORES DE FORMA EN LOS DOCUMENTOS QUE COMPONEN EL PROCESO CONTRACTUAL</a:t>
            </a:r>
          </a:p>
        </p:txBody>
      </p:sp>
      <p:sp>
        <p:nvSpPr>
          <p:cNvPr id="3" name="CuadroTexto 2"/>
          <p:cNvSpPr txBox="1"/>
          <p:nvPr/>
        </p:nvSpPr>
        <p:spPr>
          <a:xfrm>
            <a:off x="210206" y="1693603"/>
            <a:ext cx="8723586" cy="372409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dirty="0" smtClean="0">
              <a:solidFill>
                <a:schemeClr val="tx2"/>
              </a:solidFill>
            </a:endParaRPr>
          </a:p>
          <a:p>
            <a:pPr algn="just">
              <a:defRPr/>
            </a:pPr>
            <a:r>
              <a:rPr lang="es-CO" sz="1700" dirty="0" smtClean="0">
                <a:solidFill>
                  <a:schemeClr val="tx2"/>
                </a:solidFill>
              </a:rPr>
              <a:t>En </a:t>
            </a:r>
            <a:r>
              <a:rPr lang="es-CO" sz="1700" dirty="0">
                <a:solidFill>
                  <a:schemeClr val="tx2"/>
                </a:solidFill>
              </a:rPr>
              <a:t>el 27% (7 de 26) de los documentos que hacen parte del proceso contractual, se evidenciaron errores de forma consignados en los informes de actividades y aprobación de pólizas, los cuales se encuentran relacionados con la denominación de código y grado de los funcionarios competentes; en las fechas de aprobación de las pólizas, así como en las fechas de expedición de los registros presupuestales, (ver anexo 5</a:t>
            </a:r>
            <a:r>
              <a:rPr lang="es-CO" sz="1700" dirty="0" smtClean="0">
                <a:solidFill>
                  <a:schemeClr val="tx2"/>
                </a:solidFill>
              </a:rPr>
              <a:t>).</a:t>
            </a:r>
            <a:endParaRPr lang="es-CO" sz="1700" dirty="0">
              <a:solidFill>
                <a:schemeClr val="tx2"/>
              </a:solidFill>
            </a:endParaRPr>
          </a:p>
          <a:p>
            <a:pPr algn="just">
              <a:defRPr/>
            </a:pPr>
            <a:endParaRPr lang="es-CO" sz="1600" dirty="0">
              <a:solidFill>
                <a:schemeClr val="tx2"/>
              </a:solidFill>
            </a:endParaRPr>
          </a:p>
          <a:p>
            <a:pPr algn="just">
              <a:defRPr/>
            </a:pPr>
            <a:endParaRPr lang="es-CO" sz="1600" dirty="0">
              <a:solidFill>
                <a:schemeClr val="tx2"/>
              </a:solidFill>
            </a:endParaRPr>
          </a:p>
          <a:p>
            <a:pPr algn="just">
              <a:defRPr/>
            </a:pPr>
            <a:r>
              <a:rPr lang="es-CO" sz="1700" dirty="0">
                <a:solidFill>
                  <a:schemeClr val="tx2"/>
                </a:solidFill>
              </a:rPr>
              <a:t>Por lo anterior, se recomienda a los supervisores de los contratos hacer una revisión cuidadosa de los informes de actividades entregadas por los contratistas y las aprobaciones de pólizas que efectúa el área de contratos, a fin de registrar información fidedigna en los documentos que conforman el expediente y que son la base para la toma de decisiones de la gestión contractual de la entidad. </a:t>
            </a:r>
            <a:endParaRPr lang="es-CO" sz="1700" dirty="0" smtClean="0">
              <a:solidFill>
                <a:schemeClr val="tx2"/>
              </a:solidFill>
            </a:endParaRPr>
          </a:p>
          <a:p>
            <a:pPr algn="just">
              <a:defRPr/>
            </a:pPr>
            <a:endParaRPr lang="es-CO" sz="1700" dirty="0">
              <a:solidFill>
                <a:schemeClr val="tx2"/>
              </a:solidFill>
            </a:endParaRPr>
          </a:p>
        </p:txBody>
      </p:sp>
    </p:spTree>
    <p:extLst>
      <p:ext uri="{BB962C8B-B14F-4D97-AF65-F5344CB8AC3E}">
        <p14:creationId xmlns:p14="http://schemas.microsoft.com/office/powerpoint/2010/main" val="3516867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15525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endParaRPr lang="es-CO" sz="3200" b="1" dirty="0" smtClean="0">
              <a:solidFill>
                <a:schemeClr val="tx2"/>
              </a:solidFill>
            </a:endParaRPr>
          </a:p>
          <a:p>
            <a:pPr algn="ctr">
              <a:defRPr/>
            </a:pPr>
            <a:r>
              <a:rPr lang="es-CO" sz="3200" b="1" dirty="0" smtClean="0">
                <a:solidFill>
                  <a:schemeClr val="tx2"/>
                </a:solidFill>
              </a:rPr>
              <a:t>OBJETIVO</a:t>
            </a:r>
            <a:endParaRPr lang="es-CO" sz="3200" b="1" dirty="0">
              <a:solidFill>
                <a:schemeClr val="tx2"/>
              </a:solidFill>
            </a:endParaRPr>
          </a:p>
          <a:p>
            <a:pPr algn="ctr">
              <a:defRPr/>
            </a:pPr>
            <a:endParaRPr lang="es-CO" b="1" dirty="0">
              <a:solidFill>
                <a:schemeClr val="tx2"/>
              </a:solidFill>
              <a:cs typeface="Arial" panose="020B0604020202020204" pitchFamily="34" charset="0"/>
            </a:endParaRPr>
          </a:p>
          <a:p>
            <a:pPr algn="just">
              <a:defRPr/>
            </a:pPr>
            <a:r>
              <a:rPr lang="es-CO" sz="1700" dirty="0">
                <a:solidFill>
                  <a:schemeClr val="tx2"/>
                </a:solidFill>
                <a:cs typeface="Arial" panose="020B0604020202020204" pitchFamily="34" charset="0"/>
              </a:rPr>
              <a:t>En desarrollo del Objetivo estratégico quinquenal 2016-2020 </a:t>
            </a:r>
            <a:r>
              <a:rPr lang="es-CO" sz="1600" i="1" dirty="0">
                <a:solidFill>
                  <a:schemeClr val="tx2"/>
                </a:solidFill>
                <a:cs typeface="Arial" panose="020B0604020202020204" pitchFamily="34" charset="0"/>
              </a:rPr>
              <a:t>"Fortalecer la gestión institucional para enfrentar los retos del sector"</a:t>
            </a:r>
            <a:r>
              <a:rPr lang="es-CO" sz="1600" dirty="0">
                <a:solidFill>
                  <a:schemeClr val="tx2"/>
                </a:solidFill>
                <a:cs typeface="Arial" panose="020B0604020202020204" pitchFamily="34" charset="0"/>
              </a:rPr>
              <a:t>, y el Proyecto estratégico </a:t>
            </a:r>
            <a:r>
              <a:rPr lang="es-CO" sz="1600" i="1" dirty="0">
                <a:solidFill>
                  <a:schemeClr val="tx2"/>
                </a:solidFill>
                <a:cs typeface="Arial" panose="020B0604020202020204" pitchFamily="34" charset="0"/>
              </a:rPr>
              <a:t>"Optimizar la gestión administrativa para apoyar de manera eficiente el logro de las metas institucionales“,</a:t>
            </a:r>
            <a:r>
              <a:rPr lang="es-CO" i="1" dirty="0">
                <a:solidFill>
                  <a:schemeClr val="tx2"/>
                </a:solidFill>
                <a:cs typeface="Arial" panose="020B0604020202020204" pitchFamily="34" charset="0"/>
              </a:rPr>
              <a:t> </a:t>
            </a:r>
            <a:r>
              <a:rPr lang="es-CO" sz="1700" dirty="0">
                <a:solidFill>
                  <a:schemeClr val="tx2"/>
                </a:solidFill>
                <a:cs typeface="Arial" panose="020B0604020202020204" pitchFamily="34" charset="0"/>
              </a:rPr>
              <a:t>se </a:t>
            </a:r>
            <a:r>
              <a:rPr lang="es-419" sz="1700" dirty="0" smtClean="0">
                <a:solidFill>
                  <a:schemeClr val="tx2"/>
                </a:solidFill>
                <a:cs typeface="Arial" panose="020B0604020202020204" pitchFamily="34" charset="0"/>
              </a:rPr>
              <a:t>verificó </a:t>
            </a:r>
            <a:r>
              <a:rPr lang="es-419" sz="1700" dirty="0">
                <a:solidFill>
                  <a:schemeClr val="tx2"/>
                </a:solidFill>
                <a:cs typeface="Arial" panose="020B0604020202020204" pitchFamily="34" charset="0"/>
              </a:rPr>
              <a:t>el </a:t>
            </a:r>
            <a:r>
              <a:rPr lang="es-CO" sz="1700" dirty="0">
                <a:solidFill>
                  <a:schemeClr val="tx2"/>
                </a:solidFill>
                <a:cs typeface="Arial" panose="020B0604020202020204" pitchFamily="34" charset="0"/>
              </a:rPr>
              <a:t>cumplimiento de la Ley 80 de 1993 y sus decretos reglamentarios dentro de la gestión contractual de la UAE-CRA.</a:t>
            </a:r>
          </a:p>
          <a:p>
            <a:pPr algn="just">
              <a:defRPr/>
            </a:pPr>
            <a:endParaRPr lang="es-CO" dirty="0">
              <a:solidFill>
                <a:schemeClr val="tx2"/>
              </a:solidFill>
              <a:cs typeface="Arial" panose="020B0604020202020204" pitchFamily="34" charset="0"/>
            </a:endParaRPr>
          </a:p>
          <a:p>
            <a:pPr algn="just">
              <a:defRPr/>
            </a:pPr>
            <a:endParaRPr lang="es-CO" dirty="0">
              <a:solidFill>
                <a:schemeClr val="tx2"/>
              </a:solidFill>
              <a:cs typeface="Arial" panose="020B0604020202020204" pitchFamily="34" charset="0"/>
            </a:endParaRPr>
          </a:p>
          <a:p>
            <a:pPr algn="ctr">
              <a:defRPr/>
            </a:pPr>
            <a:r>
              <a:rPr lang="es-MX" sz="3200" b="1" dirty="0">
                <a:solidFill>
                  <a:schemeClr val="tx2"/>
                </a:solidFill>
              </a:rPr>
              <a:t>ALCANCE</a:t>
            </a:r>
          </a:p>
          <a:p>
            <a:pPr algn="ctr">
              <a:defRPr/>
            </a:pPr>
            <a:endParaRPr lang="es-MX" sz="1050" b="1" dirty="0">
              <a:solidFill>
                <a:schemeClr val="tx2"/>
              </a:solidFill>
            </a:endParaRPr>
          </a:p>
          <a:p>
            <a:pPr algn="ctr">
              <a:defRPr/>
            </a:pPr>
            <a:endParaRPr lang="es-MX" sz="1050" b="1" dirty="0">
              <a:solidFill>
                <a:schemeClr val="tx2"/>
              </a:solidFill>
            </a:endParaRPr>
          </a:p>
          <a:p>
            <a:pPr algn="just">
              <a:defRPr/>
            </a:pPr>
            <a:r>
              <a:rPr lang="es-419" sz="1700" dirty="0">
                <a:solidFill>
                  <a:schemeClr val="tx2"/>
                </a:solidFill>
                <a:cs typeface="Arial" panose="020B0604020202020204" pitchFamily="34" charset="0"/>
              </a:rPr>
              <a:t>La presente auditoría se </a:t>
            </a:r>
            <a:r>
              <a:rPr lang="es-419" sz="1700" dirty="0" smtClean="0">
                <a:solidFill>
                  <a:schemeClr val="tx2"/>
                </a:solidFill>
                <a:cs typeface="Arial" panose="020B0604020202020204" pitchFamily="34" charset="0"/>
              </a:rPr>
              <a:t>realizó </a:t>
            </a:r>
            <a:r>
              <a:rPr lang="es-419" sz="1700" dirty="0">
                <a:solidFill>
                  <a:schemeClr val="tx2"/>
                </a:solidFill>
                <a:cs typeface="Arial" panose="020B0604020202020204" pitchFamily="34" charset="0"/>
              </a:rPr>
              <a:t>a </a:t>
            </a:r>
            <a:r>
              <a:rPr lang="es-CO" sz="1700" dirty="0">
                <a:solidFill>
                  <a:schemeClr val="tx2"/>
                </a:solidFill>
                <a:cs typeface="Arial" panose="020B0604020202020204" pitchFamily="34" charset="0"/>
              </a:rPr>
              <a:t>las carpetas físicas que contienen los contratos y la información relacionada con el proceso de selección que reposa en la página del SECOP, para el periodo comprendido entre el 1º de enero al 30 de Septiembre de 2018</a:t>
            </a:r>
            <a:r>
              <a:rPr lang="es-CO" sz="1700" dirty="0" smtClean="0">
                <a:solidFill>
                  <a:schemeClr val="tx2"/>
                </a:solidFill>
                <a:cs typeface="Arial" panose="020B0604020202020204" pitchFamily="34" charset="0"/>
              </a:rPr>
              <a:t>.</a:t>
            </a:r>
          </a:p>
          <a:p>
            <a:pPr algn="just">
              <a:defRPr/>
            </a:pPr>
            <a:endParaRPr lang="es-CO" dirty="0">
              <a:solidFill>
                <a:schemeClr val="tx2"/>
              </a:solidFill>
              <a:cs typeface="Arial" panose="020B0604020202020204" pitchFamily="34" charset="0"/>
            </a:endParaRPr>
          </a:p>
          <a:p>
            <a:pPr algn="just">
              <a:defRPr/>
            </a:pPr>
            <a:endParaRPr lang="es-CO" dirty="0">
              <a:solidFill>
                <a:schemeClr val="tx2"/>
              </a:solidFill>
              <a:cs typeface="Arial" panose="020B0604020202020204" pitchFamily="34" charset="0"/>
            </a:endParaRPr>
          </a:p>
        </p:txBody>
      </p:sp>
    </p:spTree>
    <p:extLst>
      <p:ext uri="{BB962C8B-B14F-4D97-AF65-F5344CB8AC3E}">
        <p14:creationId xmlns:p14="http://schemas.microsoft.com/office/powerpoint/2010/main" val="156890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VIABILIDAD DEL SUPERVISOR A LAS MODIFICACIONES DEL CONTRATO SIN JUSTIFICAR SU PARALIZACIÓN O AFECTACIÓN GRAVE</a:t>
            </a:r>
            <a:endParaRPr lang="es-419" sz="2800" b="1" dirty="0">
              <a:solidFill>
                <a:schemeClr val="tx2"/>
              </a:solidFill>
            </a:endParaRPr>
          </a:p>
        </p:txBody>
      </p:sp>
      <p:sp>
        <p:nvSpPr>
          <p:cNvPr id="3" name="CuadroTexto 2"/>
          <p:cNvSpPr txBox="1"/>
          <p:nvPr/>
        </p:nvSpPr>
        <p:spPr>
          <a:xfrm>
            <a:off x="210206" y="2180500"/>
            <a:ext cx="8723586" cy="346248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CO" sz="1700" dirty="0">
                <a:solidFill>
                  <a:schemeClr val="tx2"/>
                </a:solidFill>
              </a:rPr>
              <a:t>En el 100% (2 de 2) de las modificaciones contractuales verificadas en la muestra, se evidenció que en las justificaciones técnicas emitidas por los supervisores de los contratos, no describieron las circunstancias que originaron una posible paralización o afectación grave del contrato, como así lo ordena la ley 80 de 1993 en su artículo 14, que señala: </a:t>
            </a:r>
            <a:r>
              <a:rPr lang="es-419" sz="1700" i="1" dirty="0">
                <a:solidFill>
                  <a:schemeClr val="tx2"/>
                </a:solidFill>
              </a:rPr>
              <a:t>“DE LOS MEDIOS QUE PUEDEN UTILIZAR LAS ENTIDADES ESTATALES PARA EL CUMPLIMIENTO DEL OBJETO CONTRACTUAL. </a:t>
            </a:r>
            <a:r>
              <a:rPr lang="es-419" sz="1600" i="1" dirty="0">
                <a:solidFill>
                  <a:schemeClr val="tx2"/>
                </a:solidFill>
              </a:rPr>
              <a:t>(…) En consecuencia, con el exclusivo objeto de </a:t>
            </a:r>
            <a:r>
              <a:rPr lang="es-419" sz="1600" b="1" i="1" dirty="0">
                <a:solidFill>
                  <a:schemeClr val="tx2"/>
                </a:solidFill>
              </a:rPr>
              <a:t>evitar la paralización o la afectación grave de los servicios públicos a su cargo y asegurar la inmediata, continua y adecuada prestación,</a:t>
            </a:r>
            <a:r>
              <a:rPr lang="es-419" sz="1600" i="1" dirty="0">
                <a:solidFill>
                  <a:schemeClr val="tx2"/>
                </a:solidFill>
              </a:rPr>
              <a:t> podrán, (…) introducir modificaciones a lo contratado (…)”.</a:t>
            </a:r>
            <a:r>
              <a:rPr lang="es-419" i="1" dirty="0">
                <a:solidFill>
                  <a:schemeClr val="tx2"/>
                </a:solidFill>
              </a:rPr>
              <a:t> </a:t>
            </a:r>
            <a:r>
              <a:rPr lang="es-419" sz="1700" dirty="0">
                <a:solidFill>
                  <a:schemeClr val="tx2"/>
                </a:solidFill>
              </a:rPr>
              <a:t>Negrillas fuera de texto, (ver anexo 6</a:t>
            </a:r>
            <a:r>
              <a:rPr lang="es-419" sz="1700" dirty="0" smtClean="0">
                <a:solidFill>
                  <a:schemeClr val="tx2"/>
                </a:solidFill>
              </a:rPr>
              <a:t>).  </a:t>
            </a:r>
            <a:endParaRPr lang="es-419" sz="1700" dirty="0">
              <a:solidFill>
                <a:schemeClr val="tx2"/>
              </a:solidFill>
            </a:endParaRPr>
          </a:p>
          <a:p>
            <a:pPr algn="just">
              <a:defRPr/>
            </a:pPr>
            <a:endParaRPr lang="es-419" sz="1700" dirty="0">
              <a:solidFill>
                <a:schemeClr val="tx2"/>
              </a:solidFill>
            </a:endParaRPr>
          </a:p>
          <a:p>
            <a:pPr algn="just">
              <a:defRPr/>
            </a:pPr>
            <a:r>
              <a:rPr lang="es-419" sz="1700" dirty="0">
                <a:solidFill>
                  <a:schemeClr val="tx2"/>
                </a:solidFill>
              </a:rPr>
              <a:t>Por su parte, el Manual de Contratación de la UAE CRA versión 3 </a:t>
            </a:r>
            <a:r>
              <a:rPr lang="es-CO" sz="1700" dirty="0">
                <a:solidFill>
                  <a:schemeClr val="tx2"/>
                </a:solidFill>
              </a:rPr>
              <a:t>de fecha 8 de septiembre de 2017 </a:t>
            </a:r>
            <a:r>
              <a:rPr lang="es-419" sz="1700" dirty="0">
                <a:solidFill>
                  <a:schemeClr val="tx2"/>
                </a:solidFill>
              </a:rPr>
              <a:t>establece lo siguiente: “</a:t>
            </a:r>
            <a:r>
              <a:rPr lang="es-CO" sz="1600" i="1" dirty="0">
                <a:solidFill>
                  <a:schemeClr val="tx2"/>
                </a:solidFill>
              </a:rPr>
              <a:t>MODIFICACIONES, PRÓRROGAS, ADICIONES (…). “PROCEDENCIA: Con el fin de evitar la paralización o la afectación grave del servicio público, la CRA podrá (…), introducir modificaciones, prórrogas, adiciones (…)”. </a:t>
            </a:r>
            <a:r>
              <a:rPr lang="es-CO" sz="1700" dirty="0">
                <a:solidFill>
                  <a:schemeClr val="tx2"/>
                </a:solidFill>
              </a:rPr>
              <a:t>Negrillas fuera de texto</a:t>
            </a:r>
            <a:r>
              <a:rPr lang="es-CO" sz="1700" dirty="0" smtClean="0">
                <a:solidFill>
                  <a:schemeClr val="tx2"/>
                </a:solidFill>
              </a:rPr>
              <a:t>.</a:t>
            </a:r>
            <a:endParaRPr lang="es-CO" sz="1700" dirty="0">
              <a:solidFill>
                <a:schemeClr val="tx2"/>
              </a:solidFill>
            </a:endParaRPr>
          </a:p>
        </p:txBody>
      </p:sp>
    </p:spTree>
    <p:extLst>
      <p:ext uri="{BB962C8B-B14F-4D97-AF65-F5344CB8AC3E}">
        <p14:creationId xmlns:p14="http://schemas.microsoft.com/office/powerpoint/2010/main" val="373961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10206" y="206043"/>
            <a:ext cx="8723586"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OBSERVACIÓN DE LA AUDITORÍA</a:t>
            </a:r>
          </a:p>
          <a:p>
            <a:pPr algn="ctr">
              <a:defRPr/>
            </a:pPr>
            <a:r>
              <a:rPr lang="es-CO" sz="2800" b="1" dirty="0">
                <a:solidFill>
                  <a:schemeClr val="tx2"/>
                </a:solidFill>
              </a:rPr>
              <a:t>VIABILIDAD DEL SUPERVISOR A LAS MODIFICACIONES DEL CONTRATO SIN JUSTIFICAR SU PARALIZACIÓN O AFECTACIÓN GRAVE</a:t>
            </a:r>
            <a:endParaRPr lang="es-419" sz="2800" b="1" dirty="0">
              <a:solidFill>
                <a:schemeClr val="tx2"/>
              </a:solidFill>
            </a:endParaRPr>
          </a:p>
        </p:txBody>
      </p:sp>
      <p:sp>
        <p:nvSpPr>
          <p:cNvPr id="3" name="CuadroTexto 2"/>
          <p:cNvSpPr txBox="1"/>
          <p:nvPr/>
        </p:nvSpPr>
        <p:spPr>
          <a:xfrm>
            <a:off x="210206" y="2180500"/>
            <a:ext cx="8723586" cy="359329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419" sz="1700" dirty="0">
                <a:solidFill>
                  <a:schemeClr val="tx2"/>
                </a:solidFill>
              </a:rPr>
              <a:t>Igualmente, la Sentencia C-300 del 25/4/12, emitida por la Corte Constitucional, que señala: </a:t>
            </a:r>
            <a:r>
              <a:rPr lang="es-419" sz="1600" i="1" dirty="0">
                <a:solidFill>
                  <a:schemeClr val="tx2"/>
                </a:solidFill>
              </a:rPr>
              <a:t>“(…) 2.6.4 Ahora bien, como se indicó en ese concepto, el que la mutabilidad de los contratos estatales sea posible no significa que pueda llevarse a cabo por la mera voluntad de las partes o de la entidad contratante; por el contrario, </a:t>
            </a:r>
            <a:r>
              <a:rPr lang="es-419" sz="1600" b="1" i="1" dirty="0">
                <a:solidFill>
                  <a:schemeClr val="tx2"/>
                </a:solidFill>
              </a:rPr>
              <a:t>la modificación del contrato debe ser excepcional en virtud de los principios de planeación y seguridad jurídica.</a:t>
            </a:r>
            <a:r>
              <a:rPr lang="es-419" sz="1600" i="1" dirty="0">
                <a:solidFill>
                  <a:schemeClr val="tx2"/>
                </a:solidFill>
              </a:rPr>
              <a:t> Por ello la Corte concuerda con la Sala de Consulta y Servicio Civil en que </a:t>
            </a:r>
            <a:r>
              <a:rPr lang="es-419" sz="1600" b="1" i="1" dirty="0">
                <a:solidFill>
                  <a:schemeClr val="tx2"/>
                </a:solidFill>
              </a:rPr>
              <a:t>la modificación debe obedecer a una causa real y cierta autorizada en la ley, sustentada y probada, y acorde con los fines estatales a los que sirve la contratación estatal”</a:t>
            </a:r>
            <a:r>
              <a:rPr lang="es-419" sz="1600" i="1" dirty="0">
                <a:solidFill>
                  <a:schemeClr val="tx2"/>
                </a:solidFill>
              </a:rPr>
              <a:t>. </a:t>
            </a:r>
            <a:r>
              <a:rPr lang="es-419" sz="1700" dirty="0">
                <a:solidFill>
                  <a:schemeClr val="tx2"/>
                </a:solidFill>
              </a:rPr>
              <a:t>Negrillas fuera de texto.</a:t>
            </a:r>
          </a:p>
          <a:p>
            <a:pPr algn="just">
              <a:defRPr/>
            </a:pPr>
            <a:endParaRPr lang="es-CO" sz="1050" dirty="0">
              <a:solidFill>
                <a:schemeClr val="tx2"/>
              </a:solidFill>
            </a:endParaRPr>
          </a:p>
          <a:p>
            <a:pPr algn="just">
              <a:defRPr/>
            </a:pPr>
            <a:r>
              <a:rPr lang="es-CO" sz="1700" dirty="0">
                <a:solidFill>
                  <a:schemeClr val="tx2"/>
                </a:solidFill>
              </a:rPr>
              <a:t>Por lo anterior, es necesario observar la ley 80 de 1993 y el Manual de Contratación de la Entidad en los que se indica palmariamente que las modificaciones introducidas en los contratos, deben obedecer estrictamente a circunstancias que originen una posible paralización o afectación grave del contrato, la cual debe estar justificada y probada, en virtud de los principios de planeación y seguridad jurídica y de asegurar la inmediata, continua y adecuada prestación del servicio.</a:t>
            </a:r>
          </a:p>
        </p:txBody>
      </p:sp>
    </p:spTree>
    <p:extLst>
      <p:ext uri="{BB962C8B-B14F-4D97-AF65-F5344CB8AC3E}">
        <p14:creationId xmlns:p14="http://schemas.microsoft.com/office/powerpoint/2010/main" val="738233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310242" y="137367"/>
            <a:ext cx="8570999"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OPORTUNIDAD DE MEJORA</a:t>
            </a:r>
          </a:p>
          <a:p>
            <a:pPr algn="ctr">
              <a:defRPr/>
            </a:pPr>
            <a:r>
              <a:rPr lang="es-419" sz="2800" b="1" dirty="0">
                <a:solidFill>
                  <a:schemeClr val="tx2"/>
                </a:solidFill>
              </a:rPr>
              <a:t>MANUAL DE CONTRATACIÓN DE LA UAE CRA </a:t>
            </a:r>
          </a:p>
        </p:txBody>
      </p:sp>
      <p:sp>
        <p:nvSpPr>
          <p:cNvPr id="3" name="CuadroTexto 2"/>
          <p:cNvSpPr txBox="1"/>
          <p:nvPr/>
        </p:nvSpPr>
        <p:spPr>
          <a:xfrm>
            <a:off x="310242" y="1246963"/>
            <a:ext cx="8570999" cy="424731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dirty="0" smtClean="0">
              <a:solidFill>
                <a:schemeClr val="tx2"/>
              </a:solidFill>
            </a:endParaRPr>
          </a:p>
          <a:p>
            <a:pPr algn="just">
              <a:defRPr/>
            </a:pPr>
            <a:r>
              <a:rPr lang="es-CO" sz="1700" dirty="0">
                <a:solidFill>
                  <a:schemeClr val="tx2"/>
                </a:solidFill>
              </a:rPr>
              <a:t>En el Manual de Contratación de la UAE CRA versiones 3 y 4 se evidenció que la supervisión del contrato podría ser delegada tanto por el ordenador del gasto como por quien tenga la competencia de acuerdo a los estudios previos así: Manual de Contratación de la UAE CRA versión 3 señala lo siguiente: </a:t>
            </a:r>
            <a:r>
              <a:rPr lang="es-CO" sz="1600" i="1" dirty="0">
                <a:solidFill>
                  <a:schemeClr val="tx2"/>
                </a:solidFill>
              </a:rPr>
              <a:t>“Supervisión o interventoría. Obligaciones Numeral 28. En el evento en que haya ausencias o cambio temporales o definitivos de los interventores o supervisores, </a:t>
            </a:r>
            <a:r>
              <a:rPr lang="es-CO" sz="1600" b="1" i="1" dirty="0">
                <a:solidFill>
                  <a:schemeClr val="tx2"/>
                </a:solidFill>
              </a:rPr>
              <a:t>será el Ordenador del Gasto correspondiente</a:t>
            </a:r>
            <a:r>
              <a:rPr lang="es-CO" sz="1600" i="1" dirty="0">
                <a:solidFill>
                  <a:schemeClr val="tx2"/>
                </a:solidFill>
              </a:rPr>
              <a:t>, </a:t>
            </a:r>
            <a:r>
              <a:rPr lang="es-CO" sz="1600" b="1" i="1" dirty="0">
                <a:solidFill>
                  <a:schemeClr val="tx2"/>
                </a:solidFill>
              </a:rPr>
              <a:t>el responsable de realizar el cambio será quien tenga la competencia para el efecto de acuerdo a lo previsto en los estudios previos</a:t>
            </a:r>
            <a:r>
              <a:rPr lang="es-CO" sz="1600" i="1" dirty="0">
                <a:solidFill>
                  <a:schemeClr val="tx2"/>
                </a:solidFill>
              </a:rPr>
              <a:t>”</a:t>
            </a:r>
            <a:r>
              <a:rPr lang="es-CO" sz="1700" dirty="0">
                <a:solidFill>
                  <a:schemeClr val="tx2"/>
                </a:solidFill>
              </a:rPr>
              <a:t>. Negrillas fuera de texto.</a:t>
            </a:r>
          </a:p>
          <a:p>
            <a:pPr algn="just">
              <a:defRPr/>
            </a:pPr>
            <a:endParaRPr lang="es-CO" sz="1700" dirty="0">
              <a:solidFill>
                <a:schemeClr val="tx2"/>
              </a:solidFill>
            </a:endParaRPr>
          </a:p>
          <a:p>
            <a:pPr algn="just">
              <a:defRPr/>
            </a:pPr>
            <a:endParaRPr lang="es-CO" sz="1700" dirty="0">
              <a:solidFill>
                <a:schemeClr val="tx2"/>
              </a:solidFill>
            </a:endParaRPr>
          </a:p>
          <a:p>
            <a:pPr algn="just">
              <a:defRPr/>
            </a:pPr>
            <a:r>
              <a:rPr lang="es-CO" sz="1700" dirty="0">
                <a:solidFill>
                  <a:schemeClr val="tx2"/>
                </a:solidFill>
              </a:rPr>
              <a:t>Sin embargo, la redacción del citado numeral no permite evidenciar con exactitud además del ordenador del gasto quién es el otro funcionario que ostentar</a:t>
            </a:r>
            <a:r>
              <a:rPr lang="es-419" sz="1700" dirty="0" err="1">
                <a:solidFill>
                  <a:schemeClr val="tx2"/>
                </a:solidFill>
              </a:rPr>
              <a:t>ía</a:t>
            </a:r>
            <a:r>
              <a:rPr lang="es-CO" sz="1700" dirty="0">
                <a:solidFill>
                  <a:schemeClr val="tx2"/>
                </a:solidFill>
              </a:rPr>
              <a:t> dicha competencia para delegar la supervisión del contrato en el evento de posibles ausencias temporales o definitivas, razón por la cual esta Unidad recomienda revisar la redacción del texto y si es del caso ajustarlo. </a:t>
            </a:r>
          </a:p>
          <a:p>
            <a:pPr algn="just">
              <a:defRPr/>
            </a:pPr>
            <a:endParaRPr lang="es-CO" sz="1700" dirty="0">
              <a:solidFill>
                <a:schemeClr val="tx2"/>
              </a:solidFill>
            </a:endParaRPr>
          </a:p>
        </p:txBody>
      </p:sp>
    </p:spTree>
    <p:extLst>
      <p:ext uri="{BB962C8B-B14F-4D97-AF65-F5344CB8AC3E}">
        <p14:creationId xmlns:p14="http://schemas.microsoft.com/office/powerpoint/2010/main" val="108985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310242" y="137367"/>
            <a:ext cx="8570999"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OPORTUNIDAD DE MEJORA</a:t>
            </a:r>
          </a:p>
          <a:p>
            <a:pPr algn="ctr">
              <a:defRPr/>
            </a:pPr>
            <a:r>
              <a:rPr lang="es-419" sz="2800" b="1" dirty="0">
                <a:solidFill>
                  <a:schemeClr val="tx2"/>
                </a:solidFill>
              </a:rPr>
              <a:t>LA CERTIFICACIÓN DE INEXISTENCIA DE PERSONAL TIENE FECHA POSTERIOR A LOS ESTUDIOS PREVIOS</a:t>
            </a:r>
          </a:p>
        </p:txBody>
      </p:sp>
      <p:sp>
        <p:nvSpPr>
          <p:cNvPr id="3" name="CuadroTexto 2"/>
          <p:cNvSpPr txBox="1"/>
          <p:nvPr/>
        </p:nvSpPr>
        <p:spPr>
          <a:xfrm>
            <a:off x="310242" y="1790054"/>
            <a:ext cx="8570999" cy="349326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dirty="0" smtClean="0">
              <a:solidFill>
                <a:schemeClr val="tx2"/>
              </a:solidFill>
            </a:endParaRPr>
          </a:p>
          <a:p>
            <a:pPr algn="just">
              <a:defRPr/>
            </a:pPr>
            <a:r>
              <a:rPr lang="es-CO" sz="1700" dirty="0">
                <a:solidFill>
                  <a:schemeClr val="tx2"/>
                </a:solidFill>
              </a:rPr>
              <a:t>Las certificaciones de inexistencia de personal suficiente, para llevar a cabo el proceso de contratación de prestación de servicios profesionales y de apoyo a la gestión, tienen fecha posterior a la emisión de los estudios previos, pese a que lo primero que la entidad debe certificar es la inexistencia de personal en la planta que pueda desarrollar la actividad o servicio que se requiere contratar.</a:t>
            </a:r>
          </a:p>
          <a:p>
            <a:pPr algn="just">
              <a:defRPr/>
            </a:pPr>
            <a:endParaRPr lang="es-CO" sz="1700" dirty="0">
              <a:solidFill>
                <a:schemeClr val="tx2"/>
              </a:solidFill>
            </a:endParaRPr>
          </a:p>
          <a:p>
            <a:pPr algn="just">
              <a:defRPr/>
            </a:pPr>
            <a:endParaRPr lang="es-CO" sz="1700" dirty="0">
              <a:solidFill>
                <a:schemeClr val="tx2"/>
              </a:solidFill>
            </a:endParaRPr>
          </a:p>
          <a:p>
            <a:pPr algn="just">
              <a:defRPr/>
            </a:pPr>
            <a:r>
              <a:rPr lang="es-CO" sz="1700" dirty="0">
                <a:solidFill>
                  <a:schemeClr val="tx2"/>
                </a:solidFill>
              </a:rPr>
              <a:t>Por lo anterior, se recomienda emitir las certificaciones de inexistencia de personal suficiente con antelación o de consuno con los estudios previos, en aras de dar cabal cumplimiento al requisito indicado por el Decreto 2209 de 1998 artículo 1</a:t>
            </a:r>
            <a:r>
              <a:rPr lang="es-CO" sz="1700" dirty="0" smtClean="0">
                <a:solidFill>
                  <a:schemeClr val="tx2"/>
                </a:solidFill>
              </a:rPr>
              <a:t>.</a:t>
            </a:r>
          </a:p>
          <a:p>
            <a:pPr algn="just">
              <a:defRPr/>
            </a:pPr>
            <a:endParaRPr lang="es-CO" sz="1700" dirty="0">
              <a:solidFill>
                <a:schemeClr val="tx2"/>
              </a:solidFill>
            </a:endParaRPr>
          </a:p>
          <a:p>
            <a:pPr algn="just">
              <a:defRPr/>
            </a:pPr>
            <a:endParaRPr lang="es-CO" sz="1700" dirty="0">
              <a:solidFill>
                <a:schemeClr val="tx2"/>
              </a:solidFill>
            </a:endParaRPr>
          </a:p>
        </p:txBody>
      </p:sp>
    </p:spTree>
    <p:extLst>
      <p:ext uri="{BB962C8B-B14F-4D97-AF65-F5344CB8AC3E}">
        <p14:creationId xmlns:p14="http://schemas.microsoft.com/office/powerpoint/2010/main" val="1929931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310242" y="137367"/>
            <a:ext cx="8570999"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OPORTUNIDAD DE </a:t>
            </a:r>
            <a:r>
              <a:rPr lang="es-419" sz="2800" dirty="0" smtClean="0">
                <a:solidFill>
                  <a:schemeClr val="tx2"/>
                </a:solidFill>
              </a:rPr>
              <a:t>MEJORA</a:t>
            </a:r>
          </a:p>
          <a:p>
            <a:pPr algn="ctr">
              <a:defRPr/>
            </a:pPr>
            <a:r>
              <a:rPr lang="es-419" sz="2800" b="1" dirty="0" smtClean="0">
                <a:solidFill>
                  <a:schemeClr val="tx2"/>
                </a:solidFill>
              </a:rPr>
              <a:t>RADICACIÓN DE DOCUMENTOS QUE HACEN PARTE DEL PROCESO CONTRACTUAL EN EL SISTEMA DE GESTIÓN DOCUMENTAL ORFEO </a:t>
            </a:r>
            <a:endParaRPr lang="es-419" sz="2800" b="1" dirty="0">
              <a:solidFill>
                <a:schemeClr val="tx2"/>
              </a:solidFill>
            </a:endParaRPr>
          </a:p>
        </p:txBody>
      </p:sp>
      <p:sp>
        <p:nvSpPr>
          <p:cNvPr id="3" name="CuadroTexto 2"/>
          <p:cNvSpPr txBox="1"/>
          <p:nvPr/>
        </p:nvSpPr>
        <p:spPr>
          <a:xfrm>
            <a:off x="286500" y="2220941"/>
            <a:ext cx="8570999" cy="244682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dirty="0" smtClean="0">
              <a:solidFill>
                <a:schemeClr val="tx2"/>
              </a:solidFill>
            </a:endParaRPr>
          </a:p>
          <a:p>
            <a:pPr algn="just">
              <a:defRPr/>
            </a:pPr>
            <a:r>
              <a:rPr lang="es-CO" sz="1700" dirty="0" smtClean="0">
                <a:solidFill>
                  <a:schemeClr val="tx2"/>
                </a:solidFill>
              </a:rPr>
              <a:t>Esta Unidad recomienda radicar en el sistema de Gestión Documental ORFEO, las aprobaciones de las garantías únicas de cumplimiento, las prórrogas y las adiciones </a:t>
            </a:r>
            <a:r>
              <a:rPr lang="es-CO" sz="1700" dirty="0">
                <a:solidFill>
                  <a:schemeClr val="tx2"/>
                </a:solidFill>
              </a:rPr>
              <a:t>de los contratos que suscriba la </a:t>
            </a:r>
            <a:r>
              <a:rPr lang="es-CO" sz="1700" dirty="0" smtClean="0">
                <a:solidFill>
                  <a:schemeClr val="tx2"/>
                </a:solidFill>
              </a:rPr>
              <a:t>entidad; lo anterior, con el fin de conservar la trazabilidad de las actuaciones contractuales al interior de la entidad.</a:t>
            </a:r>
          </a:p>
          <a:p>
            <a:pPr algn="just">
              <a:defRPr/>
            </a:pPr>
            <a:endParaRPr lang="es-CO" sz="1700" dirty="0" smtClean="0">
              <a:solidFill>
                <a:schemeClr val="tx2"/>
              </a:solidFill>
            </a:endParaRPr>
          </a:p>
          <a:p>
            <a:pPr algn="just">
              <a:defRPr/>
            </a:pPr>
            <a:endParaRPr lang="es-CO" sz="1700" dirty="0">
              <a:solidFill>
                <a:schemeClr val="tx2"/>
              </a:solidFill>
            </a:endParaRPr>
          </a:p>
          <a:p>
            <a:pPr algn="just">
              <a:defRPr/>
            </a:pPr>
            <a:endParaRPr lang="es-CO" sz="1700" dirty="0" smtClean="0">
              <a:solidFill>
                <a:schemeClr val="tx2"/>
              </a:solidFill>
            </a:endParaRPr>
          </a:p>
          <a:p>
            <a:pPr algn="just">
              <a:defRPr/>
            </a:pPr>
            <a:endParaRPr lang="es-CO" sz="1700" dirty="0" smtClean="0">
              <a:solidFill>
                <a:schemeClr val="tx2"/>
              </a:solidFill>
            </a:endParaRPr>
          </a:p>
        </p:txBody>
      </p:sp>
    </p:spTree>
    <p:extLst>
      <p:ext uri="{BB962C8B-B14F-4D97-AF65-F5344CB8AC3E}">
        <p14:creationId xmlns:p14="http://schemas.microsoft.com/office/powerpoint/2010/main" val="1559210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310242" y="137367"/>
            <a:ext cx="8570999"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OPORTUNIDAD DE MEJORA</a:t>
            </a:r>
          </a:p>
          <a:p>
            <a:pPr algn="ctr">
              <a:defRPr/>
            </a:pPr>
            <a:r>
              <a:rPr lang="es-419" sz="2800" b="1" dirty="0">
                <a:solidFill>
                  <a:schemeClr val="tx2"/>
                </a:solidFill>
              </a:rPr>
              <a:t>RIESGOS DE GESTIÓN DEL PROCESO DE ADQUISICIÓN DE BIENES Y SERVICIOS </a:t>
            </a:r>
          </a:p>
        </p:txBody>
      </p:sp>
      <p:sp>
        <p:nvSpPr>
          <p:cNvPr id="3" name="CuadroTexto 2"/>
          <p:cNvSpPr txBox="1"/>
          <p:nvPr/>
        </p:nvSpPr>
        <p:spPr>
          <a:xfrm>
            <a:off x="310242" y="1790054"/>
            <a:ext cx="8570999" cy="375487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s-CO" sz="1700" dirty="0" smtClean="0">
                <a:solidFill>
                  <a:schemeClr val="tx2"/>
                </a:solidFill>
              </a:rPr>
              <a:t>Dentro </a:t>
            </a:r>
            <a:r>
              <a:rPr lang="es-CO" sz="1700" dirty="0">
                <a:solidFill>
                  <a:schemeClr val="tx2"/>
                </a:solidFill>
              </a:rPr>
              <a:t>del riesgo </a:t>
            </a:r>
            <a:r>
              <a:rPr lang="es-CO" sz="1600" i="1" dirty="0">
                <a:solidFill>
                  <a:schemeClr val="tx2"/>
                </a:solidFill>
              </a:rPr>
              <a:t>“Que se presente una inadecuada supervisión de los contratos en sus condiciones técnicas, jurídicas, administrativas, económicas, financieras y contables” </a:t>
            </a:r>
            <a:r>
              <a:rPr lang="es-CO" sz="1700" dirty="0">
                <a:solidFill>
                  <a:schemeClr val="tx2"/>
                </a:solidFill>
              </a:rPr>
              <a:t>se tiene como control de mitigación “</a:t>
            </a:r>
            <a:r>
              <a:rPr lang="es-CO" sz="1600" i="1" dirty="0">
                <a:solidFill>
                  <a:schemeClr val="tx2"/>
                </a:solidFill>
              </a:rPr>
              <a:t>Capacitaciones en supervisión de contratos, Revisión aleatoria de los informes de supervisión”. </a:t>
            </a:r>
            <a:r>
              <a:rPr lang="es-CO" sz="1700" dirty="0">
                <a:solidFill>
                  <a:schemeClr val="tx2"/>
                </a:solidFill>
              </a:rPr>
              <a:t>En opinión de esta unidad se debe incluir adicionalmente como control de mitigación, el nombramiento de personal para el rol de supervisor del contrato, de personas idóneas que cuenten con la experiencia y el conocimiento técnico requerido para vigilar el desarrollo y cumplimiento del contrato.</a:t>
            </a:r>
          </a:p>
          <a:p>
            <a:pPr algn="just">
              <a:defRPr/>
            </a:pPr>
            <a:endParaRPr lang="es-CO" sz="1700" dirty="0">
              <a:solidFill>
                <a:schemeClr val="tx2"/>
              </a:solidFill>
            </a:endParaRPr>
          </a:p>
          <a:p>
            <a:pPr algn="just">
              <a:defRPr/>
            </a:pPr>
            <a:r>
              <a:rPr lang="es-CO" sz="1700" dirty="0">
                <a:solidFill>
                  <a:schemeClr val="tx2"/>
                </a:solidFill>
              </a:rPr>
              <a:t>Lo anterior, teniendo en cuenta que no solo son suficientes las capacitaciones y las revisiones aleatorias de los informes, sino que además se requiere que los funcionarios que se desempeñen en este rol, cuenten de los conocimientos técnicos necesarios para </a:t>
            </a:r>
            <a:r>
              <a:rPr lang="es-CO" sz="1700" dirty="0" smtClean="0">
                <a:solidFill>
                  <a:schemeClr val="tx2"/>
                </a:solidFill>
              </a:rPr>
              <a:t>verificar el cumplimiento del </a:t>
            </a:r>
            <a:r>
              <a:rPr lang="es-CO" sz="1700" dirty="0">
                <a:solidFill>
                  <a:schemeClr val="tx2"/>
                </a:solidFill>
              </a:rPr>
              <a:t>objeto contratado, y que en caso de ser necesario, se ejecuten las acciones </a:t>
            </a:r>
            <a:r>
              <a:rPr lang="es-CO" sz="1700" dirty="0" smtClean="0">
                <a:solidFill>
                  <a:schemeClr val="tx2"/>
                </a:solidFill>
              </a:rPr>
              <a:t>a </a:t>
            </a:r>
            <a:r>
              <a:rPr lang="es-CO" sz="1700" dirty="0">
                <a:solidFill>
                  <a:schemeClr val="tx2"/>
                </a:solidFill>
              </a:rPr>
              <a:t>que haya lugar en pro de evitar posibles incumplimientos del contrato y/o un posible detrimento patrimonial</a:t>
            </a:r>
            <a:r>
              <a:rPr lang="es-CO" sz="1700" dirty="0" smtClean="0">
                <a:solidFill>
                  <a:schemeClr val="tx2"/>
                </a:solidFill>
              </a:rPr>
              <a:t>.</a:t>
            </a:r>
            <a:endParaRPr lang="es-CO" sz="1700" dirty="0">
              <a:solidFill>
                <a:schemeClr val="tx2"/>
              </a:solidFill>
            </a:endParaRPr>
          </a:p>
        </p:txBody>
      </p:sp>
    </p:spTree>
    <p:extLst>
      <p:ext uri="{BB962C8B-B14F-4D97-AF65-F5344CB8AC3E}">
        <p14:creationId xmlns:p14="http://schemas.microsoft.com/office/powerpoint/2010/main" val="1470755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420414" y="305534"/>
            <a:ext cx="8345214"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dirty="0">
                <a:solidFill>
                  <a:schemeClr val="tx2"/>
                </a:solidFill>
              </a:rPr>
              <a:t>OPORTUNIDAD </a:t>
            </a:r>
            <a:r>
              <a:rPr lang="es-419" sz="2800" dirty="0" smtClean="0">
                <a:solidFill>
                  <a:schemeClr val="tx2"/>
                </a:solidFill>
              </a:rPr>
              <a:t>DE MEJORA</a:t>
            </a:r>
          </a:p>
          <a:p>
            <a:pPr algn="ctr">
              <a:defRPr/>
            </a:pPr>
            <a:r>
              <a:rPr lang="es-419" sz="2800" b="1" dirty="0" smtClean="0">
                <a:solidFill>
                  <a:schemeClr val="tx2"/>
                </a:solidFill>
              </a:rPr>
              <a:t>MODIFICACIÓN FORMATO GBS-FOR10 </a:t>
            </a:r>
            <a:endParaRPr lang="es-419" sz="2800" b="1" dirty="0">
              <a:solidFill>
                <a:schemeClr val="tx2"/>
              </a:solidFill>
            </a:endParaRPr>
          </a:p>
        </p:txBody>
      </p:sp>
      <p:sp>
        <p:nvSpPr>
          <p:cNvPr id="3" name="CuadroTexto 2"/>
          <p:cNvSpPr txBox="1"/>
          <p:nvPr/>
        </p:nvSpPr>
        <p:spPr>
          <a:xfrm>
            <a:off x="420414" y="1537806"/>
            <a:ext cx="8345214" cy="297004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endParaRPr lang="es-CO" sz="1700" dirty="0">
              <a:solidFill>
                <a:schemeClr val="tx2"/>
              </a:solidFill>
            </a:endParaRPr>
          </a:p>
          <a:p>
            <a:pPr algn="just">
              <a:defRPr/>
            </a:pPr>
            <a:r>
              <a:rPr lang="es-CO" sz="1700" dirty="0" smtClean="0">
                <a:solidFill>
                  <a:schemeClr val="tx2"/>
                </a:solidFill>
              </a:rPr>
              <a:t>Dentro del contrato N° 40 de 2018, se evidenció el diligenciamiento de </a:t>
            </a:r>
            <a:r>
              <a:rPr lang="es-CO" sz="1700" dirty="0">
                <a:solidFill>
                  <a:schemeClr val="tx2"/>
                </a:solidFill>
              </a:rPr>
              <a:t>l</a:t>
            </a:r>
            <a:r>
              <a:rPr lang="es-CO" sz="1700" dirty="0" smtClean="0">
                <a:solidFill>
                  <a:schemeClr val="tx2"/>
                </a:solidFill>
              </a:rPr>
              <a:t>a terminación bilateral en el formato de liquidación de contratos denominado </a:t>
            </a:r>
            <a:r>
              <a:rPr lang="es-CO" sz="1700" dirty="0">
                <a:solidFill>
                  <a:schemeClr val="tx2"/>
                </a:solidFill>
              </a:rPr>
              <a:t>GBS-FOR10- </a:t>
            </a:r>
            <a:r>
              <a:rPr lang="es-CO" sz="1700" dirty="0" smtClean="0">
                <a:solidFill>
                  <a:schemeClr val="tx2"/>
                </a:solidFill>
              </a:rPr>
              <a:t>V01, por lo cual y en opinión de esta Unidad, se recomienda gestionar en el </a:t>
            </a:r>
            <a:r>
              <a:rPr lang="es-CO" sz="1700" dirty="0" smtClean="0">
                <a:solidFill>
                  <a:schemeClr val="tx2"/>
                </a:solidFill>
              </a:rPr>
              <a:t>Sistema </a:t>
            </a:r>
            <a:r>
              <a:rPr lang="es-CO" sz="1700" dirty="0" smtClean="0">
                <a:solidFill>
                  <a:schemeClr val="tx2"/>
                </a:solidFill>
              </a:rPr>
              <a:t>de </a:t>
            </a:r>
            <a:r>
              <a:rPr lang="es-CO" sz="1700" dirty="0" smtClean="0">
                <a:solidFill>
                  <a:schemeClr val="tx2"/>
                </a:solidFill>
              </a:rPr>
              <a:t>Gestión </a:t>
            </a:r>
            <a:r>
              <a:rPr lang="es-CO" sz="1700" dirty="0" smtClean="0">
                <a:solidFill>
                  <a:schemeClr val="tx2"/>
                </a:solidFill>
              </a:rPr>
              <a:t>de </a:t>
            </a:r>
            <a:r>
              <a:rPr lang="es-CO" sz="1700" dirty="0" smtClean="0">
                <a:solidFill>
                  <a:schemeClr val="tx2"/>
                </a:solidFill>
              </a:rPr>
              <a:t>la </a:t>
            </a:r>
            <a:r>
              <a:rPr lang="es-CO" sz="1700" dirty="0" err="1" smtClean="0">
                <a:solidFill>
                  <a:schemeClr val="tx2"/>
                </a:solidFill>
              </a:rPr>
              <a:t>Galidad</a:t>
            </a:r>
            <a:r>
              <a:rPr lang="es-CO" sz="1700" dirty="0" smtClean="0">
                <a:solidFill>
                  <a:schemeClr val="tx2"/>
                </a:solidFill>
              </a:rPr>
              <a:t> </a:t>
            </a:r>
            <a:r>
              <a:rPr lang="es-CO" sz="1700" dirty="0" smtClean="0">
                <a:solidFill>
                  <a:schemeClr val="tx2"/>
                </a:solidFill>
              </a:rPr>
              <a:t>de la entidad, la implementación de un formato diseñado para la terminación bilateral de los contratos.</a:t>
            </a:r>
            <a:endParaRPr lang="es-CO" sz="1700" dirty="0">
              <a:solidFill>
                <a:schemeClr val="tx2"/>
              </a:solidFill>
            </a:endParaRPr>
          </a:p>
          <a:p>
            <a:pPr algn="just">
              <a:defRPr/>
            </a:pPr>
            <a:endParaRPr lang="es-CO" sz="1700" dirty="0" smtClean="0">
              <a:solidFill>
                <a:schemeClr val="tx2"/>
              </a:solidFill>
            </a:endParaRPr>
          </a:p>
          <a:p>
            <a:pPr algn="just">
              <a:defRPr/>
            </a:pPr>
            <a:endParaRPr lang="es-CO" sz="1700" dirty="0">
              <a:solidFill>
                <a:schemeClr val="tx2"/>
              </a:solidFill>
            </a:endParaRPr>
          </a:p>
          <a:p>
            <a:pPr algn="just">
              <a:defRPr/>
            </a:pPr>
            <a:endParaRPr lang="es-CO" sz="1700" dirty="0" smtClean="0">
              <a:solidFill>
                <a:schemeClr val="tx2"/>
              </a:solidFill>
            </a:endParaRPr>
          </a:p>
          <a:p>
            <a:pPr algn="just">
              <a:defRPr/>
            </a:pPr>
            <a:endParaRPr lang="es-CO" sz="1700" dirty="0">
              <a:solidFill>
                <a:schemeClr val="tx2"/>
              </a:solidFill>
            </a:endParaRPr>
          </a:p>
          <a:p>
            <a:pPr algn="just">
              <a:defRPr/>
            </a:pPr>
            <a:endParaRPr lang="es-CO" sz="1700" dirty="0">
              <a:solidFill>
                <a:schemeClr val="tx2"/>
              </a:solidFill>
            </a:endParaRPr>
          </a:p>
        </p:txBody>
      </p:sp>
    </p:spTree>
    <p:extLst>
      <p:ext uri="{BB962C8B-B14F-4D97-AF65-F5344CB8AC3E}">
        <p14:creationId xmlns:p14="http://schemas.microsoft.com/office/powerpoint/2010/main" val="704611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445224"/>
            <a:ext cx="9170641"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Text Box 5"/>
          <p:cNvSpPr txBox="1">
            <a:spLocks noChangeArrowheads="1"/>
          </p:cNvSpPr>
          <p:nvPr/>
        </p:nvSpPr>
        <p:spPr bwMode="auto">
          <a:xfrm>
            <a:off x="607442" y="2254220"/>
            <a:ext cx="8429054"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MX" sz="3200" b="1" dirty="0">
                <a:latin typeface="+mn-lt"/>
              </a:rPr>
              <a:t>Página web: </a:t>
            </a:r>
            <a:r>
              <a:rPr lang="es-MX" sz="3200" b="1" dirty="0">
                <a:solidFill>
                  <a:srgbClr val="1C3481"/>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rgbClr val="1C3481"/>
                </a:solidFill>
                <a:latin typeface="+mn-lt"/>
              </a:rPr>
              <a:t>@</a:t>
            </a:r>
            <a:r>
              <a:rPr lang="es-CO" sz="3200" b="1" dirty="0" err="1">
                <a:solidFill>
                  <a:srgbClr val="1C3481"/>
                </a:solidFill>
                <a:latin typeface="+mn-lt"/>
              </a:rPr>
              <a:t>cracolombia</a:t>
            </a:r>
            <a:endParaRPr lang="es-CO" sz="3200" b="1" dirty="0">
              <a:solidFill>
                <a:srgbClr val="1C3481"/>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smtClean="0">
                <a:solidFill>
                  <a:srgbClr val="1C3481"/>
                </a:solidFill>
                <a:latin typeface="+mn-lt"/>
              </a:rPr>
              <a:t>cracolombia</a:t>
            </a:r>
            <a:endParaRPr lang="es-CO" sz="3200" b="1" dirty="0">
              <a:solidFill>
                <a:srgbClr val="1C3481"/>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rgbClr val="1C3481"/>
                </a:solidFill>
                <a:latin typeface="+mn-lt"/>
              </a:rPr>
              <a:t>Comisión de Regulación CRA</a:t>
            </a:r>
          </a:p>
          <a:p>
            <a:pPr algn="r" eaLnBrk="0" fontAlgn="auto" hangingPunct="0">
              <a:spcBef>
                <a:spcPts val="0"/>
              </a:spcBef>
              <a:spcAft>
                <a:spcPts val="0"/>
              </a:spcAft>
              <a:defRPr/>
            </a:pPr>
            <a:r>
              <a:rPr lang="es-MX" sz="3200" b="1" dirty="0" smtClean="0">
                <a:latin typeface="+mn-lt"/>
              </a:rPr>
              <a:t>Correo </a:t>
            </a:r>
            <a:r>
              <a:rPr lang="es-MX" sz="3200" b="1" dirty="0">
                <a:latin typeface="+mn-lt"/>
              </a:rPr>
              <a:t>electrónico:</a:t>
            </a:r>
            <a:r>
              <a:rPr lang="es-MX" sz="3200" b="1" dirty="0">
                <a:solidFill>
                  <a:schemeClr val="tx2">
                    <a:lumMod val="60000"/>
                    <a:lumOff val="40000"/>
                  </a:schemeClr>
                </a:solidFill>
                <a:latin typeface="+mn-lt"/>
              </a:rPr>
              <a:t> </a:t>
            </a:r>
            <a:r>
              <a:rPr lang="es-MX" sz="3200" b="1" dirty="0">
                <a:solidFill>
                  <a:srgbClr val="1C3481"/>
                </a:solidFill>
                <a:latin typeface="+mn-lt"/>
              </a:rPr>
              <a:t>correo@cra.gov.co</a:t>
            </a:r>
          </a:p>
          <a:p>
            <a:pPr algn="r" eaLnBrk="0" fontAlgn="auto" hangingPunct="0">
              <a:spcBef>
                <a:spcPts val="0"/>
              </a:spcBef>
              <a:spcAft>
                <a:spcPts val="0"/>
              </a:spcAft>
              <a:defRPr/>
            </a:pPr>
            <a:r>
              <a:rPr lang="es-MX" sz="3200" b="1" dirty="0">
                <a:latin typeface="+mn-lt"/>
              </a:rPr>
              <a:t>PBX</a:t>
            </a:r>
            <a:r>
              <a:rPr lang="es-MX" sz="3200" b="1" dirty="0" smtClean="0">
                <a:latin typeface="+mn-lt"/>
              </a:rPr>
              <a:t>:</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(1)</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4873820</a:t>
            </a:r>
            <a:r>
              <a:rPr lang="es-MX" sz="3200" b="1" dirty="0" smtClean="0">
                <a:solidFill>
                  <a:schemeClr val="tx2">
                    <a:lumMod val="60000"/>
                    <a:lumOff val="40000"/>
                  </a:schemeClr>
                </a:solidFill>
                <a:latin typeface="+mn-lt"/>
              </a:rPr>
              <a:t> </a:t>
            </a:r>
            <a:r>
              <a:rPr lang="es-MX" sz="3200" b="1" dirty="0">
                <a:latin typeface="+mn-lt"/>
              </a:rPr>
              <a:t>Línea </a:t>
            </a:r>
            <a:r>
              <a:rPr lang="es-MX" sz="3200" b="1" dirty="0" smtClean="0">
                <a:latin typeface="+mn-lt"/>
              </a:rPr>
              <a:t>Nacional: </a:t>
            </a:r>
            <a:r>
              <a:rPr lang="es-MX" sz="3200" b="1" dirty="0" smtClean="0">
                <a:solidFill>
                  <a:srgbClr val="1C3481"/>
                </a:solidFill>
                <a:latin typeface="+mn-lt"/>
              </a:rPr>
              <a:t>018000517565</a:t>
            </a:r>
            <a:endParaRPr lang="es-ES" sz="3200" b="1" dirty="0">
              <a:solidFill>
                <a:srgbClr val="1C3481"/>
              </a:solidFill>
              <a:latin typeface="+mn-lt"/>
            </a:endParaRPr>
          </a:p>
        </p:txBody>
      </p:sp>
      <p:sp>
        <p:nvSpPr>
          <p:cNvPr id="16" name="15 Rectángulo"/>
          <p:cNvSpPr/>
          <p:nvPr/>
        </p:nvSpPr>
        <p:spPr>
          <a:xfrm>
            <a:off x="-1" y="0"/>
            <a:ext cx="917064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7" name="16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pic>
        <p:nvPicPr>
          <p:cNvPr id="2" name="Imagen 1"/>
          <p:cNvPicPr>
            <a:picLocks noChangeAspect="1"/>
          </p:cNvPicPr>
          <p:nvPr/>
        </p:nvPicPr>
        <p:blipFill>
          <a:blip r:embed="rId3"/>
          <a:stretch>
            <a:fillRect/>
          </a:stretch>
        </p:blipFill>
        <p:spPr>
          <a:xfrm>
            <a:off x="4773566" y="5999584"/>
            <a:ext cx="4080042" cy="670152"/>
          </a:xfrm>
          <a:prstGeom prst="rect">
            <a:avLst/>
          </a:prstGeom>
        </p:spPr>
      </p:pic>
    </p:spTree>
    <p:extLst>
      <p:ext uri="{BB962C8B-B14F-4D97-AF65-F5344CB8AC3E}">
        <p14:creationId xmlns:p14="http://schemas.microsoft.com/office/powerpoint/2010/main" val="1350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03214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CO" sz="3000" b="1" dirty="0">
                <a:solidFill>
                  <a:schemeClr val="tx2"/>
                </a:solidFill>
                <a:cs typeface="Arial" panose="020B0604020202020204" pitchFamily="34" charset="0"/>
              </a:rPr>
              <a:t>CRITERIOS</a:t>
            </a:r>
          </a:p>
          <a:p>
            <a:pPr algn="just">
              <a:defRPr/>
            </a:pPr>
            <a:endParaRPr lang="es-CO" sz="1600" b="1" dirty="0" smtClean="0">
              <a:solidFill>
                <a:schemeClr val="tx2"/>
              </a:solidFill>
              <a:cs typeface="Arial" panose="020B0604020202020204" pitchFamily="34" charset="0"/>
            </a:endParaRPr>
          </a:p>
          <a:p>
            <a:pPr algn="just">
              <a:defRPr/>
            </a:pPr>
            <a:r>
              <a:rPr lang="es-CO" sz="1600" b="1" dirty="0" smtClean="0">
                <a:solidFill>
                  <a:schemeClr val="tx2"/>
                </a:solidFill>
                <a:cs typeface="Arial" panose="020B0604020202020204" pitchFamily="34" charset="0"/>
              </a:rPr>
              <a:t>1</a:t>
            </a:r>
            <a:r>
              <a:rPr lang="es-CO" sz="1600" b="1" dirty="0">
                <a:solidFill>
                  <a:schemeClr val="tx2"/>
                </a:solidFill>
                <a:cs typeface="Arial" panose="020B0604020202020204" pitchFamily="34" charset="0"/>
              </a:rPr>
              <a:t>.- Ley 80 de 1993 </a:t>
            </a:r>
            <a:r>
              <a:rPr lang="es-CO" sz="1600" i="1" dirty="0">
                <a:solidFill>
                  <a:schemeClr val="tx2"/>
                </a:solidFill>
                <a:cs typeface="Arial" panose="020B0604020202020204" pitchFamily="34" charset="0"/>
              </a:rPr>
              <a:t>“Por la cual se expide el Estatuto General de Contratación de la Administración Pública”.</a:t>
            </a:r>
          </a:p>
          <a:p>
            <a:pPr algn="just">
              <a:defRPr/>
            </a:pPr>
            <a:endParaRPr lang="es-CO" sz="700" dirty="0">
              <a:solidFill>
                <a:schemeClr val="tx2"/>
              </a:solidFill>
              <a:cs typeface="Arial" panose="020B0604020202020204" pitchFamily="34" charset="0"/>
            </a:endParaRPr>
          </a:p>
          <a:p>
            <a:pPr algn="just">
              <a:defRPr/>
            </a:pPr>
            <a:r>
              <a:rPr lang="es-CO" sz="1600" b="1" dirty="0">
                <a:solidFill>
                  <a:schemeClr val="tx2"/>
                </a:solidFill>
                <a:cs typeface="Arial" panose="020B0604020202020204" pitchFamily="34" charset="0"/>
              </a:rPr>
              <a:t>2.- Ley 590 de 2000 </a:t>
            </a:r>
            <a:r>
              <a:rPr lang="es-CO" sz="1600" i="1" dirty="0">
                <a:solidFill>
                  <a:schemeClr val="tx2"/>
                </a:solidFill>
                <a:cs typeface="Arial" panose="020B0604020202020204" pitchFamily="34" charset="0"/>
              </a:rPr>
              <a:t>"Por la cual se dictan disposiciones para promover el desarrollo de las micro, pequeñas y medianas empresa".</a:t>
            </a:r>
          </a:p>
          <a:p>
            <a:pPr algn="just">
              <a:defRPr/>
            </a:pPr>
            <a:endParaRPr lang="es-CO" sz="700" dirty="0">
              <a:solidFill>
                <a:schemeClr val="tx2"/>
              </a:solidFill>
              <a:cs typeface="Arial" panose="020B0604020202020204" pitchFamily="34" charset="0"/>
            </a:endParaRPr>
          </a:p>
          <a:p>
            <a:pPr algn="just">
              <a:defRPr/>
            </a:pPr>
            <a:r>
              <a:rPr lang="es-CO" sz="1600" b="1" dirty="0">
                <a:solidFill>
                  <a:schemeClr val="tx2"/>
                </a:solidFill>
                <a:cs typeface="Arial" panose="020B0604020202020204" pitchFamily="34" charset="0"/>
              </a:rPr>
              <a:t>3.- Ley 789 de 2002 </a:t>
            </a:r>
            <a:r>
              <a:rPr lang="es-CO" sz="1600" i="1" dirty="0">
                <a:solidFill>
                  <a:schemeClr val="tx2"/>
                </a:solidFill>
                <a:cs typeface="Arial" panose="020B0604020202020204" pitchFamily="34" charset="0"/>
              </a:rPr>
              <a:t>“Por la cual se dictan normas para apoyar el empleo y ampliar la protección social y se modifican algunos artículos del Código Sustantivo de Trabajo”.</a:t>
            </a:r>
          </a:p>
          <a:p>
            <a:pPr algn="just">
              <a:defRPr/>
            </a:pPr>
            <a:endParaRPr lang="es-CO" sz="700" i="1" dirty="0">
              <a:solidFill>
                <a:schemeClr val="tx2"/>
              </a:solidFill>
              <a:cs typeface="Arial" panose="020B0604020202020204" pitchFamily="34" charset="0"/>
            </a:endParaRPr>
          </a:p>
          <a:p>
            <a:pPr algn="just">
              <a:defRPr/>
            </a:pPr>
            <a:r>
              <a:rPr lang="es-CO" sz="1600" b="1" dirty="0">
                <a:solidFill>
                  <a:schemeClr val="tx2"/>
                </a:solidFill>
                <a:cs typeface="Arial" panose="020B0604020202020204" pitchFamily="34" charset="0"/>
              </a:rPr>
              <a:t>4.- Ley 816 de 2003 </a:t>
            </a:r>
            <a:r>
              <a:rPr lang="es-CO" sz="1600" i="1" dirty="0">
                <a:solidFill>
                  <a:schemeClr val="tx2"/>
                </a:solidFill>
                <a:cs typeface="Arial" panose="020B0604020202020204" pitchFamily="34" charset="0"/>
              </a:rPr>
              <a:t>"Por medio de la cual se apoya a la industria nacional a través de la contratación pública".</a:t>
            </a:r>
          </a:p>
          <a:p>
            <a:pPr algn="just">
              <a:defRPr/>
            </a:pPr>
            <a:endParaRPr lang="es-CO" sz="700" dirty="0">
              <a:solidFill>
                <a:schemeClr val="tx2"/>
              </a:solidFill>
              <a:cs typeface="Arial" panose="020B0604020202020204" pitchFamily="34" charset="0"/>
            </a:endParaRPr>
          </a:p>
          <a:p>
            <a:pPr algn="just">
              <a:defRPr/>
            </a:pPr>
            <a:r>
              <a:rPr lang="es-CO" sz="1600" b="1" dirty="0">
                <a:solidFill>
                  <a:schemeClr val="tx2"/>
                </a:solidFill>
                <a:cs typeface="Arial" panose="020B0604020202020204" pitchFamily="34" charset="0"/>
              </a:rPr>
              <a:t>5.- Ley 1150 de 2007 </a:t>
            </a:r>
            <a:r>
              <a:rPr lang="es-CO" sz="1600" i="1" dirty="0">
                <a:solidFill>
                  <a:schemeClr val="tx2"/>
                </a:solidFill>
                <a:cs typeface="Arial" panose="020B0604020202020204" pitchFamily="34" charset="0"/>
              </a:rPr>
              <a:t>“Por medio de la cual se introducen medidas para la eficiencia y la transparencia en la Ley 80 de 1993 y se dictan otras disposiciones generales sobre la contratación con Recursos Públicos”.</a:t>
            </a:r>
          </a:p>
          <a:p>
            <a:pPr algn="just">
              <a:defRPr/>
            </a:pPr>
            <a:endParaRPr lang="es-CO" sz="700" dirty="0">
              <a:solidFill>
                <a:schemeClr val="tx2"/>
              </a:solidFill>
              <a:cs typeface="Arial" panose="020B0604020202020204" pitchFamily="34" charset="0"/>
            </a:endParaRPr>
          </a:p>
          <a:p>
            <a:pPr algn="just">
              <a:defRPr/>
            </a:pPr>
            <a:r>
              <a:rPr lang="es-CO" sz="1600" b="1" dirty="0">
                <a:solidFill>
                  <a:schemeClr val="tx2"/>
                </a:solidFill>
                <a:cs typeface="Arial" panose="020B0604020202020204" pitchFamily="34" charset="0"/>
              </a:rPr>
              <a:t>6.- Ley 1474 de 2011 </a:t>
            </a:r>
            <a:r>
              <a:rPr lang="es-CO" sz="1600" i="1" dirty="0">
                <a:solidFill>
                  <a:schemeClr val="tx2"/>
                </a:solidFill>
                <a:cs typeface="Arial" panose="020B0604020202020204" pitchFamily="34" charset="0"/>
              </a:rPr>
              <a:t>“Por la cual se dictan normas orientadas a fortalecer los mecanismos de prevención, investigación y sanción de actos de corrupción y la efectividad del control de la gestión pública”.</a:t>
            </a:r>
          </a:p>
          <a:p>
            <a:pPr algn="just">
              <a:defRPr/>
            </a:pPr>
            <a:endParaRPr lang="es-CO" dirty="0">
              <a:solidFill>
                <a:schemeClr val="tx2"/>
              </a:solidFill>
              <a:cs typeface="Arial" panose="020B0604020202020204" pitchFamily="34" charset="0"/>
            </a:endParaRPr>
          </a:p>
        </p:txBody>
      </p:sp>
    </p:spTree>
    <p:extLst>
      <p:ext uri="{BB962C8B-B14F-4D97-AF65-F5344CB8AC3E}">
        <p14:creationId xmlns:p14="http://schemas.microsoft.com/office/powerpoint/2010/main" val="31680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35531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CO" sz="3000" b="1" dirty="0">
                <a:solidFill>
                  <a:schemeClr val="tx2"/>
                </a:solidFill>
                <a:cs typeface="Arial" panose="020B0604020202020204" pitchFamily="34" charset="0"/>
              </a:rPr>
              <a:t>CRITERIOS</a:t>
            </a:r>
          </a:p>
          <a:p>
            <a:pPr algn="just">
              <a:defRPr/>
            </a:pPr>
            <a:endParaRPr lang="es-CO" sz="700" b="1" dirty="0" smtClean="0">
              <a:solidFill>
                <a:schemeClr val="tx2"/>
              </a:solidFill>
              <a:cs typeface="Arial" panose="020B0604020202020204" pitchFamily="34" charset="0"/>
            </a:endParaRPr>
          </a:p>
          <a:p>
            <a:pPr algn="just">
              <a:tabLst>
                <a:tab pos="444500" algn="l"/>
              </a:tabLst>
              <a:defRPr/>
            </a:pPr>
            <a:r>
              <a:rPr lang="es-CO" sz="1700" b="1" i="1" dirty="0">
                <a:solidFill>
                  <a:schemeClr val="tx2"/>
                </a:solidFill>
                <a:cs typeface="Arial" panose="020B0604020202020204" pitchFamily="34" charset="0"/>
              </a:rPr>
              <a:t>7</a:t>
            </a:r>
            <a:r>
              <a:rPr lang="es-CO" sz="1700" b="1" dirty="0">
                <a:solidFill>
                  <a:schemeClr val="tx2"/>
                </a:solidFill>
                <a:cs typeface="Arial" panose="020B0604020202020204" pitchFamily="34" charset="0"/>
              </a:rPr>
              <a:t>. Decreto Ley 0019 de 2012 </a:t>
            </a:r>
            <a:r>
              <a:rPr lang="es-CO" sz="1700" i="1" dirty="0">
                <a:solidFill>
                  <a:schemeClr val="tx2"/>
                </a:solidFill>
                <a:cs typeface="Arial" panose="020B0604020202020204" pitchFamily="34" charset="0"/>
              </a:rPr>
              <a:t>“</a:t>
            </a:r>
            <a:r>
              <a:rPr lang="es-CO" sz="1600" i="1" dirty="0">
                <a:solidFill>
                  <a:schemeClr val="tx2"/>
                </a:solidFill>
                <a:cs typeface="Arial" panose="020B0604020202020204" pitchFamily="34" charset="0"/>
              </a:rPr>
              <a:t>Por el cual se dictan normas para suprimir o reformar regulaciones, procedimientos y trámites innecesarios existentes en la Administración Pública”. </a:t>
            </a:r>
          </a:p>
          <a:p>
            <a:pPr algn="just">
              <a:tabLst>
                <a:tab pos="444500" algn="l"/>
              </a:tabLst>
              <a:defRPr/>
            </a:pPr>
            <a:endParaRPr lang="es-CO" sz="1600" i="1" dirty="0">
              <a:solidFill>
                <a:schemeClr val="tx2"/>
              </a:solidFill>
              <a:cs typeface="Arial" panose="020B0604020202020204" pitchFamily="34" charset="0"/>
            </a:endParaRPr>
          </a:p>
          <a:p>
            <a:pPr algn="just">
              <a:tabLst>
                <a:tab pos="444500" algn="l"/>
              </a:tabLst>
              <a:defRPr/>
            </a:pPr>
            <a:endParaRPr lang="es-CO" sz="700" i="1" dirty="0">
              <a:solidFill>
                <a:schemeClr val="tx2"/>
              </a:solidFill>
              <a:cs typeface="Arial" panose="020B0604020202020204" pitchFamily="34" charset="0"/>
            </a:endParaRPr>
          </a:p>
          <a:p>
            <a:pPr algn="just">
              <a:tabLst>
                <a:tab pos="444500" algn="l"/>
              </a:tabLst>
              <a:defRPr/>
            </a:pPr>
            <a:r>
              <a:rPr lang="es-CO" sz="1700" b="1" dirty="0">
                <a:solidFill>
                  <a:schemeClr val="tx2"/>
                </a:solidFill>
                <a:cs typeface="Arial" panose="020B0604020202020204" pitchFamily="34" charset="0"/>
              </a:rPr>
              <a:t>8. Decreto 1082 de 2015 </a:t>
            </a:r>
            <a:r>
              <a:rPr lang="es-CO" sz="1700" i="1" dirty="0">
                <a:solidFill>
                  <a:schemeClr val="tx2"/>
                </a:solidFill>
                <a:cs typeface="Arial" panose="020B0604020202020204" pitchFamily="34" charset="0"/>
              </a:rPr>
              <a:t>“</a:t>
            </a:r>
            <a:r>
              <a:rPr lang="es-CO" sz="1600" i="1" dirty="0">
                <a:solidFill>
                  <a:schemeClr val="tx2"/>
                </a:solidFill>
                <a:cs typeface="Arial" panose="020B0604020202020204" pitchFamily="34" charset="0"/>
              </a:rPr>
              <a:t>Por medio del cual se expide el decreto único reglamentario del sector administrativo de planeación nacional</a:t>
            </a:r>
            <a:r>
              <a:rPr lang="es-CO" sz="1600" i="1" dirty="0" smtClean="0">
                <a:solidFill>
                  <a:schemeClr val="tx2"/>
                </a:solidFill>
                <a:cs typeface="Arial" panose="020B0604020202020204" pitchFamily="34" charset="0"/>
              </a:rPr>
              <a:t>“.</a:t>
            </a:r>
          </a:p>
          <a:p>
            <a:pPr algn="just">
              <a:tabLst>
                <a:tab pos="444500" algn="l"/>
              </a:tabLst>
              <a:defRPr/>
            </a:pPr>
            <a:endParaRPr lang="es-CO" sz="1600" i="1" dirty="0">
              <a:solidFill>
                <a:schemeClr val="tx2"/>
              </a:solidFill>
              <a:cs typeface="Arial" panose="020B0604020202020204" pitchFamily="34" charset="0"/>
            </a:endParaRPr>
          </a:p>
          <a:p>
            <a:pPr algn="just">
              <a:tabLst>
                <a:tab pos="444500" algn="l"/>
              </a:tabLst>
              <a:defRPr/>
            </a:pPr>
            <a:endParaRPr lang="es-CO" sz="700" i="1" dirty="0">
              <a:solidFill>
                <a:schemeClr val="tx2"/>
              </a:solidFill>
              <a:cs typeface="Arial" panose="020B0604020202020204" pitchFamily="34" charset="0"/>
            </a:endParaRPr>
          </a:p>
          <a:p>
            <a:pPr algn="just">
              <a:tabLst>
                <a:tab pos="444500" algn="l"/>
              </a:tabLst>
              <a:defRPr/>
            </a:pPr>
            <a:r>
              <a:rPr lang="es-CO" sz="1700" b="1" dirty="0">
                <a:solidFill>
                  <a:schemeClr val="tx2"/>
                </a:solidFill>
                <a:cs typeface="Arial" panose="020B0604020202020204" pitchFamily="34" charset="0"/>
              </a:rPr>
              <a:t>9. Decreto 2412 de 2015 </a:t>
            </a:r>
            <a:r>
              <a:rPr lang="es-CO" sz="1700" i="1" dirty="0">
                <a:solidFill>
                  <a:schemeClr val="tx2"/>
                </a:solidFill>
                <a:cs typeface="Arial" panose="020B0604020202020204" pitchFamily="34" charset="0"/>
              </a:rPr>
              <a:t>“</a:t>
            </a:r>
            <a:r>
              <a:rPr lang="es-CO" sz="1600" i="1" dirty="0">
                <a:solidFill>
                  <a:schemeClr val="tx2"/>
                </a:solidFill>
                <a:cs typeface="Arial" panose="020B0604020202020204" pitchFamily="34" charset="0"/>
              </a:rPr>
              <a:t>Por el cual se modifican los artículos 2 y 3 del Decreto 2883 de 2007</a:t>
            </a:r>
            <a:r>
              <a:rPr lang="es-CO" sz="1600" i="1" dirty="0" smtClean="0">
                <a:solidFill>
                  <a:schemeClr val="tx2"/>
                </a:solidFill>
                <a:cs typeface="Arial" panose="020B0604020202020204" pitchFamily="34" charset="0"/>
              </a:rPr>
              <a:t>.”</a:t>
            </a:r>
          </a:p>
          <a:p>
            <a:pPr algn="just">
              <a:tabLst>
                <a:tab pos="444500" algn="l"/>
              </a:tabLst>
              <a:defRPr/>
            </a:pPr>
            <a:endParaRPr lang="es-CO" sz="1600" i="1" dirty="0">
              <a:solidFill>
                <a:schemeClr val="tx2"/>
              </a:solidFill>
              <a:cs typeface="Arial" panose="020B0604020202020204" pitchFamily="34" charset="0"/>
            </a:endParaRPr>
          </a:p>
          <a:p>
            <a:pPr algn="just">
              <a:tabLst>
                <a:tab pos="444500" algn="l"/>
              </a:tabLst>
              <a:defRPr/>
            </a:pPr>
            <a:endParaRPr lang="es-CO" sz="700" i="1" dirty="0">
              <a:solidFill>
                <a:schemeClr val="tx2"/>
              </a:solidFill>
              <a:cs typeface="Arial" panose="020B0604020202020204" pitchFamily="34" charset="0"/>
            </a:endParaRPr>
          </a:p>
          <a:p>
            <a:pPr algn="just">
              <a:tabLst>
                <a:tab pos="444500" algn="l"/>
              </a:tabLst>
              <a:defRPr/>
            </a:pPr>
            <a:r>
              <a:rPr lang="es-419" sz="1700" b="1" dirty="0">
                <a:solidFill>
                  <a:schemeClr val="tx2"/>
                </a:solidFill>
                <a:cs typeface="Arial" panose="020B0604020202020204" pitchFamily="34" charset="0"/>
              </a:rPr>
              <a:t>10. </a:t>
            </a:r>
            <a:r>
              <a:rPr lang="es-CO" sz="1700" b="1" dirty="0">
                <a:solidFill>
                  <a:schemeClr val="tx2"/>
                </a:solidFill>
                <a:cs typeface="Arial" panose="020B0604020202020204" pitchFamily="34" charset="0"/>
              </a:rPr>
              <a:t>Decreto 4170 de 2011 </a:t>
            </a:r>
            <a:r>
              <a:rPr lang="es-CO" sz="1600" i="1" dirty="0">
                <a:solidFill>
                  <a:schemeClr val="tx2"/>
                </a:solidFill>
                <a:cs typeface="Arial" panose="020B0604020202020204" pitchFamily="34" charset="0"/>
              </a:rPr>
              <a:t>“Por el cual se crea la Agencia Nacional de Contratación Pública –Colombia Compra Eficiente–, se determinan sus objetivos y estructura”.</a:t>
            </a:r>
          </a:p>
          <a:p>
            <a:pPr algn="just">
              <a:tabLst>
                <a:tab pos="444500" algn="l"/>
              </a:tabLst>
              <a:defRPr/>
            </a:pPr>
            <a:endParaRPr lang="es-CO" sz="700" i="1" dirty="0">
              <a:solidFill>
                <a:schemeClr val="tx2"/>
              </a:solidFill>
              <a:cs typeface="Arial" panose="020B0604020202020204" pitchFamily="34" charset="0"/>
            </a:endParaRPr>
          </a:p>
          <a:p>
            <a:pPr algn="just">
              <a:tabLst>
                <a:tab pos="444500" algn="l"/>
              </a:tabLst>
              <a:defRPr/>
            </a:pPr>
            <a:endParaRPr lang="es-CO" sz="700" i="1" dirty="0">
              <a:solidFill>
                <a:schemeClr val="tx2"/>
              </a:solidFill>
              <a:cs typeface="Arial" panose="020B0604020202020204" pitchFamily="34" charset="0"/>
            </a:endParaRPr>
          </a:p>
          <a:p>
            <a:pPr algn="just">
              <a:tabLst>
                <a:tab pos="444500" algn="l"/>
              </a:tabLst>
              <a:defRPr/>
            </a:pPr>
            <a:r>
              <a:rPr lang="es-CO" sz="1700" b="1" dirty="0">
                <a:solidFill>
                  <a:schemeClr val="tx2"/>
                </a:solidFill>
                <a:cs typeface="Arial" panose="020B0604020202020204" pitchFamily="34" charset="0"/>
              </a:rPr>
              <a:t>11. Resolución UAE CRA 844 de 2016 </a:t>
            </a:r>
            <a:r>
              <a:rPr lang="es-CO" sz="1600" i="1" dirty="0">
                <a:solidFill>
                  <a:schemeClr val="tx2"/>
                </a:solidFill>
                <a:cs typeface="Arial" panose="020B0604020202020204" pitchFamily="34" charset="0"/>
              </a:rPr>
              <a:t>“Por la cual se deroga la Resolución UAE CRA 079 de 2016 y se establecen los lineamientos en materia contractual y de nombramiento y remoción de personal, al interior de la Unidad Administrativa Especial Comisión de Regulación de Agua Potable- UAE CRA, acorde con lo dispuesto por el Decreto 2412 DE 2015”. </a:t>
            </a:r>
          </a:p>
          <a:p>
            <a:pPr algn="just">
              <a:tabLst>
                <a:tab pos="444500" algn="l"/>
              </a:tabLst>
              <a:defRPr/>
            </a:pPr>
            <a:endParaRPr lang="es-CO" sz="1700" i="1" dirty="0">
              <a:solidFill>
                <a:schemeClr val="tx2"/>
              </a:solidFill>
              <a:cs typeface="Arial" panose="020B0604020202020204" pitchFamily="34" charset="0"/>
            </a:endParaRPr>
          </a:p>
          <a:p>
            <a:pPr algn="just">
              <a:tabLst>
                <a:tab pos="444500" algn="l"/>
              </a:tabLst>
              <a:defRPr/>
            </a:pPr>
            <a:r>
              <a:rPr lang="es-CO" sz="1700" b="1" dirty="0">
                <a:solidFill>
                  <a:schemeClr val="tx2"/>
                </a:solidFill>
                <a:cs typeface="Arial" panose="020B0604020202020204" pitchFamily="34" charset="0"/>
              </a:rPr>
              <a:t>12. Manual de Contratación de la UAE CRA versión 3 y versión 4</a:t>
            </a:r>
            <a:r>
              <a:rPr lang="es-CO" sz="1700" b="1" dirty="0" smtClean="0">
                <a:solidFill>
                  <a:schemeClr val="tx2"/>
                </a:solidFill>
                <a:cs typeface="Arial" panose="020B0604020202020204" pitchFamily="34" charset="0"/>
              </a:rPr>
              <a:t>.</a:t>
            </a:r>
            <a:endParaRPr lang="es-CO" sz="1700" b="1" dirty="0">
              <a:solidFill>
                <a:schemeClr val="tx2"/>
              </a:solidFill>
              <a:cs typeface="Arial" panose="020B0604020202020204" pitchFamily="34" charset="0"/>
            </a:endParaRPr>
          </a:p>
        </p:txBody>
      </p:sp>
    </p:spTree>
    <p:extLst>
      <p:ext uri="{BB962C8B-B14F-4D97-AF65-F5344CB8AC3E}">
        <p14:creationId xmlns:p14="http://schemas.microsoft.com/office/powerpoint/2010/main" val="266813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21681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2800" b="1" dirty="0">
                <a:solidFill>
                  <a:schemeClr val="tx2"/>
                </a:solidFill>
              </a:rPr>
              <a:t>SELECCIÓN DE LA MUESTRA</a:t>
            </a:r>
          </a:p>
          <a:p>
            <a:pPr algn="ctr">
              <a:defRPr/>
            </a:pPr>
            <a:endParaRPr lang="es-419" sz="1200" b="1" dirty="0">
              <a:solidFill>
                <a:schemeClr val="tx2"/>
              </a:solidFill>
            </a:endParaRPr>
          </a:p>
          <a:p>
            <a:pPr algn="ctr">
              <a:defRPr/>
            </a:pPr>
            <a:r>
              <a:rPr lang="es-419" sz="1700" b="1" dirty="0">
                <a:solidFill>
                  <a:schemeClr val="tx2"/>
                </a:solidFill>
                <a:cs typeface="Arial" panose="020B0604020202020204" pitchFamily="34" charset="0"/>
              </a:rPr>
              <a:t>UNIVERSO:</a:t>
            </a:r>
            <a:r>
              <a:rPr lang="es-419" sz="1700" dirty="0">
                <a:solidFill>
                  <a:schemeClr val="tx2"/>
                </a:solidFill>
                <a:cs typeface="Arial" panose="020B0604020202020204" pitchFamily="34" charset="0"/>
              </a:rPr>
              <a:t> 108 CONTRATOS    </a:t>
            </a:r>
            <a:r>
              <a:rPr lang="es-419" sz="1700" b="1" dirty="0">
                <a:solidFill>
                  <a:schemeClr val="tx2"/>
                </a:solidFill>
                <a:cs typeface="Arial" panose="020B0604020202020204" pitchFamily="34" charset="0"/>
              </a:rPr>
              <a:t>Valor total: $3.685.786.726</a:t>
            </a:r>
          </a:p>
          <a:p>
            <a:pPr algn="ctr">
              <a:defRPr/>
            </a:pPr>
            <a:r>
              <a:rPr lang="es-419" sz="1700" dirty="0">
                <a:solidFill>
                  <a:schemeClr val="tx2"/>
                </a:solidFill>
                <a:cs typeface="Arial" panose="020B0604020202020204" pitchFamily="34" charset="0"/>
              </a:rPr>
              <a:t>Muestra por # de contratos </a:t>
            </a:r>
            <a:r>
              <a:rPr lang="es-419" sz="1700" b="1" dirty="0">
                <a:solidFill>
                  <a:schemeClr val="tx2"/>
                </a:solidFill>
                <a:cs typeface="Arial" panose="020B0604020202020204" pitchFamily="34" charset="0"/>
              </a:rPr>
              <a:t>24%</a:t>
            </a:r>
            <a:r>
              <a:rPr lang="es-419" sz="1700" dirty="0">
                <a:solidFill>
                  <a:schemeClr val="tx2"/>
                </a:solidFill>
                <a:cs typeface="Arial" panose="020B0604020202020204" pitchFamily="34" charset="0"/>
              </a:rPr>
              <a:t>, para un total de </a:t>
            </a:r>
            <a:r>
              <a:rPr lang="es-419" sz="1700" b="1" dirty="0">
                <a:solidFill>
                  <a:schemeClr val="tx2"/>
                </a:solidFill>
                <a:cs typeface="Arial" panose="020B0604020202020204" pitchFamily="34" charset="0"/>
              </a:rPr>
              <a:t>26 contratos</a:t>
            </a:r>
          </a:p>
          <a:p>
            <a:pPr algn="ctr">
              <a:defRPr/>
            </a:pPr>
            <a:r>
              <a:rPr lang="es-419" sz="1700" dirty="0">
                <a:solidFill>
                  <a:schemeClr val="tx2"/>
                </a:solidFill>
                <a:cs typeface="Arial" panose="020B0604020202020204" pitchFamily="34" charset="0"/>
              </a:rPr>
              <a:t>Muestra por valor </a:t>
            </a:r>
            <a:r>
              <a:rPr lang="es-419" sz="1700" b="1" dirty="0">
                <a:solidFill>
                  <a:schemeClr val="tx2"/>
                </a:solidFill>
                <a:cs typeface="Arial" panose="020B0604020202020204" pitchFamily="34" charset="0"/>
              </a:rPr>
              <a:t>33%</a:t>
            </a:r>
            <a:r>
              <a:rPr lang="es-419" sz="1700" dirty="0">
                <a:solidFill>
                  <a:schemeClr val="tx2"/>
                </a:solidFill>
                <a:cs typeface="Arial" panose="020B0604020202020204" pitchFamily="34" charset="0"/>
              </a:rPr>
              <a:t> equivalente a </a:t>
            </a:r>
            <a:r>
              <a:rPr lang="es-419" sz="1700" b="1" dirty="0">
                <a:solidFill>
                  <a:schemeClr val="tx2"/>
                </a:solidFill>
                <a:cs typeface="Arial" panose="020B0604020202020204" pitchFamily="34" charset="0"/>
              </a:rPr>
              <a:t>$</a:t>
            </a:r>
            <a:r>
              <a:rPr lang="es-419" sz="1700" b="1" dirty="0" smtClean="0">
                <a:solidFill>
                  <a:schemeClr val="tx2"/>
                </a:solidFill>
                <a:cs typeface="Arial" panose="020B0604020202020204" pitchFamily="34" charset="0"/>
              </a:rPr>
              <a:t>1.224.958.722</a:t>
            </a:r>
          </a:p>
          <a:p>
            <a:pPr algn="ctr">
              <a:defRPr/>
            </a:pPr>
            <a:endParaRPr lang="es-419" sz="1700" b="1" dirty="0">
              <a:solidFill>
                <a:schemeClr val="tx2"/>
              </a:solidFill>
              <a:cs typeface="Arial" panose="020B0604020202020204" pitchFamily="34" charset="0"/>
            </a:endParaRPr>
          </a:p>
          <a:p>
            <a:pPr algn="ctr">
              <a:defRPr/>
            </a:pPr>
            <a:r>
              <a:rPr lang="es-419" sz="2800" b="1" dirty="0">
                <a:solidFill>
                  <a:schemeClr val="tx2"/>
                </a:solidFill>
              </a:rPr>
              <a:t>CONTRATOS </a:t>
            </a:r>
            <a:r>
              <a:rPr lang="es-419" sz="2800" b="1" dirty="0" smtClean="0">
                <a:solidFill>
                  <a:schemeClr val="tx2"/>
                </a:solidFill>
              </a:rPr>
              <a:t>AUDITADOS</a:t>
            </a:r>
          </a:p>
          <a:p>
            <a:pPr algn="ctr">
              <a:defRPr/>
            </a:pPr>
            <a:endParaRPr lang="es-419" sz="2800" b="1" dirty="0">
              <a:solidFill>
                <a:schemeClr val="tx2"/>
              </a:solidFill>
            </a:endParaRPr>
          </a:p>
          <a:p>
            <a:pPr algn="just">
              <a:defRPr/>
            </a:pPr>
            <a:r>
              <a:rPr lang="es-419" sz="1700" dirty="0" smtClean="0">
                <a:solidFill>
                  <a:schemeClr val="tx2"/>
                </a:solidFill>
                <a:cs typeface="Arial" panose="020B0604020202020204" pitchFamily="34" charset="0"/>
              </a:rPr>
              <a:t>-Contrato </a:t>
            </a:r>
            <a:r>
              <a:rPr lang="es-419" sz="1700" dirty="0">
                <a:solidFill>
                  <a:schemeClr val="tx2"/>
                </a:solidFill>
                <a:cs typeface="Arial" panose="020B0604020202020204" pitchFamily="34" charset="0"/>
              </a:rPr>
              <a:t>N° 01 de 2018	-Contrato N° 02 de 2018 	-Contrato N° 14 de 2018</a:t>
            </a:r>
          </a:p>
          <a:p>
            <a:pPr algn="just">
              <a:defRPr/>
            </a:pPr>
            <a:r>
              <a:rPr lang="es-419" sz="1700" dirty="0">
                <a:solidFill>
                  <a:schemeClr val="tx2"/>
                </a:solidFill>
                <a:cs typeface="Arial" panose="020B0604020202020204" pitchFamily="34" charset="0"/>
              </a:rPr>
              <a:t>-Contrato N° 15 de 2018	-Contrato N° 18 de 2018	-Contrato N° 19 de 2018</a:t>
            </a:r>
          </a:p>
          <a:p>
            <a:pPr algn="just">
              <a:defRPr/>
            </a:pPr>
            <a:r>
              <a:rPr lang="es-419" sz="1700" dirty="0">
                <a:solidFill>
                  <a:schemeClr val="tx2"/>
                </a:solidFill>
                <a:cs typeface="Arial" panose="020B0604020202020204" pitchFamily="34" charset="0"/>
              </a:rPr>
              <a:t>-Contrato N° 30 de 2018	-Contrato N° 35 de 2018	-Contrato N° 40 de 2018 </a:t>
            </a:r>
          </a:p>
          <a:p>
            <a:pPr algn="just">
              <a:defRPr/>
            </a:pPr>
            <a:r>
              <a:rPr lang="es-419" sz="1700" dirty="0">
                <a:solidFill>
                  <a:schemeClr val="tx2"/>
                </a:solidFill>
                <a:cs typeface="Arial" panose="020B0604020202020204" pitchFamily="34" charset="0"/>
              </a:rPr>
              <a:t>-Contrato N° 41 de 2018	-Contrato N° 42 de 2018	-Contrato N° 45 de 2018</a:t>
            </a:r>
          </a:p>
          <a:p>
            <a:pPr algn="just">
              <a:defRPr/>
            </a:pPr>
            <a:r>
              <a:rPr lang="es-419" sz="1700" dirty="0">
                <a:solidFill>
                  <a:schemeClr val="tx2"/>
                </a:solidFill>
                <a:cs typeface="Arial" panose="020B0604020202020204" pitchFamily="34" charset="0"/>
              </a:rPr>
              <a:t>-Contrato N° 47 de 2018	-Contrato N° 63 de 2018	-Contrato N° 65 de 2018</a:t>
            </a:r>
          </a:p>
          <a:p>
            <a:pPr algn="just">
              <a:defRPr/>
            </a:pPr>
            <a:r>
              <a:rPr lang="es-419" sz="1700" dirty="0">
                <a:solidFill>
                  <a:schemeClr val="tx2"/>
                </a:solidFill>
                <a:cs typeface="Arial" panose="020B0604020202020204" pitchFamily="34" charset="0"/>
              </a:rPr>
              <a:t>-Contrato N° 70 de 2018	-Contrato N° 71 de 2018	-Contrato N° 72 de 2018 </a:t>
            </a:r>
          </a:p>
          <a:p>
            <a:pPr algn="just">
              <a:defRPr/>
            </a:pPr>
            <a:r>
              <a:rPr lang="es-419" sz="1700" dirty="0">
                <a:solidFill>
                  <a:schemeClr val="tx2"/>
                </a:solidFill>
                <a:cs typeface="Arial" panose="020B0604020202020204" pitchFamily="34" charset="0"/>
              </a:rPr>
              <a:t>-Contrato N° 74 de 2018	-Contrato N° 80 de 2018	-Contrato N° 83 de 2018</a:t>
            </a:r>
          </a:p>
          <a:p>
            <a:pPr algn="just">
              <a:defRPr/>
            </a:pPr>
            <a:r>
              <a:rPr lang="es-419" sz="1700" dirty="0">
                <a:solidFill>
                  <a:schemeClr val="tx2"/>
                </a:solidFill>
                <a:cs typeface="Arial" panose="020B0604020202020204" pitchFamily="34" charset="0"/>
              </a:rPr>
              <a:t>-Contrato N° 91 de 2018	-Contrato N° 95 de 2018	-Contrato N° 99 de 2018</a:t>
            </a:r>
          </a:p>
          <a:p>
            <a:pPr algn="just">
              <a:defRPr/>
            </a:pPr>
            <a:r>
              <a:rPr lang="es-419" sz="1700" dirty="0">
                <a:solidFill>
                  <a:schemeClr val="tx2"/>
                </a:solidFill>
                <a:cs typeface="Arial" panose="020B0604020202020204" pitchFamily="34" charset="0"/>
              </a:rPr>
              <a:t>-Contrato N° 104 de 2018	-Contrato N° 105 de 2018</a:t>
            </a:r>
          </a:p>
          <a:p>
            <a:pPr algn="ctr">
              <a:defRPr/>
            </a:pPr>
            <a:endParaRPr lang="es-419" sz="1600" b="1" dirty="0" smtClean="0">
              <a:solidFill>
                <a:schemeClr val="tx2"/>
              </a:solidFill>
            </a:endParaRPr>
          </a:p>
        </p:txBody>
      </p:sp>
    </p:spTree>
    <p:extLst>
      <p:ext uri="{BB962C8B-B14F-4D97-AF65-F5344CB8AC3E}">
        <p14:creationId xmlns:p14="http://schemas.microsoft.com/office/powerpoint/2010/main" val="3452447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12448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000" b="1" dirty="0" smtClean="0">
                <a:solidFill>
                  <a:schemeClr val="tx2"/>
                </a:solidFill>
              </a:rPr>
              <a:t>FORTALEZAS</a:t>
            </a:r>
          </a:p>
          <a:p>
            <a:pPr algn="ctr">
              <a:defRPr/>
            </a:pPr>
            <a:endParaRPr lang="es-419" sz="1000" b="1" dirty="0" smtClean="0">
              <a:solidFill>
                <a:schemeClr val="tx2"/>
              </a:solidFill>
            </a:endParaRPr>
          </a:p>
          <a:p>
            <a:pPr marL="457200" indent="-457200" algn="just">
              <a:buFont typeface="Wingdings" panose="05000000000000000000" pitchFamily="2" charset="2"/>
              <a:buChar char="v"/>
              <a:defRPr/>
            </a:pPr>
            <a:r>
              <a:rPr lang="es-MX" sz="1700" dirty="0">
                <a:solidFill>
                  <a:schemeClr val="tx2"/>
                </a:solidFill>
              </a:rPr>
              <a:t>En los contratos de prestación de servicios profesionales y de apoyo a la gestión, fueron requeridos los exámenes pre ocupacionales de conformidad a la normatividad vigente.</a:t>
            </a:r>
          </a:p>
          <a:p>
            <a:pPr algn="just">
              <a:defRPr/>
            </a:pPr>
            <a:endParaRPr lang="es-MX" sz="1700" dirty="0">
              <a:solidFill>
                <a:schemeClr val="tx2"/>
              </a:solidFill>
            </a:endParaRPr>
          </a:p>
          <a:p>
            <a:pPr marL="457200" indent="-457200" algn="just">
              <a:buFont typeface="Wingdings" panose="05000000000000000000" pitchFamily="2" charset="2"/>
              <a:buChar char="v"/>
              <a:defRPr/>
            </a:pPr>
            <a:r>
              <a:rPr lang="es-MX" sz="1700" dirty="0">
                <a:solidFill>
                  <a:schemeClr val="tx2"/>
                </a:solidFill>
              </a:rPr>
              <a:t>Los procesos contratados se encuentran publicados en el plan de adquisiciones de la página del SECOP.</a:t>
            </a:r>
          </a:p>
          <a:p>
            <a:pPr algn="just">
              <a:defRPr/>
            </a:pPr>
            <a:endParaRPr lang="es-MX" sz="1700" dirty="0">
              <a:solidFill>
                <a:schemeClr val="tx2"/>
              </a:solidFill>
            </a:endParaRPr>
          </a:p>
          <a:p>
            <a:pPr marL="457200" indent="-457200" algn="just">
              <a:buFont typeface="Wingdings" panose="05000000000000000000" pitchFamily="2" charset="2"/>
              <a:buChar char="v"/>
              <a:defRPr/>
            </a:pPr>
            <a:r>
              <a:rPr lang="es-MX" sz="1700" dirty="0">
                <a:solidFill>
                  <a:schemeClr val="tx2"/>
                </a:solidFill>
              </a:rPr>
              <a:t>Las carpetas de los procesos de contratación se encuentran debidamente foliadas.</a:t>
            </a:r>
          </a:p>
          <a:p>
            <a:pPr marL="457200" indent="-457200" algn="just">
              <a:buFont typeface="Wingdings" panose="05000000000000000000" pitchFamily="2" charset="2"/>
              <a:buChar char="v"/>
              <a:defRPr/>
            </a:pPr>
            <a:endParaRPr lang="es-MX" sz="1700" dirty="0">
              <a:solidFill>
                <a:schemeClr val="tx2"/>
              </a:solidFill>
            </a:endParaRPr>
          </a:p>
          <a:p>
            <a:pPr algn="just">
              <a:defRPr/>
            </a:pPr>
            <a:endParaRPr lang="es-MX" sz="1700" dirty="0">
              <a:solidFill>
                <a:schemeClr val="tx2"/>
              </a:solidFill>
            </a:endParaRPr>
          </a:p>
          <a:p>
            <a:pPr algn="just">
              <a:defRPr/>
            </a:pPr>
            <a:r>
              <a:rPr lang="es-MX" sz="1700" b="1" dirty="0">
                <a:solidFill>
                  <a:schemeClr val="tx2"/>
                </a:solidFill>
              </a:rPr>
              <a:t>Del seguimiento realizado a las </a:t>
            </a:r>
            <a:r>
              <a:rPr lang="es-ES" sz="1700" b="1" dirty="0">
                <a:solidFill>
                  <a:schemeClr val="tx2"/>
                </a:solidFill>
              </a:rPr>
              <a:t>observaciones a la auditoría vigencia 2016, se atendieron las siguientes observaciones: </a:t>
            </a:r>
            <a:endParaRPr lang="es-MX" sz="1700" b="1" dirty="0">
              <a:solidFill>
                <a:schemeClr val="tx2"/>
              </a:solidFill>
            </a:endParaRPr>
          </a:p>
          <a:p>
            <a:pPr algn="just">
              <a:defRPr/>
            </a:pPr>
            <a:endParaRPr lang="es-MX" sz="1700" dirty="0">
              <a:solidFill>
                <a:schemeClr val="tx2"/>
              </a:solidFill>
            </a:endParaRPr>
          </a:p>
          <a:p>
            <a:pPr marL="457200" indent="-457200" algn="just">
              <a:buFont typeface="Wingdings" panose="05000000000000000000" pitchFamily="2" charset="2"/>
              <a:buChar char="v"/>
              <a:defRPr/>
            </a:pPr>
            <a:r>
              <a:rPr lang="es-ES" sz="1700" dirty="0">
                <a:solidFill>
                  <a:schemeClr val="tx2"/>
                </a:solidFill>
              </a:rPr>
              <a:t>En el </a:t>
            </a:r>
            <a:r>
              <a:rPr lang="es-419" sz="1700" dirty="0">
                <a:solidFill>
                  <a:schemeClr val="tx2"/>
                </a:solidFill>
              </a:rPr>
              <a:t>Manual de Contratación de la UAE CRA versión 3 </a:t>
            </a:r>
            <a:r>
              <a:rPr lang="es-CO" sz="1700" dirty="0">
                <a:solidFill>
                  <a:schemeClr val="tx2"/>
                </a:solidFill>
              </a:rPr>
              <a:t>de fecha 8 de septiembre de 2017, </a:t>
            </a:r>
            <a:r>
              <a:rPr lang="es-419" sz="1700" dirty="0">
                <a:solidFill>
                  <a:schemeClr val="tx2"/>
                </a:solidFill>
              </a:rPr>
              <a:t>le fue retirada la obligación a los supervisores de</a:t>
            </a:r>
            <a:r>
              <a:rPr lang="es-ES" sz="1700" dirty="0">
                <a:solidFill>
                  <a:schemeClr val="tx2"/>
                </a:solidFill>
              </a:rPr>
              <a:t> remitir los documentos en original</a:t>
            </a:r>
            <a:r>
              <a:rPr lang="es-419" sz="1700" dirty="0">
                <a:solidFill>
                  <a:schemeClr val="tx2"/>
                </a:solidFill>
              </a:rPr>
              <a:t> a tesorería, para lo cual se enviaría la totalidad de los</a:t>
            </a:r>
            <a:r>
              <a:rPr lang="es-CO" sz="1700" dirty="0">
                <a:solidFill>
                  <a:schemeClr val="tx2"/>
                </a:solidFill>
              </a:rPr>
              <a:t> documentos al Grupo Contratos con el fin de que reposen en el expediente contractual</a:t>
            </a:r>
            <a:r>
              <a:rPr lang="es-419" sz="1700" dirty="0" smtClean="0">
                <a:solidFill>
                  <a:schemeClr val="tx2"/>
                </a:solidFill>
              </a:rPr>
              <a:t>.</a:t>
            </a:r>
          </a:p>
          <a:p>
            <a:pPr algn="just">
              <a:defRPr/>
            </a:pPr>
            <a:endParaRPr lang="es-419" sz="1700" dirty="0">
              <a:solidFill>
                <a:schemeClr val="tx2"/>
              </a:solidFill>
            </a:endParaRPr>
          </a:p>
        </p:txBody>
      </p:sp>
    </p:spTree>
    <p:extLst>
      <p:ext uri="{BB962C8B-B14F-4D97-AF65-F5344CB8AC3E}">
        <p14:creationId xmlns:p14="http://schemas.microsoft.com/office/powerpoint/2010/main" val="414704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1228" y="402185"/>
            <a:ext cx="8671034" cy="501675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endParaRPr lang="es-419" sz="3200" b="1" dirty="0" smtClean="0">
              <a:solidFill>
                <a:schemeClr val="tx2"/>
              </a:solidFill>
            </a:endParaRPr>
          </a:p>
          <a:p>
            <a:pPr algn="ctr">
              <a:defRPr/>
            </a:pPr>
            <a:r>
              <a:rPr lang="es-419" sz="3200" b="1" dirty="0" smtClean="0">
                <a:solidFill>
                  <a:schemeClr val="tx2"/>
                </a:solidFill>
              </a:rPr>
              <a:t>FORTALEZAS</a:t>
            </a:r>
          </a:p>
          <a:p>
            <a:pPr algn="ctr">
              <a:defRPr/>
            </a:pPr>
            <a:endParaRPr lang="es-419" sz="1000" b="1" dirty="0" smtClean="0">
              <a:solidFill>
                <a:schemeClr val="tx2"/>
              </a:solidFill>
            </a:endParaRPr>
          </a:p>
          <a:p>
            <a:pPr marL="285750" indent="-285750" algn="just">
              <a:buFont typeface="Wingdings" panose="05000000000000000000" pitchFamily="2" charset="2"/>
              <a:buChar char="v"/>
              <a:defRPr/>
            </a:pPr>
            <a:r>
              <a:rPr lang="es-419" sz="1700" dirty="0">
                <a:solidFill>
                  <a:schemeClr val="tx2"/>
                </a:solidFill>
              </a:rPr>
              <a:t>En el Manual de Contratación de la UAE CRA versión 3 de fecha 8/9/2017, se modificó </a:t>
            </a:r>
            <a:r>
              <a:rPr lang="es-ES" sz="1700" dirty="0">
                <a:solidFill>
                  <a:schemeClr val="tx2"/>
                </a:solidFill>
              </a:rPr>
              <a:t>la obligación del supervisor y la del contratista de entregar conjuntamente los informes, quedando esta así </a:t>
            </a:r>
            <a:r>
              <a:rPr lang="es-ES" sz="1600" i="1" dirty="0">
                <a:solidFill>
                  <a:schemeClr val="tx2"/>
                </a:solidFill>
              </a:rPr>
              <a:t>“OBLIGACIONES DEL SUPERVISOR. </a:t>
            </a:r>
            <a:r>
              <a:rPr lang="es-CO" sz="1600" i="1" dirty="0">
                <a:solidFill>
                  <a:schemeClr val="tx2"/>
                </a:solidFill>
              </a:rPr>
              <a:t>Numeral 6. Presentar los informes periódicos detallados del seguimiento y verificación realizados, donde se dé cuenta de las novedades, avances y recomendaciones dadas, a fin de realizar el pago al proveedor o contratista.” “Para el pago que deba efectuarse a los contratistas se observará el siguiente procedimiento: 1. El contratista elaborará el informe de actividades (en original y copia), anexando la factura según sea el caso del régimen tributario, el pago del respectivo período de los aportes al Sistema de Seguridad Social en Salud y Pensiones, así como los parafiscales si a ello hubiere lugar.”</a:t>
            </a:r>
          </a:p>
          <a:p>
            <a:pPr algn="just">
              <a:defRPr/>
            </a:pPr>
            <a:endParaRPr lang="es-CO" sz="2400" dirty="0" smtClean="0">
              <a:solidFill>
                <a:schemeClr val="tx2"/>
              </a:solidFill>
            </a:endParaRPr>
          </a:p>
          <a:p>
            <a:pPr algn="just">
              <a:defRPr/>
            </a:pPr>
            <a:endParaRPr lang="es-CO" sz="2400" dirty="0">
              <a:solidFill>
                <a:schemeClr val="tx2"/>
              </a:solidFill>
            </a:endParaRPr>
          </a:p>
          <a:p>
            <a:pPr marL="285750" indent="-285750" algn="just">
              <a:buFont typeface="Wingdings" panose="05000000000000000000" pitchFamily="2" charset="2"/>
              <a:buChar char="v"/>
              <a:defRPr/>
            </a:pPr>
            <a:r>
              <a:rPr lang="es-ES" sz="1700" dirty="0">
                <a:solidFill>
                  <a:schemeClr val="tx2"/>
                </a:solidFill>
              </a:rPr>
              <a:t>Se eliminó el requerimiento de solicitar cuenta de cobro del manual de contratación Versión 3 de la UAE-CRA mediante Comité de Desarrollo Administrativo N° 10 del 8/9/2017.</a:t>
            </a:r>
          </a:p>
          <a:p>
            <a:pPr algn="just">
              <a:defRPr/>
            </a:pPr>
            <a:endParaRPr lang="es-419" sz="1700" dirty="0">
              <a:solidFill>
                <a:schemeClr val="tx2"/>
              </a:solidFill>
            </a:endParaRPr>
          </a:p>
        </p:txBody>
      </p:sp>
    </p:spTree>
    <p:extLst>
      <p:ext uri="{BB962C8B-B14F-4D97-AF65-F5344CB8AC3E}">
        <p14:creationId xmlns:p14="http://schemas.microsoft.com/office/powerpoint/2010/main" val="1034645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409902" y="381212"/>
            <a:ext cx="8422125" cy="52322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OBSERVACIONES DE LA AUDITORÍA</a:t>
            </a:r>
            <a:endParaRPr lang="es-ES" sz="2800" b="1" dirty="0">
              <a:solidFill>
                <a:schemeClr val="tx2"/>
              </a:solidFill>
            </a:endParaRPr>
          </a:p>
        </p:txBody>
      </p:sp>
      <p:graphicFrame>
        <p:nvGraphicFramePr>
          <p:cNvPr id="7" name="Gráfico 4"/>
          <p:cNvGraphicFramePr>
            <a:graphicFrameLocks/>
          </p:cNvGraphicFramePr>
          <p:nvPr>
            <p:extLst>
              <p:ext uri="{D42A27DB-BD31-4B8C-83A1-F6EECF244321}">
                <p14:modId xmlns:p14="http://schemas.microsoft.com/office/powerpoint/2010/main" val="2341953259"/>
              </p:ext>
            </p:extLst>
          </p:nvPr>
        </p:nvGraphicFramePr>
        <p:xfrm>
          <a:off x="179388" y="1080894"/>
          <a:ext cx="8652639" cy="4576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409902" y="381212"/>
            <a:ext cx="8422125" cy="52322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OBSERVACIONES DE LA AUDITORÍA</a:t>
            </a:r>
            <a:endParaRPr lang="es-ES" sz="2800" b="1" dirty="0">
              <a:solidFill>
                <a:schemeClr val="tx2"/>
              </a:solidFill>
            </a:endParaRPr>
          </a:p>
        </p:txBody>
      </p:sp>
      <p:graphicFrame>
        <p:nvGraphicFramePr>
          <p:cNvPr id="8" name="Gráfico 6"/>
          <p:cNvGraphicFramePr>
            <a:graphicFrameLocks/>
          </p:cNvGraphicFramePr>
          <p:nvPr>
            <p:extLst>
              <p:ext uri="{D42A27DB-BD31-4B8C-83A1-F6EECF244321}">
                <p14:modId xmlns:p14="http://schemas.microsoft.com/office/powerpoint/2010/main" val="38881484"/>
              </p:ext>
            </p:extLst>
          </p:nvPr>
        </p:nvGraphicFramePr>
        <p:xfrm>
          <a:off x="395535" y="1052513"/>
          <a:ext cx="8436491" cy="4604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772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5023</TotalTime>
  <Words>3559</Words>
  <Application>Microsoft Office PowerPoint</Application>
  <PresentationFormat>Presentación en pantalla (4:3)</PresentationFormat>
  <Paragraphs>186</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Clemencia Lozano Villegas</dc:creator>
  <cp:lastModifiedBy>Giovanni Soto Cagua</cp:lastModifiedBy>
  <cp:revision>276</cp:revision>
  <dcterms:created xsi:type="dcterms:W3CDTF">2018-11-30T14:45:29Z</dcterms:created>
  <dcterms:modified xsi:type="dcterms:W3CDTF">2019-01-31T20:13:10Z</dcterms:modified>
</cp:coreProperties>
</file>