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01" r:id="rId2"/>
    <p:sldId id="633" r:id="rId3"/>
    <p:sldId id="636" r:id="rId4"/>
    <p:sldId id="655" r:id="rId5"/>
    <p:sldId id="649" r:id="rId6"/>
    <p:sldId id="650" r:id="rId7"/>
    <p:sldId id="654" r:id="rId8"/>
    <p:sldId id="653" r:id="rId9"/>
    <p:sldId id="528" r:id="rId10"/>
  </p:sldIdLst>
  <p:sldSz cx="9144000" cy="6858000" type="screen4x3"/>
  <p:notesSz cx="6946900" cy="9271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8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ga Lucia Llanos Orozco" initials="OLU"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4C4"/>
    <a:srgbClr val="003399"/>
    <a:srgbClr val="1C3481"/>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3" autoAdjust="0"/>
    <p:restoredTop sz="94669" autoAdjust="0"/>
  </p:normalViewPr>
  <p:slideViewPr>
    <p:cSldViewPr>
      <p:cViewPr varScale="1">
        <p:scale>
          <a:sx n="86" d="100"/>
          <a:sy n="86" d="100"/>
        </p:scale>
        <p:origin x="8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3" d="100"/>
          <a:sy n="53" d="100"/>
        </p:scale>
        <p:origin x="-2868" y="-90"/>
      </p:cViewPr>
      <p:guideLst>
        <p:guide orient="horz" pos="2920"/>
        <p:guide pos="21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Marzo 2017</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Hoja1!$I$2</c:f>
              <c:strCache>
                <c:ptCount val="1"/>
                <c:pt idx="0">
                  <c:v>Actividades Planeadas Marzo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Control Interno</c:v>
                </c:pt>
                <c:pt idx="1">
                  <c:v>Oficina Asesora de Planeación y TIC</c:v>
                </c:pt>
                <c:pt idx="2">
                  <c:v>Oficina Asesora Jurídica</c:v>
                </c:pt>
                <c:pt idx="3">
                  <c:v>Subdirección Administrativa y Financiera</c:v>
                </c:pt>
                <c:pt idx="4">
                  <c:v>Subdirección de Regulación</c:v>
                </c:pt>
              </c:strCache>
            </c:strRef>
          </c:cat>
          <c:val>
            <c:numRef>
              <c:f>Hoja1!$I$3:$I$7</c:f>
              <c:numCache>
                <c:formatCode>General</c:formatCode>
                <c:ptCount val="5"/>
                <c:pt idx="0">
                  <c:v>0</c:v>
                </c:pt>
                <c:pt idx="1">
                  <c:v>0</c:v>
                </c:pt>
                <c:pt idx="2">
                  <c:v>2</c:v>
                </c:pt>
                <c:pt idx="3">
                  <c:v>2</c:v>
                </c:pt>
                <c:pt idx="4">
                  <c:v>0</c:v>
                </c:pt>
              </c:numCache>
            </c:numRef>
          </c:val>
          <c:extLst>
            <c:ext xmlns:c16="http://schemas.microsoft.com/office/drawing/2014/chart" uri="{C3380CC4-5D6E-409C-BE32-E72D297353CC}">
              <c16:uniqueId val="{00000000-DB1F-4B11-8D9F-BE20B437C5EA}"/>
            </c:ext>
          </c:extLst>
        </c:ser>
        <c:ser>
          <c:idx val="1"/>
          <c:order val="1"/>
          <c:tx>
            <c:strRef>
              <c:f>Hoja1!$J$2</c:f>
              <c:strCache>
                <c:ptCount val="1"/>
                <c:pt idx="0">
                  <c:v>Actividades ejecutadas Marzo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Control Interno</c:v>
                </c:pt>
                <c:pt idx="1">
                  <c:v>Oficina Asesora de Planeación y TIC</c:v>
                </c:pt>
                <c:pt idx="2">
                  <c:v>Oficina Asesora Jurídica</c:v>
                </c:pt>
                <c:pt idx="3">
                  <c:v>Subdirección Administrativa y Financiera</c:v>
                </c:pt>
                <c:pt idx="4">
                  <c:v>Subdirección de Regulación</c:v>
                </c:pt>
              </c:strCache>
            </c:strRef>
          </c:cat>
          <c:val>
            <c:numRef>
              <c:f>Hoja1!$J$3:$J$7</c:f>
              <c:numCache>
                <c:formatCode>General</c:formatCode>
                <c:ptCount val="5"/>
                <c:pt idx="0">
                  <c:v>0</c:v>
                </c:pt>
                <c:pt idx="1">
                  <c:v>0</c:v>
                </c:pt>
                <c:pt idx="2">
                  <c:v>2</c:v>
                </c:pt>
                <c:pt idx="3">
                  <c:v>2</c:v>
                </c:pt>
                <c:pt idx="4">
                  <c:v>0</c:v>
                </c:pt>
              </c:numCache>
            </c:numRef>
          </c:val>
          <c:extLst>
            <c:ext xmlns:c16="http://schemas.microsoft.com/office/drawing/2014/chart" uri="{C3380CC4-5D6E-409C-BE32-E72D297353CC}">
              <c16:uniqueId val="{00000001-DB1F-4B11-8D9F-BE20B437C5EA}"/>
            </c:ext>
          </c:extLst>
        </c:ser>
        <c:dLbls>
          <c:showLegendKey val="0"/>
          <c:showVal val="0"/>
          <c:showCatName val="0"/>
          <c:showSerName val="0"/>
          <c:showPercent val="0"/>
          <c:showBubbleSize val="0"/>
        </c:dLbls>
        <c:gapWidth val="219"/>
        <c:overlap val="-27"/>
        <c:axId val="1001170064"/>
        <c:axId val="1001159248"/>
      </c:barChart>
      <c:catAx>
        <c:axId val="100117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1159248"/>
        <c:crosses val="autoZero"/>
        <c:auto val="1"/>
        <c:lblAlgn val="ctr"/>
        <c:lblOffset val="100"/>
        <c:noMultiLvlLbl val="0"/>
      </c:catAx>
      <c:valAx>
        <c:axId val="1001159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01170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22225" cap="flat" cmpd="sng" algn="ctr">
      <a:solidFill>
        <a:schemeClr val="accent1"/>
      </a:solidFill>
      <a:round/>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0323" cy="463550"/>
          </a:xfrm>
          <a:prstGeom prst="rect">
            <a:avLst/>
          </a:prstGeom>
        </p:spPr>
        <p:txBody>
          <a:bodyPr vert="horz" lIns="92665" tIns="46333" rIns="92665" bIns="46333"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934969" y="0"/>
            <a:ext cx="3010323" cy="463550"/>
          </a:xfrm>
          <a:prstGeom prst="rect">
            <a:avLst/>
          </a:prstGeom>
        </p:spPr>
        <p:txBody>
          <a:bodyPr vert="horz" lIns="92665" tIns="46333" rIns="92665" bIns="46333"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05/04/2017</a:t>
            </a:fld>
            <a:endParaRPr lang="es-ES"/>
          </a:p>
        </p:txBody>
      </p:sp>
      <p:sp>
        <p:nvSpPr>
          <p:cNvPr id="4" name="3 Marcador de imagen de diapositiva"/>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2665" tIns="46333" rIns="92665" bIns="46333" rtlCol="0" anchor="ctr"/>
          <a:lstStyle/>
          <a:p>
            <a:pPr lvl="0"/>
            <a:endParaRPr lang="es-ES" noProof="0" smtClean="0"/>
          </a:p>
        </p:txBody>
      </p:sp>
      <p:sp>
        <p:nvSpPr>
          <p:cNvPr id="5" name="4 Marcador de notas"/>
          <p:cNvSpPr>
            <a:spLocks noGrp="1"/>
          </p:cNvSpPr>
          <p:nvPr>
            <p:ph type="body" sz="quarter" idx="3"/>
          </p:nvPr>
        </p:nvSpPr>
        <p:spPr>
          <a:xfrm>
            <a:off x="694690" y="4403725"/>
            <a:ext cx="5557520" cy="4171950"/>
          </a:xfrm>
          <a:prstGeom prst="rect">
            <a:avLst/>
          </a:prstGeom>
        </p:spPr>
        <p:txBody>
          <a:bodyPr vert="horz" lIns="92665" tIns="46333" rIns="92665" bIns="46333"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934969" y="8805841"/>
            <a:ext cx="3010323" cy="463550"/>
          </a:xfrm>
          <a:prstGeom prst="rect">
            <a:avLst/>
          </a:prstGeom>
        </p:spPr>
        <p:txBody>
          <a:bodyPr vert="horz" lIns="92665" tIns="46333" rIns="92665" bIns="46333"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936577" y="8807450"/>
            <a:ext cx="301032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65" tIns="46333" rIns="92665" bIns="4633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a:t>
            </a:fld>
            <a:endParaRPr lang="es-E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05/04/2017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05/04/2017</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05/04/2017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7">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8520" y="1557513"/>
            <a:ext cx="2178660" cy="2835969"/>
          </a:xfrm>
          <a:prstGeom prst="rect">
            <a:avLst/>
          </a:prstGeom>
          <a:effectLst>
            <a:softEdge rad="406400"/>
          </a:effectLst>
        </p:spPr>
      </p:pic>
      <p:sp>
        <p:nvSpPr>
          <p:cNvPr id="14" name="13 Rectángulo"/>
          <p:cNvSpPr/>
          <p:nvPr/>
        </p:nvSpPr>
        <p:spPr>
          <a:xfrm>
            <a:off x="-1" y="0"/>
            <a:ext cx="9144001" cy="1700808"/>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sp>
        <p:nvSpPr>
          <p:cNvPr id="3" name="2 Rectángulo"/>
          <p:cNvSpPr/>
          <p:nvPr/>
        </p:nvSpPr>
        <p:spPr>
          <a:xfrm>
            <a:off x="1" y="5445224"/>
            <a:ext cx="9144000" cy="1412776"/>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sp>
        <p:nvSpPr>
          <p:cNvPr id="2" name="1 Título"/>
          <p:cNvSpPr>
            <a:spLocks noGrp="1"/>
          </p:cNvSpPr>
          <p:nvPr>
            <p:ph type="ctrTitle"/>
          </p:nvPr>
        </p:nvSpPr>
        <p:spPr>
          <a:xfrm>
            <a:off x="321468" y="3140968"/>
            <a:ext cx="8501062" cy="1211585"/>
          </a:xfrm>
        </p:spPr>
        <p:txBody>
          <a:bodyPr/>
          <a:lstStyle/>
          <a:p>
            <a:pPr eaLnBrk="1" hangingPunct="1">
              <a:lnSpc>
                <a:spcPts val="3800"/>
              </a:lnSpc>
            </a:pPr>
            <a:r>
              <a:rPr lang="es-MX" sz="4400" dirty="0" smtClean="0">
                <a:solidFill>
                  <a:srgbClr val="1C3481"/>
                </a:solidFill>
              </a:rPr>
              <a:t>SEGUIMIENTO PAI 2017</a:t>
            </a:r>
            <a:r>
              <a:rPr lang="es-MX" sz="4800" dirty="0" smtClean="0">
                <a:solidFill>
                  <a:srgbClr val="1C3481"/>
                </a:solidFill>
              </a:rPr>
              <a:t/>
            </a:r>
            <a:br>
              <a:rPr lang="es-MX" sz="4800" dirty="0" smtClean="0">
                <a:solidFill>
                  <a:srgbClr val="1C3481"/>
                </a:solidFill>
              </a:rPr>
            </a:br>
            <a:r>
              <a:rPr lang="es-MX" sz="4800" dirty="0" smtClean="0">
                <a:solidFill>
                  <a:srgbClr val="1C3481"/>
                </a:solidFill>
              </a:rPr>
              <a:t/>
            </a:r>
            <a:br>
              <a:rPr lang="es-MX" sz="4800" dirty="0" smtClean="0">
                <a:solidFill>
                  <a:srgbClr val="1C3481"/>
                </a:solidFill>
              </a:rPr>
            </a:br>
            <a:r>
              <a:rPr lang="es-MX" sz="4400" dirty="0" smtClean="0">
                <a:solidFill>
                  <a:srgbClr val="1C3481"/>
                </a:solidFill>
              </a:rPr>
              <a:t/>
            </a:r>
            <a:br>
              <a:rPr lang="es-MX" sz="4400" dirty="0" smtClean="0">
                <a:solidFill>
                  <a:srgbClr val="1C3481"/>
                </a:solidFill>
              </a:rPr>
            </a:br>
            <a:r>
              <a:rPr lang="es-MX" sz="4400" dirty="0" smtClean="0">
                <a:solidFill>
                  <a:srgbClr val="1C3481"/>
                </a:solidFill>
              </a:rPr>
              <a:t>Oficina Asesora de Planeación y TIC</a:t>
            </a:r>
            <a:r>
              <a:rPr lang="es-MX" sz="2800" dirty="0">
                <a:solidFill>
                  <a:srgbClr val="1C3481"/>
                </a:solidFill>
              </a:rPr>
              <a:t/>
            </a:r>
            <a:br>
              <a:rPr lang="es-MX" sz="2800" dirty="0">
                <a:solidFill>
                  <a:srgbClr val="1C3481"/>
                </a:solidFill>
              </a:rPr>
            </a:br>
            <a:r>
              <a:rPr lang="es-MX" sz="2400" dirty="0" smtClean="0">
                <a:solidFill>
                  <a:srgbClr val="1C3481"/>
                </a:solidFill>
              </a:rPr>
              <a:t>Seguimiento </a:t>
            </a:r>
            <a:r>
              <a:rPr lang="es-MX" sz="2400" dirty="0" smtClean="0">
                <a:solidFill>
                  <a:srgbClr val="1C3481"/>
                </a:solidFill>
              </a:rPr>
              <a:t>Marzo 31 </a:t>
            </a:r>
            <a:r>
              <a:rPr lang="es-MX" sz="2400" dirty="0" smtClean="0">
                <a:solidFill>
                  <a:srgbClr val="1C3481"/>
                </a:solidFill>
              </a:rPr>
              <a:t>de 2017</a:t>
            </a:r>
            <a:endParaRPr lang="es-ES" sz="2400" dirty="0" smtClean="0">
              <a:solidFill>
                <a:srgbClr val="1C3481"/>
              </a:solidFill>
            </a:endParaRPr>
          </a:p>
        </p:txBody>
      </p:sp>
      <p:pic>
        <p:nvPicPr>
          <p:cNvPr id="15" name="14 Imagen"/>
          <p:cNvPicPr>
            <a:picLocks noChangeAspect="1"/>
          </p:cNvPicPr>
          <p:nvPr/>
        </p:nvPicPr>
        <p:blipFill rotWithShape="1">
          <a:blip r:embed="rId3" cstate="print">
            <a:extLst>
              <a:ext uri="{28A0092B-C50C-407E-A947-70E740481C1C}">
                <a14:useLocalDpi xmlns:a14="http://schemas.microsoft.com/office/drawing/2010/main" val="0"/>
              </a:ext>
            </a:extLst>
          </a:blip>
          <a:srcRect t="24256"/>
          <a:stretch/>
        </p:blipFill>
        <p:spPr>
          <a:xfrm>
            <a:off x="539952" y="260648"/>
            <a:ext cx="3600000" cy="1127471"/>
          </a:xfrm>
          <a:prstGeom prst="rect">
            <a:avLst/>
          </a:prstGeom>
        </p:spPr>
      </p:pic>
      <p:grpSp>
        <p:nvGrpSpPr>
          <p:cNvPr id="4" name="3 Grupo"/>
          <p:cNvGrpSpPr/>
          <p:nvPr/>
        </p:nvGrpSpPr>
        <p:grpSpPr>
          <a:xfrm>
            <a:off x="5004048" y="5697352"/>
            <a:ext cx="4166593" cy="900000"/>
            <a:chOff x="5004048" y="5697352"/>
            <a:chExt cx="4166593" cy="900000"/>
          </a:xfrm>
        </p:grpSpPr>
        <p:sp>
          <p:nvSpPr>
            <p:cNvPr id="18" name="17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9" name="18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158693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000375" y="2438400"/>
            <a:ext cx="3143250" cy="1981200"/>
          </a:xfrm>
          <a:prstGeom prst="rect">
            <a:avLst/>
          </a:prstGeom>
          <a:effectLst>
            <a:softEdge rad="508000"/>
          </a:effectLst>
        </p:spPr>
      </p:pic>
      <p:sp>
        <p:nvSpPr>
          <p:cNvPr id="8" name="Text Box 3"/>
          <p:cNvSpPr txBox="1">
            <a:spLocks noChangeArrowheads="1"/>
          </p:cNvSpPr>
          <p:nvPr/>
        </p:nvSpPr>
        <p:spPr bwMode="auto">
          <a:xfrm>
            <a:off x="0" y="332656"/>
            <a:ext cx="9144000" cy="615553"/>
          </a:xfrm>
          <a:prstGeom prst="rect">
            <a:avLst/>
          </a:prstGeom>
          <a:noFill/>
          <a:ln w="9525" algn="ctr">
            <a:noFill/>
            <a:miter lim="800000"/>
            <a:headEnd/>
            <a:tailEnd/>
          </a:ln>
          <a:effectLst/>
        </p:spPr>
        <p:txBody>
          <a:bodyPr>
            <a:spAutoFit/>
          </a:bodyPr>
          <a:lstStyle/>
          <a:p>
            <a:pPr algn="ctr">
              <a:spcBef>
                <a:spcPts val="0"/>
              </a:spcBef>
              <a:defRPr/>
            </a:pPr>
            <a:r>
              <a:rPr lang="es-CO" sz="3400" b="1" dirty="0" smtClean="0">
                <a:solidFill>
                  <a:schemeClr val="tx2">
                    <a:lumMod val="60000"/>
                    <a:lumOff val="40000"/>
                  </a:schemeClr>
                </a:solidFill>
                <a:latin typeface="+mj-lt"/>
              </a:rPr>
              <a:t>OBJETIVO</a:t>
            </a:r>
            <a:endParaRPr lang="es-CO" sz="3400" b="1" dirty="0">
              <a:solidFill>
                <a:schemeClr val="tx2">
                  <a:lumMod val="60000"/>
                  <a:lumOff val="40000"/>
                </a:schemeClr>
              </a:solidFill>
              <a:latin typeface="+mj-lt"/>
            </a:endParaRPr>
          </a:p>
        </p:txBody>
      </p:sp>
      <p:sp>
        <p:nvSpPr>
          <p:cNvPr id="4" name="1 Rectángulo"/>
          <p:cNvSpPr>
            <a:spLocks noChangeArrowheads="1"/>
          </p:cNvSpPr>
          <p:nvPr/>
        </p:nvSpPr>
        <p:spPr bwMode="auto">
          <a:xfrm>
            <a:off x="1331640" y="948209"/>
            <a:ext cx="6696744" cy="4616648"/>
          </a:xfrm>
          <a:prstGeom prst="rect">
            <a:avLst/>
          </a:prstGeom>
          <a:noFill/>
          <a:ln w="9525">
            <a:noFill/>
            <a:miter lim="800000"/>
            <a:headEnd/>
            <a:tailEnd/>
          </a:ln>
        </p:spPr>
        <p:txBody>
          <a:bodyPr wrap="square">
            <a:spAutoFit/>
          </a:bodyPr>
          <a:lstStyle/>
          <a:p>
            <a:pPr algn="just">
              <a:spcBef>
                <a:spcPts val="0"/>
              </a:spcBef>
              <a:defRPr/>
            </a:pPr>
            <a:r>
              <a:rPr lang="es-ES" sz="2450" dirty="0">
                <a:latin typeface="+mn-lt"/>
              </a:rPr>
              <a:t>C</a:t>
            </a:r>
            <a:r>
              <a:rPr lang="es-ES" sz="2450" dirty="0" smtClean="0">
                <a:latin typeface="+mn-lt"/>
              </a:rPr>
              <a:t>omunicar al Comité de Desarrollo Administrativo (CDA) el estado de avance del Plan de Acción de 2017 y de los indicadores que tienen asignados las oficinas de la CRA. Lo anterior, con el fin de ofrecer una información oportuna que sirva para establecer acciones de mejora que permitan el cumplimiento de lo planeado. Este informe es posible gracias al reporte de información que hacen los diferentes profesionales en la matriz general del Plan de Acción de la entidad, el cual alimenta automáticamente las diferentes hojas de vida de los indicadores de la CRA.</a:t>
            </a:r>
            <a:endParaRPr lang="es-ES" sz="2450" dirty="0">
              <a:latin typeface="+mn-lt"/>
            </a:endParaRPr>
          </a:p>
        </p:txBody>
      </p:sp>
    </p:spTree>
    <p:extLst>
      <p:ext uri="{BB962C8B-B14F-4D97-AF65-F5344CB8AC3E}">
        <p14:creationId xmlns:p14="http://schemas.microsoft.com/office/powerpoint/2010/main" val="41822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40568" y="2636912"/>
            <a:ext cx="6048375" cy="4029075"/>
          </a:xfrm>
          <a:prstGeom prst="rect">
            <a:avLst/>
          </a:prstGeom>
          <a:effectLst>
            <a:softEdge rad="1041400"/>
          </a:effectLst>
        </p:spPr>
      </p:pic>
      <p:sp>
        <p:nvSpPr>
          <p:cNvPr id="2" name="1 Título"/>
          <p:cNvSpPr>
            <a:spLocks noGrp="1"/>
          </p:cNvSpPr>
          <p:nvPr>
            <p:ph type="title"/>
          </p:nvPr>
        </p:nvSpPr>
        <p:spPr>
          <a:xfrm>
            <a:off x="467544" y="116632"/>
            <a:ext cx="8229600" cy="1143000"/>
          </a:xfrm>
        </p:spPr>
        <p:txBody>
          <a:bodyPr/>
          <a:lstStyle/>
          <a:p>
            <a:r>
              <a:rPr lang="es-CO" dirty="0" smtClean="0">
                <a:solidFill>
                  <a:schemeClr val="tx2">
                    <a:lumMod val="60000"/>
                    <a:lumOff val="40000"/>
                  </a:schemeClr>
                </a:solidFill>
              </a:rPr>
              <a:t>RESULTADO PAI - CRA</a:t>
            </a:r>
            <a:endParaRPr lang="es-ES" dirty="0"/>
          </a:p>
        </p:txBody>
      </p:sp>
      <p:sp>
        <p:nvSpPr>
          <p:cNvPr id="3" name="2 CuadroTexto"/>
          <p:cNvSpPr txBox="1"/>
          <p:nvPr/>
        </p:nvSpPr>
        <p:spPr>
          <a:xfrm>
            <a:off x="5940152" y="1522512"/>
            <a:ext cx="2736304" cy="369332"/>
          </a:xfrm>
          <a:prstGeom prst="rect">
            <a:avLst/>
          </a:prstGeom>
          <a:noFill/>
        </p:spPr>
        <p:txBody>
          <a:bodyPr wrap="square" rtlCol="0">
            <a:spAutoFit/>
          </a:bodyPr>
          <a:lstStyle/>
          <a:p>
            <a:pPr algn="just"/>
            <a:r>
              <a:rPr lang="es-CO" dirty="0" smtClean="0"/>
              <a:t>.  </a:t>
            </a:r>
            <a:endParaRPr lang="es-CO" dirty="0"/>
          </a:p>
        </p:txBody>
      </p:sp>
      <p:graphicFrame>
        <p:nvGraphicFramePr>
          <p:cNvPr id="9" name="Tabla 8"/>
          <p:cNvGraphicFramePr>
            <a:graphicFrameLocks noGrp="1"/>
          </p:cNvGraphicFramePr>
          <p:nvPr>
            <p:extLst>
              <p:ext uri="{D42A27DB-BD31-4B8C-83A1-F6EECF244321}">
                <p14:modId xmlns:p14="http://schemas.microsoft.com/office/powerpoint/2010/main" val="2669905735"/>
              </p:ext>
            </p:extLst>
          </p:nvPr>
        </p:nvGraphicFramePr>
        <p:xfrm>
          <a:off x="1907704" y="1259632"/>
          <a:ext cx="5832648" cy="1383770"/>
        </p:xfrm>
        <a:graphic>
          <a:graphicData uri="http://schemas.openxmlformats.org/drawingml/2006/table">
            <a:tbl>
              <a:tblPr>
                <a:tableStyleId>{5C22544A-7EE6-4342-B048-85BDC9FD1C3A}</a:tableStyleId>
              </a:tblPr>
              <a:tblGrid>
                <a:gridCol w="3744475">
                  <a:extLst>
                    <a:ext uri="{9D8B030D-6E8A-4147-A177-3AD203B41FA5}">
                      <a16:colId xmlns:a16="http://schemas.microsoft.com/office/drawing/2014/main" val="2743612891"/>
                    </a:ext>
                  </a:extLst>
                </a:gridCol>
                <a:gridCol w="2088173">
                  <a:extLst>
                    <a:ext uri="{9D8B030D-6E8A-4147-A177-3AD203B41FA5}">
                      <a16:colId xmlns:a16="http://schemas.microsoft.com/office/drawing/2014/main" val="3254561852"/>
                    </a:ext>
                  </a:extLst>
                </a:gridCol>
              </a:tblGrid>
              <a:tr h="387085">
                <a:tc>
                  <a:txBody>
                    <a:bodyPr/>
                    <a:lstStyle/>
                    <a:p>
                      <a:pPr algn="l" fontAlgn="b"/>
                      <a:r>
                        <a:rPr lang="es-CO" sz="2000" u="none" strike="noStrike" dirty="0">
                          <a:effectLst/>
                        </a:rPr>
                        <a:t>Resultado Financiero</a:t>
                      </a:r>
                      <a:endParaRPr lang="es-CO" sz="2000" b="0" i="0" u="none" strike="noStrike" dirty="0">
                        <a:solidFill>
                          <a:srgbClr val="000000"/>
                        </a:solidFill>
                        <a:effectLst/>
                        <a:latin typeface="Calibri" panose="020F0502020204030204" pitchFamily="34" charset="0"/>
                      </a:endParaRPr>
                    </a:p>
                  </a:txBody>
                  <a:tcPr marL="0" marR="0" marT="0" marB="0" anchor="b"/>
                </a:tc>
                <a:tc>
                  <a:txBody>
                    <a:bodyPr/>
                    <a:lstStyle/>
                    <a:p>
                      <a:pPr marL="0" algn="l" defTabSz="914400" rtl="0" eaLnBrk="1" fontAlgn="b" latinLnBrk="0" hangingPunct="1"/>
                      <a:r>
                        <a:rPr lang="es-CO" sz="2000" u="none" strike="noStrike" kern="1200" dirty="0" smtClean="0">
                          <a:solidFill>
                            <a:schemeClr val="dk1"/>
                          </a:solidFill>
                          <a:effectLst/>
                          <a:latin typeface="+mn-lt"/>
                          <a:ea typeface="+mn-ea"/>
                          <a:cs typeface="+mn-cs"/>
                        </a:rPr>
                        <a:t>27.1% </a:t>
                      </a:r>
                      <a:r>
                        <a:rPr lang="es-CO" sz="2000" u="none" strike="noStrike" kern="1200" dirty="0">
                          <a:solidFill>
                            <a:schemeClr val="dk1"/>
                          </a:solidFill>
                          <a:effectLst/>
                          <a:latin typeface="+mn-lt"/>
                          <a:ea typeface="+mn-ea"/>
                          <a:cs typeface="+mn-cs"/>
                        </a:rPr>
                        <a:t>Obligaciones*</a:t>
                      </a:r>
                    </a:p>
                  </a:txBody>
                  <a:tcPr marL="0" marR="0" marT="0" marB="0" anchor="b"/>
                </a:tc>
                <a:extLst>
                  <a:ext uri="{0D108BD9-81ED-4DB2-BD59-A6C34878D82A}">
                    <a16:rowId xmlns:a16="http://schemas.microsoft.com/office/drawing/2014/main" val="3654768189"/>
                  </a:ext>
                </a:extLst>
              </a:tr>
              <a:tr h="387085">
                <a:tc>
                  <a:txBody>
                    <a:bodyPr/>
                    <a:lstStyle/>
                    <a:p>
                      <a:pPr marL="0" algn="l" defTabSz="914400" rtl="0" eaLnBrk="1" fontAlgn="b" latinLnBrk="0" hangingPunct="1"/>
                      <a:r>
                        <a:rPr lang="es-CO" sz="2000" u="none" strike="noStrike" kern="1200" dirty="0">
                          <a:solidFill>
                            <a:schemeClr val="dk1"/>
                          </a:solidFill>
                          <a:effectLst/>
                          <a:latin typeface="+mn-lt"/>
                          <a:ea typeface="+mn-ea"/>
                          <a:cs typeface="+mn-cs"/>
                        </a:rPr>
                        <a:t>Resultado Gestión</a:t>
                      </a:r>
                    </a:p>
                  </a:txBody>
                  <a:tcPr marL="0" marR="0" marT="0" marB="0" anchor="b"/>
                </a:tc>
                <a:tc>
                  <a:txBody>
                    <a:bodyPr/>
                    <a:lstStyle/>
                    <a:p>
                      <a:pPr marL="0" algn="l" defTabSz="914400" rtl="0" eaLnBrk="1" fontAlgn="b" latinLnBrk="0" hangingPunct="1"/>
                      <a:r>
                        <a:rPr lang="es-CO" sz="2000" u="none" strike="noStrike" kern="1200" dirty="0" smtClean="0">
                          <a:solidFill>
                            <a:schemeClr val="dk1"/>
                          </a:solidFill>
                          <a:effectLst/>
                          <a:latin typeface="+mn-lt"/>
                          <a:ea typeface="+mn-ea"/>
                          <a:cs typeface="+mn-cs"/>
                        </a:rPr>
                        <a:t>100%</a:t>
                      </a:r>
                      <a:endParaRPr lang="es-CO" sz="2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75309242"/>
                  </a:ext>
                </a:extLst>
              </a:tr>
              <a:tr h="387085">
                <a:tc>
                  <a:txBody>
                    <a:bodyPr/>
                    <a:lstStyle/>
                    <a:p>
                      <a:pPr marL="0" algn="l" defTabSz="914400" rtl="0" eaLnBrk="1" fontAlgn="b" latinLnBrk="0" hangingPunct="1"/>
                      <a:r>
                        <a:rPr lang="es-CO" sz="2000" u="none" strike="noStrike" kern="1200" dirty="0">
                          <a:solidFill>
                            <a:schemeClr val="dk1"/>
                          </a:solidFill>
                          <a:effectLst/>
                          <a:latin typeface="+mn-lt"/>
                          <a:ea typeface="+mn-ea"/>
                          <a:cs typeface="+mn-cs"/>
                        </a:rPr>
                        <a:t>Resultado Físico</a:t>
                      </a:r>
                    </a:p>
                  </a:txBody>
                  <a:tcPr marL="0" marR="0" marT="0" marB="0" anchor="b"/>
                </a:tc>
                <a:tc>
                  <a:txBody>
                    <a:bodyPr/>
                    <a:lstStyle/>
                    <a:p>
                      <a:pPr marL="0" algn="l" defTabSz="914400" rtl="0" eaLnBrk="1" fontAlgn="b" latinLnBrk="0" hangingPunct="1"/>
                      <a:r>
                        <a:rPr lang="es-CO" sz="2000" u="none" strike="noStrike" kern="1200" dirty="0">
                          <a:solidFill>
                            <a:schemeClr val="dk1"/>
                          </a:solidFill>
                          <a:effectLst/>
                          <a:latin typeface="+mn-lt"/>
                          <a:ea typeface="+mn-ea"/>
                          <a:cs typeface="+mn-cs"/>
                        </a:rPr>
                        <a:t>100%</a:t>
                      </a:r>
                    </a:p>
                  </a:txBody>
                  <a:tcPr marL="0" marR="0" marT="0" marB="0" anchor="b"/>
                </a:tc>
                <a:extLst>
                  <a:ext uri="{0D108BD9-81ED-4DB2-BD59-A6C34878D82A}">
                    <a16:rowId xmlns:a16="http://schemas.microsoft.com/office/drawing/2014/main" val="3967562847"/>
                  </a:ext>
                </a:extLst>
              </a:tr>
            </a:tbl>
          </a:graphicData>
        </a:graphic>
      </p:graphicFrame>
      <p:sp>
        <p:nvSpPr>
          <p:cNvPr id="10" name="Rectángulo 9"/>
          <p:cNvSpPr/>
          <p:nvPr/>
        </p:nvSpPr>
        <p:spPr>
          <a:xfrm>
            <a:off x="5582902" y="2627186"/>
            <a:ext cx="2332177" cy="369332"/>
          </a:xfrm>
          <a:prstGeom prst="rect">
            <a:avLst/>
          </a:prstGeom>
        </p:spPr>
        <p:txBody>
          <a:bodyPr wrap="none">
            <a:spAutoFit/>
          </a:bodyPr>
          <a:lstStyle/>
          <a:p>
            <a:r>
              <a:rPr lang="es-CO" dirty="0">
                <a:solidFill>
                  <a:srgbClr val="000000"/>
                </a:solidFill>
                <a:latin typeface="Calibri" panose="020F0502020204030204" pitchFamily="34" charset="0"/>
              </a:rPr>
              <a:t>* </a:t>
            </a:r>
            <a:r>
              <a:rPr lang="es-CO" dirty="0" smtClean="0">
                <a:solidFill>
                  <a:srgbClr val="000000"/>
                </a:solidFill>
                <a:latin typeface="Calibri" panose="020F0502020204030204" pitchFamily="34" charset="0"/>
              </a:rPr>
              <a:t>39.8% </a:t>
            </a:r>
            <a:r>
              <a:rPr lang="es-CO" dirty="0">
                <a:solidFill>
                  <a:srgbClr val="000000"/>
                </a:solidFill>
                <a:latin typeface="Calibri" panose="020F0502020204030204" pitchFamily="34" charset="0"/>
              </a:rPr>
              <a:t>Compromisos</a:t>
            </a:r>
            <a:r>
              <a:rPr lang="es-CO" dirty="0"/>
              <a:t> </a:t>
            </a:r>
          </a:p>
        </p:txBody>
      </p:sp>
    </p:spTree>
    <p:extLst>
      <p:ext uri="{BB962C8B-B14F-4D97-AF65-F5344CB8AC3E}">
        <p14:creationId xmlns:p14="http://schemas.microsoft.com/office/powerpoint/2010/main" val="2859474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40567" y="3212976"/>
            <a:ext cx="4320479" cy="3453011"/>
          </a:xfrm>
          <a:prstGeom prst="rect">
            <a:avLst/>
          </a:prstGeom>
          <a:effectLst>
            <a:softEdge rad="1041400"/>
          </a:effectLst>
        </p:spPr>
      </p:pic>
      <p:sp>
        <p:nvSpPr>
          <p:cNvPr id="2" name="1 Título"/>
          <p:cNvSpPr>
            <a:spLocks noGrp="1"/>
          </p:cNvSpPr>
          <p:nvPr>
            <p:ph type="title"/>
          </p:nvPr>
        </p:nvSpPr>
        <p:spPr>
          <a:xfrm>
            <a:off x="467544" y="116632"/>
            <a:ext cx="8229600" cy="1143000"/>
          </a:xfrm>
        </p:spPr>
        <p:txBody>
          <a:bodyPr/>
          <a:lstStyle/>
          <a:p>
            <a:r>
              <a:rPr lang="es-CO" dirty="0" smtClean="0">
                <a:solidFill>
                  <a:schemeClr val="tx2">
                    <a:lumMod val="60000"/>
                    <a:lumOff val="40000"/>
                  </a:schemeClr>
                </a:solidFill>
              </a:rPr>
              <a:t>RESULTADO ACTIVIDADES DEL PLAN DE ACCIÓN</a:t>
            </a:r>
            <a:endParaRPr lang="es-ES" dirty="0"/>
          </a:p>
        </p:txBody>
      </p:sp>
      <p:sp>
        <p:nvSpPr>
          <p:cNvPr id="3" name="2 CuadroTexto"/>
          <p:cNvSpPr txBox="1"/>
          <p:nvPr/>
        </p:nvSpPr>
        <p:spPr>
          <a:xfrm>
            <a:off x="5940152" y="1522512"/>
            <a:ext cx="2736304" cy="369332"/>
          </a:xfrm>
          <a:prstGeom prst="rect">
            <a:avLst/>
          </a:prstGeom>
          <a:noFill/>
        </p:spPr>
        <p:txBody>
          <a:bodyPr wrap="square" rtlCol="0">
            <a:spAutoFit/>
          </a:bodyPr>
          <a:lstStyle/>
          <a:p>
            <a:pPr algn="just"/>
            <a:r>
              <a:rPr lang="es-CO" dirty="0" smtClean="0"/>
              <a:t>.  </a:t>
            </a:r>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3913731792"/>
              </p:ext>
            </p:extLst>
          </p:nvPr>
        </p:nvGraphicFramePr>
        <p:xfrm>
          <a:off x="2771800" y="1259632"/>
          <a:ext cx="5925344" cy="3791665"/>
        </p:xfrm>
        <a:graphic>
          <a:graphicData uri="http://schemas.openxmlformats.org/drawingml/2006/table">
            <a:tbl>
              <a:tblPr/>
              <a:tblGrid>
                <a:gridCol w="792088">
                  <a:extLst>
                    <a:ext uri="{9D8B030D-6E8A-4147-A177-3AD203B41FA5}">
                      <a16:colId xmlns:a16="http://schemas.microsoft.com/office/drawing/2014/main" val="20471796"/>
                    </a:ext>
                  </a:extLst>
                </a:gridCol>
                <a:gridCol w="720080">
                  <a:extLst>
                    <a:ext uri="{9D8B030D-6E8A-4147-A177-3AD203B41FA5}">
                      <a16:colId xmlns:a16="http://schemas.microsoft.com/office/drawing/2014/main" val="1884378207"/>
                    </a:ext>
                  </a:extLst>
                </a:gridCol>
                <a:gridCol w="511668">
                  <a:extLst>
                    <a:ext uri="{9D8B030D-6E8A-4147-A177-3AD203B41FA5}">
                      <a16:colId xmlns:a16="http://schemas.microsoft.com/office/drawing/2014/main" val="2094110448"/>
                    </a:ext>
                  </a:extLst>
                </a:gridCol>
                <a:gridCol w="393525">
                  <a:extLst>
                    <a:ext uri="{9D8B030D-6E8A-4147-A177-3AD203B41FA5}">
                      <a16:colId xmlns:a16="http://schemas.microsoft.com/office/drawing/2014/main" val="2443167950"/>
                    </a:ext>
                  </a:extLst>
                </a:gridCol>
                <a:gridCol w="674612">
                  <a:extLst>
                    <a:ext uri="{9D8B030D-6E8A-4147-A177-3AD203B41FA5}">
                      <a16:colId xmlns:a16="http://schemas.microsoft.com/office/drawing/2014/main" val="3507570590"/>
                    </a:ext>
                  </a:extLst>
                </a:gridCol>
                <a:gridCol w="674612">
                  <a:extLst>
                    <a:ext uri="{9D8B030D-6E8A-4147-A177-3AD203B41FA5}">
                      <a16:colId xmlns:a16="http://schemas.microsoft.com/office/drawing/2014/main" val="2098502951"/>
                    </a:ext>
                  </a:extLst>
                </a:gridCol>
                <a:gridCol w="382281">
                  <a:extLst>
                    <a:ext uri="{9D8B030D-6E8A-4147-A177-3AD203B41FA5}">
                      <a16:colId xmlns:a16="http://schemas.microsoft.com/office/drawing/2014/main" val="3419850887"/>
                    </a:ext>
                  </a:extLst>
                </a:gridCol>
                <a:gridCol w="674612">
                  <a:extLst>
                    <a:ext uri="{9D8B030D-6E8A-4147-A177-3AD203B41FA5}">
                      <a16:colId xmlns:a16="http://schemas.microsoft.com/office/drawing/2014/main" val="3754483099"/>
                    </a:ext>
                  </a:extLst>
                </a:gridCol>
                <a:gridCol w="674612">
                  <a:extLst>
                    <a:ext uri="{9D8B030D-6E8A-4147-A177-3AD203B41FA5}">
                      <a16:colId xmlns:a16="http://schemas.microsoft.com/office/drawing/2014/main" val="4054407251"/>
                    </a:ext>
                  </a:extLst>
                </a:gridCol>
                <a:gridCol w="427254">
                  <a:extLst>
                    <a:ext uri="{9D8B030D-6E8A-4147-A177-3AD203B41FA5}">
                      <a16:colId xmlns:a16="http://schemas.microsoft.com/office/drawing/2014/main" val="2522659914"/>
                    </a:ext>
                  </a:extLst>
                </a:gridCol>
              </a:tblGrid>
              <a:tr h="688292">
                <a:tc>
                  <a:txBody>
                    <a:bodyPr/>
                    <a:lstStyle/>
                    <a:p>
                      <a:pPr algn="ctr" rtl="0" fontAlgn="ctr"/>
                      <a:r>
                        <a:rPr lang="es-CO" sz="1100" b="0" i="0" u="none" strike="noStrike" dirty="0">
                          <a:solidFill>
                            <a:srgbClr val="000000"/>
                          </a:solidFill>
                          <a:effectLst/>
                          <a:latin typeface="Calibri" panose="020F0502020204030204" pitchFamily="34" charset="0"/>
                        </a:rPr>
                        <a:t>Área responsable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CO" sz="1100" b="0" i="0" u="none" strike="noStrike">
                          <a:solidFill>
                            <a:srgbClr val="000000"/>
                          </a:solidFill>
                          <a:effectLst/>
                          <a:latin typeface="Calibri" panose="020F0502020204030204" pitchFamily="34" charset="0"/>
                        </a:rPr>
                        <a:t>Actividades Planeadas Enero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CO" sz="1100" b="0" i="0" u="none" strike="noStrike">
                          <a:solidFill>
                            <a:srgbClr val="000000"/>
                          </a:solidFill>
                          <a:effectLst/>
                          <a:latin typeface="Calibri" panose="020F0502020204030204" pitchFamily="34" charset="0"/>
                        </a:rPr>
                        <a:t>Actividades ejecutadas Enero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CO"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CO" sz="1100" b="0" i="0" u="none" strike="noStrike">
                          <a:solidFill>
                            <a:srgbClr val="000000"/>
                          </a:solidFill>
                          <a:effectLst/>
                          <a:latin typeface="Calibri" panose="020F0502020204030204" pitchFamily="34" charset="0"/>
                        </a:rPr>
                        <a:t>Actividades Planeadas Febrero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CO" sz="1100" b="0" i="0" u="none" strike="noStrike">
                          <a:solidFill>
                            <a:srgbClr val="000000"/>
                          </a:solidFill>
                          <a:effectLst/>
                          <a:latin typeface="Calibri" panose="020F0502020204030204" pitchFamily="34" charset="0"/>
                        </a:rPr>
                        <a:t>Actividades ejecutadas Febrero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CO"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CO" sz="1100" b="0" i="0" u="none" strike="noStrike">
                          <a:solidFill>
                            <a:srgbClr val="000000"/>
                          </a:solidFill>
                          <a:effectLst/>
                          <a:latin typeface="Calibri" panose="020F0502020204030204" pitchFamily="34" charset="0"/>
                        </a:rPr>
                        <a:t>Actividades Planeadas Marzo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CO" sz="1100" b="0" i="0" u="none" strike="noStrike">
                          <a:solidFill>
                            <a:srgbClr val="000000"/>
                          </a:solidFill>
                          <a:effectLst/>
                          <a:latin typeface="Calibri" panose="020F0502020204030204" pitchFamily="34" charset="0"/>
                        </a:rPr>
                        <a:t>Actividades ejecutadas Marzo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CO" sz="11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426133106"/>
                  </a:ext>
                </a:extLst>
              </a:tr>
              <a:tr h="348901">
                <a:tc>
                  <a:txBody>
                    <a:bodyPr/>
                    <a:lstStyle/>
                    <a:p>
                      <a:pPr algn="l" rtl="0" fontAlgn="b"/>
                      <a:r>
                        <a:rPr lang="es-CO" sz="1100" b="0" i="0" u="none" strike="noStrike">
                          <a:solidFill>
                            <a:srgbClr val="000000"/>
                          </a:solidFill>
                          <a:effectLst/>
                          <a:latin typeface="Calibri" panose="020F0502020204030204" pitchFamily="34" charset="0"/>
                        </a:rPr>
                        <a:t>Control Interno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639141"/>
                  </a:ext>
                </a:extLst>
              </a:tr>
              <a:tr h="688292">
                <a:tc>
                  <a:txBody>
                    <a:bodyPr/>
                    <a:lstStyle/>
                    <a:p>
                      <a:pPr algn="l" rtl="0" fontAlgn="b"/>
                      <a:r>
                        <a:rPr lang="es-CO" sz="1100" b="0" i="0" u="none" strike="noStrike">
                          <a:solidFill>
                            <a:srgbClr val="000000"/>
                          </a:solidFill>
                          <a:effectLst/>
                          <a:latin typeface="Calibri" panose="020F0502020204030204" pitchFamily="34" charset="0"/>
                        </a:rPr>
                        <a:t>Oficina Asesora de Planeación y TIC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555966"/>
                  </a:ext>
                </a:extLst>
              </a:tr>
              <a:tr h="518597">
                <a:tc>
                  <a:txBody>
                    <a:bodyPr/>
                    <a:lstStyle/>
                    <a:p>
                      <a:pPr algn="l" rtl="0" fontAlgn="b"/>
                      <a:r>
                        <a:rPr lang="es-CO" sz="1100" b="0" i="0" u="none" strike="noStrike">
                          <a:solidFill>
                            <a:srgbClr val="000000"/>
                          </a:solidFill>
                          <a:effectLst/>
                          <a:latin typeface="Calibri" panose="020F0502020204030204" pitchFamily="34" charset="0"/>
                        </a:rPr>
                        <a:t>Oficina Asesora Jurídica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69733"/>
                  </a:ext>
                </a:extLst>
              </a:tr>
              <a:tr h="645366">
                <a:tc>
                  <a:txBody>
                    <a:bodyPr/>
                    <a:lstStyle/>
                    <a:p>
                      <a:pPr algn="l" rtl="0" fontAlgn="b"/>
                      <a:r>
                        <a:rPr lang="es-CO" sz="1100" b="0" i="0" u="none" strike="noStrike">
                          <a:solidFill>
                            <a:srgbClr val="000000"/>
                          </a:solidFill>
                          <a:effectLst/>
                          <a:latin typeface="Calibri" panose="020F0502020204030204" pitchFamily="34" charset="0"/>
                        </a:rPr>
                        <a:t>Subdirección Administrativa y Financiera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5630030"/>
                  </a:ext>
                </a:extLst>
              </a:tr>
              <a:tr h="518597">
                <a:tc>
                  <a:txBody>
                    <a:bodyPr/>
                    <a:lstStyle/>
                    <a:p>
                      <a:pPr algn="l" rtl="0" fontAlgn="b"/>
                      <a:r>
                        <a:rPr lang="es-CO" sz="1100" b="0" i="0" u="none" strike="noStrike">
                          <a:solidFill>
                            <a:srgbClr val="000000"/>
                          </a:solidFill>
                          <a:effectLst/>
                          <a:latin typeface="Calibri" panose="020F0502020204030204" pitchFamily="34" charset="0"/>
                        </a:rPr>
                        <a:t>Subdirección de Regulación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18110"/>
                  </a:ext>
                </a:extLst>
              </a:tr>
              <a:tr h="348901">
                <a:tc>
                  <a:txBody>
                    <a:bodyPr/>
                    <a:lstStyle/>
                    <a:p>
                      <a:pPr algn="l" rtl="0" fontAlgn="b"/>
                      <a:r>
                        <a:rPr lang="es-CO" sz="1100" b="0" i="0" u="none" strike="noStrike">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917055"/>
                  </a:ext>
                </a:extLst>
              </a:tr>
            </a:tbl>
          </a:graphicData>
        </a:graphic>
      </p:graphicFrame>
    </p:spTree>
    <p:extLst>
      <p:ext uri="{BB962C8B-B14F-4D97-AF65-F5344CB8AC3E}">
        <p14:creationId xmlns:p14="http://schemas.microsoft.com/office/powerpoint/2010/main" val="289796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a:graphicFrameLocks/>
          </p:cNvGraphicFramePr>
          <p:nvPr>
            <p:extLst>
              <p:ext uri="{D42A27DB-BD31-4B8C-83A1-F6EECF244321}">
                <p14:modId xmlns:p14="http://schemas.microsoft.com/office/powerpoint/2010/main" val="2948753318"/>
              </p:ext>
            </p:extLst>
          </p:nvPr>
        </p:nvGraphicFramePr>
        <p:xfrm>
          <a:off x="2915816" y="1268760"/>
          <a:ext cx="5781328" cy="3096344"/>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n 2"/>
          <p:cNvPicPr>
            <a:picLocks noChangeAspect="1"/>
          </p:cNvPicPr>
          <p:nvPr/>
        </p:nvPicPr>
        <p:blipFill>
          <a:blip r:embed="rId3"/>
          <a:stretch>
            <a:fillRect/>
          </a:stretch>
        </p:blipFill>
        <p:spPr>
          <a:xfrm>
            <a:off x="-859733" y="2564904"/>
            <a:ext cx="5343525" cy="3505200"/>
          </a:xfrm>
          <a:prstGeom prst="rect">
            <a:avLst/>
          </a:prstGeom>
          <a:effectLst>
            <a:softEdge rad="1193800"/>
          </a:effectLst>
        </p:spPr>
      </p:pic>
      <p:sp>
        <p:nvSpPr>
          <p:cNvPr id="2" name="1 Título"/>
          <p:cNvSpPr>
            <a:spLocks noGrp="1"/>
          </p:cNvSpPr>
          <p:nvPr>
            <p:ph type="title"/>
          </p:nvPr>
        </p:nvSpPr>
        <p:spPr>
          <a:xfrm>
            <a:off x="467544" y="-20638"/>
            <a:ext cx="8229600" cy="1143000"/>
          </a:xfrm>
        </p:spPr>
        <p:txBody>
          <a:bodyPr/>
          <a:lstStyle/>
          <a:p>
            <a:r>
              <a:rPr lang="es-CO" dirty="0" smtClean="0">
                <a:solidFill>
                  <a:schemeClr val="tx2">
                    <a:lumMod val="60000"/>
                    <a:lumOff val="40000"/>
                  </a:schemeClr>
                </a:solidFill>
              </a:rPr>
              <a:t>ACTIVIDADES DEL PLAN DE ACCIÓN </a:t>
            </a:r>
            <a:r>
              <a:rPr lang="es-CO" dirty="0" smtClean="0">
                <a:solidFill>
                  <a:schemeClr val="tx2">
                    <a:lumMod val="60000"/>
                    <a:lumOff val="40000"/>
                  </a:schemeClr>
                </a:solidFill>
              </a:rPr>
              <a:t>MARZO</a:t>
            </a:r>
            <a:endParaRPr lang="es-ES" dirty="0"/>
          </a:p>
        </p:txBody>
      </p:sp>
    </p:spTree>
    <p:extLst>
      <p:ext uri="{BB962C8B-B14F-4D97-AF65-F5344CB8AC3E}">
        <p14:creationId xmlns:p14="http://schemas.microsoft.com/office/powerpoint/2010/main" val="344034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O" dirty="0" smtClean="0"/>
              <a:t>Actividades del Plan de Acción a Marzo</a:t>
            </a:r>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2205052259"/>
              </p:ext>
            </p:extLst>
          </p:nvPr>
        </p:nvGraphicFramePr>
        <p:xfrm>
          <a:off x="323528" y="1052735"/>
          <a:ext cx="8363271" cy="4680521"/>
        </p:xfrm>
        <a:graphic>
          <a:graphicData uri="http://schemas.openxmlformats.org/drawingml/2006/table">
            <a:tbl>
              <a:tblPr/>
              <a:tblGrid>
                <a:gridCol w="1189621">
                  <a:extLst>
                    <a:ext uri="{9D8B030D-6E8A-4147-A177-3AD203B41FA5}">
                      <a16:colId xmlns:a16="http://schemas.microsoft.com/office/drawing/2014/main" val="734809393"/>
                    </a:ext>
                  </a:extLst>
                </a:gridCol>
                <a:gridCol w="1341317">
                  <a:extLst>
                    <a:ext uri="{9D8B030D-6E8A-4147-A177-3AD203B41FA5}">
                      <a16:colId xmlns:a16="http://schemas.microsoft.com/office/drawing/2014/main" val="2156980684"/>
                    </a:ext>
                  </a:extLst>
                </a:gridCol>
                <a:gridCol w="662674">
                  <a:extLst>
                    <a:ext uri="{9D8B030D-6E8A-4147-A177-3AD203B41FA5}">
                      <a16:colId xmlns:a16="http://schemas.microsoft.com/office/drawing/2014/main" val="32542955"/>
                    </a:ext>
                  </a:extLst>
                </a:gridCol>
                <a:gridCol w="353293">
                  <a:extLst>
                    <a:ext uri="{9D8B030D-6E8A-4147-A177-3AD203B41FA5}">
                      <a16:colId xmlns:a16="http://schemas.microsoft.com/office/drawing/2014/main" val="3120070121"/>
                    </a:ext>
                  </a:extLst>
                </a:gridCol>
                <a:gridCol w="566866">
                  <a:extLst>
                    <a:ext uri="{9D8B030D-6E8A-4147-A177-3AD203B41FA5}">
                      <a16:colId xmlns:a16="http://schemas.microsoft.com/office/drawing/2014/main" val="2591038340"/>
                    </a:ext>
                  </a:extLst>
                </a:gridCol>
                <a:gridCol w="497006">
                  <a:extLst>
                    <a:ext uri="{9D8B030D-6E8A-4147-A177-3AD203B41FA5}">
                      <a16:colId xmlns:a16="http://schemas.microsoft.com/office/drawing/2014/main" val="1004291435"/>
                    </a:ext>
                  </a:extLst>
                </a:gridCol>
                <a:gridCol w="487026">
                  <a:extLst>
                    <a:ext uri="{9D8B030D-6E8A-4147-A177-3AD203B41FA5}">
                      <a16:colId xmlns:a16="http://schemas.microsoft.com/office/drawing/2014/main" val="2244758821"/>
                    </a:ext>
                  </a:extLst>
                </a:gridCol>
                <a:gridCol w="479042">
                  <a:extLst>
                    <a:ext uri="{9D8B030D-6E8A-4147-A177-3AD203B41FA5}">
                      <a16:colId xmlns:a16="http://schemas.microsoft.com/office/drawing/2014/main" val="2239368736"/>
                    </a:ext>
                  </a:extLst>
                </a:gridCol>
                <a:gridCol w="2786426">
                  <a:extLst>
                    <a:ext uri="{9D8B030D-6E8A-4147-A177-3AD203B41FA5}">
                      <a16:colId xmlns:a16="http://schemas.microsoft.com/office/drawing/2014/main" val="3522515688"/>
                    </a:ext>
                  </a:extLst>
                </a:gridCol>
              </a:tblGrid>
              <a:tr h="354970">
                <a:tc>
                  <a:txBody>
                    <a:bodyPr/>
                    <a:lstStyle/>
                    <a:p>
                      <a:pPr algn="ctr" fontAlgn="ctr"/>
                      <a:r>
                        <a:rPr lang="es-CO" sz="500" b="1" i="0" u="none" strike="noStrike">
                          <a:solidFill>
                            <a:srgbClr val="000000"/>
                          </a:solidFill>
                          <a:effectLst/>
                          <a:latin typeface="Calibri" panose="020F0502020204030204" pitchFamily="34" charset="0"/>
                        </a:rPr>
                        <a:t>INICIATIVAS </a:t>
                      </a:r>
                      <a:br>
                        <a:rPr lang="es-CO" sz="500" b="1" i="0" u="none" strike="noStrike">
                          <a:solidFill>
                            <a:srgbClr val="000000"/>
                          </a:solidFill>
                          <a:effectLst/>
                          <a:latin typeface="Calibri" panose="020F0502020204030204" pitchFamily="34" charset="0"/>
                        </a:rPr>
                      </a:br>
                      <a:r>
                        <a:rPr lang="es-CO" sz="500" b="1" i="0" u="none" strike="noStrike">
                          <a:solidFill>
                            <a:srgbClr val="000000"/>
                          </a:solidFill>
                          <a:effectLst/>
                          <a:latin typeface="Calibri" panose="020F0502020204030204" pitchFamily="34" charset="0"/>
                        </a:rPr>
                        <a:t>ESTRATÉGICAS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500" b="1" i="0" u="none" strike="noStrike">
                          <a:solidFill>
                            <a:srgbClr val="000000"/>
                          </a:solidFill>
                          <a:effectLst/>
                          <a:latin typeface="Calibri" panose="020F0502020204030204" pitchFamily="34" charset="0"/>
                        </a:rPr>
                        <a:t>INDICADOR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500" b="1" i="0" u="none" strike="noStrike">
                          <a:solidFill>
                            <a:srgbClr val="000000"/>
                          </a:solidFill>
                          <a:effectLst/>
                          <a:latin typeface="Calibri" panose="020F0502020204030204" pitchFamily="34" charset="0"/>
                        </a:rPr>
                        <a:t>CUMPLIMIENTO DE LA ACTIVIDAD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s-CO" sz="500" b="1" i="0" u="none" strike="noStrike">
                          <a:solidFill>
                            <a:srgbClr val="000000"/>
                          </a:solidFill>
                          <a:effectLst/>
                          <a:latin typeface="Calibri" panose="020F0502020204030204" pitchFamily="34" charset="0"/>
                        </a:rPr>
                        <a:t>META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s-CO" sz="500" b="1" i="0" u="none" strike="noStrike">
                          <a:solidFill>
                            <a:srgbClr val="000000"/>
                          </a:solidFill>
                          <a:effectLst/>
                          <a:latin typeface="Calibri" panose="020F0502020204030204" pitchFamily="34" charset="0"/>
                        </a:rPr>
                        <a:t>ESTADO DE LA ACTIVIDAD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fontAlgn="ctr"/>
                      <a:r>
                        <a:rPr lang="es-CO" sz="500" b="1" i="0" u="none" strike="noStrike">
                          <a:solidFill>
                            <a:srgbClr val="000000"/>
                          </a:solidFill>
                          <a:effectLst/>
                          <a:latin typeface="Calibri" panose="020F0502020204030204" pitchFamily="34" charset="0"/>
                        </a:rPr>
                        <a:t>SEMAFORO ENERO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CO" sz="500" b="1" i="0" u="none" strike="noStrike">
                          <a:solidFill>
                            <a:srgbClr val="000000"/>
                          </a:solidFill>
                          <a:effectLst/>
                          <a:latin typeface="Calibri" panose="020F0502020204030204" pitchFamily="34" charset="0"/>
                        </a:rPr>
                        <a:t>SEMAFORO FEBRERO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CO" sz="500" b="1" i="0" u="none" strike="noStrike">
                          <a:solidFill>
                            <a:srgbClr val="000000"/>
                          </a:solidFill>
                          <a:effectLst/>
                          <a:latin typeface="Calibri" panose="020F0502020204030204" pitchFamily="34" charset="0"/>
                        </a:rPr>
                        <a:t>SEMAFORO MARZO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s-CO" sz="500" b="1" i="0" u="none" strike="noStrike">
                          <a:solidFill>
                            <a:srgbClr val="000000"/>
                          </a:solidFill>
                          <a:effectLst/>
                          <a:latin typeface="Calibri" panose="020F0502020204030204" pitchFamily="34" charset="0"/>
                        </a:rPr>
                        <a:t>AVANCE CUALITATIVO MARZO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808775210"/>
                  </a:ext>
                </a:extLst>
              </a:tr>
              <a:tr h="811358">
                <a:tc>
                  <a:txBody>
                    <a:bodyPr/>
                    <a:lstStyle/>
                    <a:p>
                      <a:pPr algn="l" fontAlgn="ctr"/>
                      <a:r>
                        <a:rPr lang="es-CO" sz="500" b="0" i="0" u="none" strike="noStrike">
                          <a:solidFill>
                            <a:srgbClr val="000000"/>
                          </a:solidFill>
                          <a:effectLst/>
                          <a:latin typeface="Calibri" panose="020F0502020204030204" pitchFamily="34" charset="0"/>
                        </a:rPr>
                        <a:t>Sustanciación de las actuaciones administrativas con el fin de expedir la decisión que resuelva de fondo la solicitud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500" b="0" i="0" u="none" strike="noStrike">
                          <a:solidFill>
                            <a:srgbClr val="000000"/>
                          </a:solidFill>
                          <a:effectLst/>
                          <a:latin typeface="Calibri" panose="020F0502020204030204" pitchFamily="34" charset="0"/>
                        </a:rPr>
                        <a:t>Acto Administrativo Definitivo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Calibri" panose="020F0502020204030204" pitchFamily="34" charset="0"/>
                        </a:rPr>
                        <a:t>Todos los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1" i="0" u="none" strike="noStrike">
                          <a:solidFill>
                            <a:srgbClr val="000000"/>
                          </a:solidFill>
                          <a:effectLst/>
                          <a:latin typeface="Calibri" panose="020F0502020204030204" pitchFamily="34" charset="0"/>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0" i="0" u="none" strike="noStrike">
                          <a:solidFill>
                            <a:srgbClr val="000000"/>
                          </a:solidFill>
                          <a:effectLst/>
                          <a:latin typeface="Calibri" panose="020F0502020204030204" pitchFamily="34" charset="0"/>
                        </a:rPr>
                        <a:t>De acuerdo con lo planeado se cumplió al 100% con la actividad, de conformidad con el informe remitido el día 07 de abril de 2017. Se encuentra que 11 actuaciones administrativas tuvieron sustanciación durante el mes de marzo de 2017 y se dio inicio a una nueva actuacion administrativa, para un total de 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3680606"/>
                  </a:ext>
                </a:extLst>
              </a:tr>
              <a:tr h="562879">
                <a:tc>
                  <a:txBody>
                    <a:bodyPr/>
                    <a:lstStyle/>
                    <a:p>
                      <a:pPr algn="just" fontAlgn="ctr"/>
                      <a:r>
                        <a:rPr lang="es-CO" sz="500" b="0" i="0" u="none" strike="noStrike">
                          <a:solidFill>
                            <a:srgbClr val="000000"/>
                          </a:solidFill>
                          <a:effectLst/>
                          <a:latin typeface="Calibri" panose="020F0502020204030204" pitchFamily="34" charset="0"/>
                        </a:rPr>
                        <a:t>Presentación de informes relacionados con el estado de las actuaciones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500" b="0" i="0" u="none" strike="noStrike">
                          <a:solidFill>
                            <a:srgbClr val="000000"/>
                          </a:solidFill>
                          <a:effectLst/>
                          <a:latin typeface="Calibri" panose="020F0502020204030204" pitchFamily="34" charset="0"/>
                        </a:rPr>
                        <a:t>Acto Administrativo Definitivo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500" b="0" i="0" u="none" strike="noStrike">
                          <a:solidFill>
                            <a:srgbClr val="000000"/>
                          </a:solidFill>
                          <a:effectLst/>
                          <a:latin typeface="Calibri" panose="020F0502020204030204" pitchFamily="34" charset="0"/>
                        </a:rPr>
                        <a:t>Todos los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1" i="0" u="none" strike="noStrike">
                          <a:solidFill>
                            <a:srgbClr val="000000"/>
                          </a:solidFill>
                          <a:effectLst/>
                          <a:latin typeface="Calibri" panose="020F0502020204030204" pitchFamily="34" charset="0"/>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0" i="0" u="none" strike="noStrike">
                          <a:solidFill>
                            <a:srgbClr val="000000"/>
                          </a:solidFill>
                          <a:effectLst/>
                          <a:latin typeface="Calibri" panose="020F0502020204030204" pitchFamily="34" charset="0"/>
                        </a:rPr>
                        <a:t>Se cumplió con lo planeado al 100% al remitir el informe del estado de las actuaciones a la Jefe de la Oficina Asesora Jurídica, el día 7 de abril de 2017, con corte al 31 de marzo de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457910"/>
                  </a:ext>
                </a:extLst>
              </a:tr>
              <a:tr h="628802">
                <a:tc>
                  <a:txBody>
                    <a:bodyPr/>
                    <a:lstStyle/>
                    <a:p>
                      <a:pPr algn="just" fontAlgn="ctr"/>
                      <a:r>
                        <a:rPr lang="es-CO" sz="500" b="0" i="0" u="none" strike="noStrike">
                          <a:solidFill>
                            <a:srgbClr val="000000"/>
                          </a:solidFill>
                          <a:effectLst/>
                          <a:latin typeface="Calibri" panose="020F0502020204030204" pitchFamily="34" charset="0"/>
                        </a:rPr>
                        <a:t>Implementar el marco normativo contable NICS, definido en la Resolución 693 del 2016 de la Contaduria General de la Nación.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500" b="0" i="0" u="none" strike="noStrike">
                          <a:solidFill>
                            <a:srgbClr val="000000"/>
                          </a:solidFill>
                          <a:effectLst/>
                          <a:latin typeface="Calibri" panose="020F0502020204030204" pitchFamily="34" charset="0"/>
                        </a:rPr>
                        <a:t>ESFA - Estado de situación financiera de apertura a 1 de enero de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Calibri" panose="020F0502020204030204" pitchFamily="34" charset="0"/>
                        </a:rPr>
                        <a:t>Marzo</a:t>
                      </a:r>
                      <a:br>
                        <a:rPr lang="es-CO" sz="500" b="0" i="0" u="none" strike="noStrike">
                          <a:solidFill>
                            <a:srgbClr val="000000"/>
                          </a:solidFill>
                          <a:effectLst/>
                          <a:latin typeface="Calibri" panose="020F0502020204030204" pitchFamily="34" charset="0"/>
                        </a:rPr>
                      </a:br>
                      <a:r>
                        <a:rPr lang="es-CO" sz="500" b="0" i="0" u="none" strike="noStrike">
                          <a:solidFill>
                            <a:srgbClr val="000000"/>
                          </a:solidFill>
                          <a:effectLst/>
                          <a:latin typeface="Calibri" panose="020F0502020204030204" pitchFamily="34" charset="0"/>
                        </a:rPr>
                        <a:t>junio </a:t>
                      </a:r>
                      <a:br>
                        <a:rPr lang="es-CO" sz="500" b="0" i="0" u="none" strike="noStrike">
                          <a:solidFill>
                            <a:srgbClr val="000000"/>
                          </a:solidFill>
                          <a:effectLst/>
                          <a:latin typeface="Calibri" panose="020F0502020204030204" pitchFamily="34" charset="0"/>
                        </a:rPr>
                      </a:br>
                      <a:r>
                        <a:rPr lang="es-CO" sz="500" b="0" i="0" u="none" strike="noStrike">
                          <a:solidFill>
                            <a:srgbClr val="000000"/>
                          </a:solidFill>
                          <a:effectLst/>
                          <a:latin typeface="Calibri" panose="020F0502020204030204" pitchFamily="34" charset="0"/>
                        </a:rPr>
                        <a:t>Septiembre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1" i="0" u="none" strike="noStrike">
                          <a:solidFill>
                            <a:srgbClr val="000000"/>
                          </a:solidFill>
                          <a:effectLst/>
                          <a:latin typeface="Calibri" panose="020F0502020204030204" pitchFamily="34" charset="0"/>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0" i="0" u="none" strike="noStrike">
                          <a:solidFill>
                            <a:srgbClr val="000000"/>
                          </a:solidFill>
                          <a:effectLst/>
                          <a:latin typeface="Calibri" panose="020F0502020204030204" pitchFamily="34" charset="0"/>
                        </a:rPr>
                        <a:t>Se avanzó en el 25% de la actividad, durante el primer trimestre se está haciendo la depuración contable, y se está creando el Comité de Cartera.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633133"/>
                  </a:ext>
                </a:extLst>
              </a:tr>
              <a:tr h="1146043">
                <a:tc>
                  <a:txBody>
                    <a:bodyPr/>
                    <a:lstStyle/>
                    <a:p>
                      <a:pPr algn="just" fontAlgn="ctr"/>
                      <a:r>
                        <a:rPr lang="es-CO" sz="500" b="0" i="0" u="none" strike="noStrike">
                          <a:solidFill>
                            <a:srgbClr val="000000"/>
                          </a:solidFill>
                          <a:effectLst/>
                          <a:latin typeface="Calibri" panose="020F0502020204030204" pitchFamily="34" charset="0"/>
                        </a:rPr>
                        <a:t>Realizar seguimiento a la ejecución presupuestal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0" i="0" u="none" strike="noStrike">
                          <a:solidFill>
                            <a:srgbClr val="000000"/>
                          </a:solidFill>
                          <a:effectLst/>
                          <a:latin typeface="Calibri" panose="020F0502020204030204" pitchFamily="34" charset="0"/>
                        </a:rPr>
                        <a:t>12 informes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0" i="0" u="none" strike="noStrike">
                          <a:solidFill>
                            <a:srgbClr val="000000"/>
                          </a:solidFill>
                          <a:effectLst/>
                          <a:latin typeface="Calibri" panose="020F0502020204030204" pitchFamily="34" charset="0"/>
                        </a:rPr>
                        <a:t>Todos los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1" i="0" u="none" strike="noStrike">
                          <a:solidFill>
                            <a:srgbClr val="000000"/>
                          </a:solidFill>
                          <a:effectLst/>
                          <a:latin typeface="Calibri" panose="020F0502020204030204" pitchFamily="34" charset="0"/>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0" i="0" u="none" strike="noStrike">
                          <a:solidFill>
                            <a:srgbClr val="000000"/>
                          </a:solidFill>
                          <a:effectLst/>
                          <a:latin typeface="Calibri" panose="020F0502020204030204" pitchFamily="34" charset="0"/>
                        </a:rPr>
                        <a:t>De acuerdo con lo planeado se cumplió la meta pactada para marzo (un informe públicado), El informe de ejecución presupuestal publicado en el mes de marzo, corresponde a la ejecución presupuestal del mes de febrero de 2017.  El mes de marzo de 2017, se publica en los primeros días de abril. La ejecución presupuestal (obligaciones) a 31 de marzo  es de 27.13%.  En cuanto los gastos de funcionamiento llegó a 24.51% e inversión a 2.62%. http://cra.gov.co/es/nuestra-gestion/presupuestos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5695983"/>
                  </a:ext>
                </a:extLst>
              </a:tr>
              <a:tr h="608518">
                <a:tc>
                  <a:txBody>
                    <a:bodyPr/>
                    <a:lstStyle/>
                    <a:p>
                      <a:pPr algn="just" fontAlgn="ctr"/>
                      <a:r>
                        <a:rPr lang="es-CO" sz="500" b="0" i="0" u="none" strike="noStrike">
                          <a:solidFill>
                            <a:srgbClr val="000000"/>
                          </a:solidFill>
                          <a:effectLst/>
                          <a:latin typeface="Calibri" panose="020F0502020204030204" pitchFamily="34" charset="0"/>
                        </a:rPr>
                        <a:t>Formular  el Plan Institucional de Bienestar, de acuerdo con la metodologia DAFP.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500" b="0" i="0" u="none" strike="noStrike">
                          <a:solidFill>
                            <a:srgbClr val="000000"/>
                          </a:solidFill>
                          <a:effectLst/>
                          <a:latin typeface="Calibri" panose="020F0502020204030204" pitchFamily="34" charset="0"/>
                        </a:rPr>
                        <a:t>Programa de Bienestar aprobado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Calibri" panose="020F0502020204030204" pitchFamily="34" charset="0"/>
                        </a:rPr>
                        <a:t>Marzo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s-CO" sz="500" b="0" i="0" u="none" strike="noStrike">
                          <a:solidFill>
                            <a:srgbClr val="000000"/>
                          </a:solidFill>
                          <a:effectLst/>
                          <a:latin typeface="Calibri" panose="020F0502020204030204" pitchFamily="34" charset="0"/>
                        </a:rPr>
                        <a:t>Actividad cumplida al 100%, está aprobado en Acta del Comité Ordinario 1, del 15 febrero de 2017, de Capacitación y Bienestar Social. Ver Resolución UAE CRA 129 de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108359"/>
                  </a:ext>
                </a:extLst>
              </a:tr>
              <a:tr h="567951">
                <a:tc>
                  <a:txBody>
                    <a:bodyPr/>
                    <a:lstStyle/>
                    <a:p>
                      <a:pPr algn="just" fontAlgn="ctr"/>
                      <a:r>
                        <a:rPr lang="es-CO" sz="500" b="0" i="0" u="none" strike="noStrike">
                          <a:solidFill>
                            <a:srgbClr val="000000"/>
                          </a:solidFill>
                          <a:effectLst/>
                          <a:latin typeface="Calibri" panose="020F0502020204030204" pitchFamily="34" charset="0"/>
                        </a:rPr>
                        <a:t>Elaborar el informe de evaluación de la gestión de las dependencias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500" b="0" i="0" u="none" strike="noStrike">
                          <a:solidFill>
                            <a:srgbClr val="000000"/>
                          </a:solidFill>
                          <a:effectLst/>
                          <a:latin typeface="Calibri" panose="020F0502020204030204" pitchFamily="34" charset="0"/>
                        </a:rPr>
                        <a:t>Informe de evaluación de la gestión de las dependencias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0" i="0" u="none" strike="noStrike">
                          <a:solidFill>
                            <a:srgbClr val="000000"/>
                          </a:solidFill>
                          <a:effectLst/>
                          <a:latin typeface="Calibri" panose="020F0502020204030204" pitchFamily="34" charset="0"/>
                        </a:rPr>
                        <a:t>Enero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1" i="0" u="none" strike="noStrike">
                          <a:solidFill>
                            <a:srgbClr val="000000"/>
                          </a:solidFill>
                          <a:effectLst/>
                          <a:latin typeface="Calibri" panose="020F0502020204030204" pitchFamily="34" charset="0"/>
                        </a:rPr>
                        <a:t>CUMPLIDO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500" b="0" i="0" u="none" strike="noStrike" dirty="0">
                          <a:solidFill>
                            <a:srgbClr val="000000"/>
                          </a:solidFill>
                          <a:effectLst/>
                          <a:latin typeface="Calibri" panose="020F0502020204030204" pitchFamily="34" charset="0"/>
                        </a:rPr>
                        <a:t>Actividad Cumplida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04699"/>
                  </a:ext>
                </a:extLst>
              </a:tr>
            </a:tbl>
          </a:graphicData>
        </a:graphic>
      </p:graphicFrame>
    </p:spTree>
    <p:extLst>
      <p:ext uri="{BB962C8B-B14F-4D97-AF65-F5344CB8AC3E}">
        <p14:creationId xmlns:p14="http://schemas.microsoft.com/office/powerpoint/2010/main" val="285578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CO" dirty="0" smtClean="0">
                <a:solidFill>
                  <a:schemeClr val="tx2">
                    <a:lumMod val="60000"/>
                    <a:lumOff val="40000"/>
                  </a:schemeClr>
                </a:solidFill>
              </a:rPr>
              <a:t>RESULTADO ACTIVIDADES DE GESTIÓN PLAN DE ACCIÓN A </a:t>
            </a:r>
            <a:r>
              <a:rPr lang="es-CO" dirty="0" smtClean="0">
                <a:solidFill>
                  <a:schemeClr val="tx2">
                    <a:lumMod val="60000"/>
                    <a:lumOff val="40000"/>
                  </a:schemeClr>
                </a:solidFill>
              </a:rPr>
              <a:t>MARZO</a:t>
            </a:r>
            <a:endParaRPr lang="es-ES" dirty="0"/>
          </a:p>
        </p:txBody>
      </p:sp>
      <p:sp>
        <p:nvSpPr>
          <p:cNvPr id="3" name="2 CuadroTexto"/>
          <p:cNvSpPr txBox="1"/>
          <p:nvPr/>
        </p:nvSpPr>
        <p:spPr>
          <a:xfrm>
            <a:off x="5940152" y="1522512"/>
            <a:ext cx="2736304" cy="369332"/>
          </a:xfrm>
          <a:prstGeom prst="rect">
            <a:avLst/>
          </a:prstGeom>
          <a:noFill/>
        </p:spPr>
        <p:txBody>
          <a:bodyPr wrap="square" rtlCol="0">
            <a:spAutoFit/>
          </a:bodyPr>
          <a:lstStyle/>
          <a:p>
            <a:pPr algn="just"/>
            <a:r>
              <a:rPr lang="es-CO" dirty="0" smtClean="0"/>
              <a:t>.  </a:t>
            </a:r>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1295726786"/>
              </p:ext>
            </p:extLst>
          </p:nvPr>
        </p:nvGraphicFramePr>
        <p:xfrm>
          <a:off x="1619672" y="1707178"/>
          <a:ext cx="6552728" cy="1865836"/>
        </p:xfrm>
        <a:graphic>
          <a:graphicData uri="http://schemas.openxmlformats.org/drawingml/2006/table">
            <a:tbl>
              <a:tblPr/>
              <a:tblGrid>
                <a:gridCol w="2512198">
                  <a:extLst>
                    <a:ext uri="{9D8B030D-6E8A-4147-A177-3AD203B41FA5}">
                      <a16:colId xmlns:a16="http://schemas.microsoft.com/office/drawing/2014/main" val="407893671"/>
                    </a:ext>
                  </a:extLst>
                </a:gridCol>
                <a:gridCol w="1400972">
                  <a:extLst>
                    <a:ext uri="{9D8B030D-6E8A-4147-A177-3AD203B41FA5}">
                      <a16:colId xmlns:a16="http://schemas.microsoft.com/office/drawing/2014/main" val="3506859820"/>
                    </a:ext>
                  </a:extLst>
                </a:gridCol>
                <a:gridCol w="1158986">
                  <a:extLst>
                    <a:ext uri="{9D8B030D-6E8A-4147-A177-3AD203B41FA5}">
                      <a16:colId xmlns:a16="http://schemas.microsoft.com/office/drawing/2014/main" val="2373043478"/>
                    </a:ext>
                  </a:extLst>
                </a:gridCol>
                <a:gridCol w="1480572">
                  <a:extLst>
                    <a:ext uri="{9D8B030D-6E8A-4147-A177-3AD203B41FA5}">
                      <a16:colId xmlns:a16="http://schemas.microsoft.com/office/drawing/2014/main" val="873967123"/>
                    </a:ext>
                  </a:extLst>
                </a:gridCol>
              </a:tblGrid>
              <a:tr h="621946">
                <a:tc>
                  <a:txBody>
                    <a:bodyPr/>
                    <a:lstStyle/>
                    <a:p>
                      <a:pPr algn="ctr" fontAlgn="ctr"/>
                      <a:r>
                        <a:rPr lang="es-CO" sz="1100" b="0" i="0" u="none" strike="noStrike">
                          <a:solidFill>
                            <a:srgbClr val="000000"/>
                          </a:solidFill>
                          <a:effectLst/>
                          <a:latin typeface="Calibri" panose="020F0502020204030204" pitchFamily="34" charset="0"/>
                        </a:rPr>
                        <a:t>Área responsable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Productos Planeados Enero- Febrero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Productos ejecutados Enero-Febrero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Porcentaje cumplimiento productos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634163"/>
                  </a:ext>
                </a:extLst>
              </a:tr>
              <a:tr h="207315">
                <a:tc>
                  <a:txBody>
                    <a:bodyPr/>
                    <a:lstStyle/>
                    <a:p>
                      <a:pPr algn="l" fontAlgn="b"/>
                      <a:r>
                        <a:rPr lang="es-CO" sz="1100" b="0" i="0" u="none" strike="noStrike">
                          <a:solidFill>
                            <a:srgbClr val="000000"/>
                          </a:solidFill>
                          <a:effectLst/>
                          <a:latin typeface="Calibri" panose="020F0502020204030204" pitchFamily="34" charset="0"/>
                        </a:rPr>
                        <a:t>Control Interno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ctr" fontAlgn="b"/>
                      <a:r>
                        <a:rPr lang="es-CO" sz="11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687954"/>
                  </a:ext>
                </a:extLst>
              </a:tr>
              <a:tr h="207315">
                <a:tc>
                  <a:txBody>
                    <a:bodyPr/>
                    <a:lstStyle/>
                    <a:p>
                      <a:pPr algn="l" fontAlgn="b"/>
                      <a:r>
                        <a:rPr lang="es-CO" sz="1100" b="0" i="0" u="none" strike="noStrike">
                          <a:solidFill>
                            <a:srgbClr val="000000"/>
                          </a:solidFill>
                          <a:effectLst/>
                          <a:latin typeface="Calibri" panose="020F0502020204030204" pitchFamily="34" charset="0"/>
                        </a:rPr>
                        <a:t>Oficina Asesora de Planeación y TIC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278264"/>
                  </a:ext>
                </a:extLst>
              </a:tr>
              <a:tr h="207315">
                <a:tc>
                  <a:txBody>
                    <a:bodyPr/>
                    <a:lstStyle/>
                    <a:p>
                      <a:pPr algn="l" fontAlgn="b"/>
                      <a:r>
                        <a:rPr lang="es-CO" sz="1100" b="0" i="0" u="none" strike="noStrike">
                          <a:solidFill>
                            <a:srgbClr val="000000"/>
                          </a:solidFill>
                          <a:effectLst/>
                          <a:latin typeface="Calibri" panose="020F0502020204030204" pitchFamily="34" charset="0"/>
                        </a:rPr>
                        <a:t>Oficina Asesora Jurídica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649219"/>
                  </a:ext>
                </a:extLst>
              </a:tr>
              <a:tr h="207315">
                <a:tc>
                  <a:txBody>
                    <a:bodyPr/>
                    <a:lstStyle/>
                    <a:p>
                      <a:pPr algn="l" fontAlgn="b"/>
                      <a:r>
                        <a:rPr lang="es-CO" sz="1100" b="0" i="0" u="none" strike="noStrike">
                          <a:solidFill>
                            <a:srgbClr val="000000"/>
                          </a:solidFill>
                          <a:effectLst/>
                          <a:latin typeface="Calibri" panose="020F0502020204030204" pitchFamily="34" charset="0"/>
                        </a:rPr>
                        <a:t>Subdirección Administrativa y Financiera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17687"/>
                  </a:ext>
                </a:extLst>
              </a:tr>
              <a:tr h="207315">
                <a:tc>
                  <a:txBody>
                    <a:bodyPr/>
                    <a:lstStyle/>
                    <a:p>
                      <a:pPr algn="l" fontAlgn="b"/>
                      <a:r>
                        <a:rPr lang="es-CO" sz="1100" b="0" i="0" u="none" strike="noStrike">
                          <a:solidFill>
                            <a:srgbClr val="000000"/>
                          </a:solidFill>
                          <a:effectLst/>
                          <a:latin typeface="Calibri" panose="020F0502020204030204" pitchFamily="34" charset="0"/>
                        </a:rPr>
                        <a:t>Subdirección de Regulación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715626"/>
                  </a:ext>
                </a:extLst>
              </a:tr>
              <a:tr h="207315">
                <a:tc>
                  <a:txBody>
                    <a:bodyPr/>
                    <a:lstStyle/>
                    <a:p>
                      <a:pPr algn="l" fontAlgn="b"/>
                      <a:r>
                        <a:rPr lang="es-CO" sz="1100" b="0" i="0" u="none" strike="noStrike">
                          <a:solidFill>
                            <a:srgbClr val="000000"/>
                          </a:solidFill>
                          <a:effectLst/>
                          <a:latin typeface="Calibri" panose="020F0502020204030204" pitchFamily="34" charset="0"/>
                        </a:rPr>
                        <a:t>Total general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833206"/>
                  </a:ext>
                </a:extLst>
              </a:tr>
            </a:tbl>
          </a:graphicData>
        </a:graphic>
      </p:graphicFrame>
      <p:pic>
        <p:nvPicPr>
          <p:cNvPr id="6" name="Imagen 5"/>
          <p:cNvPicPr>
            <a:picLocks noChangeAspect="1"/>
          </p:cNvPicPr>
          <p:nvPr/>
        </p:nvPicPr>
        <p:blipFill>
          <a:blip r:embed="rId2"/>
          <a:stretch>
            <a:fillRect/>
          </a:stretch>
        </p:blipFill>
        <p:spPr>
          <a:xfrm>
            <a:off x="755576" y="3394777"/>
            <a:ext cx="2664296" cy="2310342"/>
          </a:xfrm>
          <a:prstGeom prst="rect">
            <a:avLst/>
          </a:prstGeom>
          <a:effectLst>
            <a:softEdge rad="254000"/>
          </a:effectLst>
        </p:spPr>
      </p:pic>
    </p:spTree>
    <p:extLst>
      <p:ext uri="{BB962C8B-B14F-4D97-AF65-F5344CB8AC3E}">
        <p14:creationId xmlns:p14="http://schemas.microsoft.com/office/powerpoint/2010/main" val="3177910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5364088" y="-99392"/>
            <a:ext cx="3710927" cy="2504876"/>
          </a:xfrm>
          <a:prstGeom prst="rect">
            <a:avLst/>
          </a:prstGeom>
          <a:effectLst>
            <a:softEdge rad="482600"/>
          </a:effectLst>
        </p:spPr>
      </p:pic>
      <p:sp>
        <p:nvSpPr>
          <p:cNvPr id="2" name="Título 1"/>
          <p:cNvSpPr>
            <a:spLocks noGrp="1"/>
          </p:cNvSpPr>
          <p:nvPr>
            <p:ph type="title"/>
          </p:nvPr>
        </p:nvSpPr>
        <p:spPr>
          <a:xfrm>
            <a:off x="323528" y="692696"/>
            <a:ext cx="5184576" cy="648072"/>
          </a:xfrm>
        </p:spPr>
        <p:txBody>
          <a:bodyPr/>
          <a:lstStyle/>
          <a:p>
            <a:r>
              <a:rPr lang="es-CO" dirty="0" smtClean="0"/>
              <a:t>Resultados de gestión </a:t>
            </a:r>
            <a:r>
              <a:rPr lang="es-CO" dirty="0" smtClean="0"/>
              <a:t>Marzo</a:t>
            </a:r>
            <a:endParaRPr lang="es-CO" dirty="0"/>
          </a:p>
        </p:txBody>
      </p:sp>
      <p:pic>
        <p:nvPicPr>
          <p:cNvPr id="4" name="Marcador de contenido 3"/>
          <p:cNvPicPr>
            <a:picLocks noGrp="1" noChangeAspect="1"/>
          </p:cNvPicPr>
          <p:nvPr>
            <p:ph idx="1"/>
          </p:nvPr>
        </p:nvPicPr>
        <p:blipFill>
          <a:blip r:embed="rId3"/>
          <a:stretch>
            <a:fillRect/>
          </a:stretch>
        </p:blipFill>
        <p:spPr>
          <a:xfrm>
            <a:off x="611560" y="2504498"/>
            <a:ext cx="7776864" cy="2580685"/>
          </a:xfrm>
          <a:prstGeom prst="rect">
            <a:avLst/>
          </a:prstGeom>
        </p:spPr>
      </p:pic>
    </p:spTree>
    <p:extLst>
      <p:ext uri="{BB962C8B-B14F-4D97-AF65-F5344CB8AC3E}">
        <p14:creationId xmlns:p14="http://schemas.microsoft.com/office/powerpoint/2010/main" val="4070843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445224"/>
            <a:ext cx="9170641" cy="1412776"/>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Text Box 5"/>
          <p:cNvSpPr txBox="1">
            <a:spLocks noChangeArrowheads="1"/>
          </p:cNvSpPr>
          <p:nvPr/>
        </p:nvSpPr>
        <p:spPr bwMode="auto">
          <a:xfrm>
            <a:off x="607442" y="2060848"/>
            <a:ext cx="8429054"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MX" sz="3200" b="1" dirty="0">
                <a:latin typeface="+mn-lt"/>
              </a:rPr>
              <a:t>Página web: </a:t>
            </a:r>
            <a:r>
              <a:rPr lang="es-MX" sz="3200" b="1" dirty="0">
                <a:solidFill>
                  <a:srgbClr val="1C3481"/>
                </a:solidFill>
                <a:latin typeface="+mn-lt"/>
              </a:rPr>
              <a:t>www.cra.gov.co</a:t>
            </a:r>
          </a:p>
          <a:p>
            <a:pPr algn="r" eaLnBrk="0" fontAlgn="auto" hangingPunct="0">
              <a:spcBef>
                <a:spcPts val="0"/>
              </a:spcBef>
              <a:spcAft>
                <a:spcPts val="0"/>
              </a:spcAft>
              <a:defRPr/>
            </a:pPr>
            <a:r>
              <a:rPr lang="es-CO" sz="3200" b="1" dirty="0">
                <a:latin typeface="+mn-lt"/>
              </a:rPr>
              <a:t>Twitter: </a:t>
            </a:r>
            <a:r>
              <a:rPr lang="es-CO" sz="3200" b="1" dirty="0">
                <a:solidFill>
                  <a:srgbClr val="1C3481"/>
                </a:solidFill>
                <a:latin typeface="+mn-lt"/>
              </a:rPr>
              <a:t>@cracolombia</a:t>
            </a:r>
          </a:p>
          <a:p>
            <a:pPr algn="r" eaLnBrk="0" fontAlgn="auto" hangingPunct="0">
              <a:spcBef>
                <a:spcPts val="0"/>
              </a:spcBef>
              <a:spcAft>
                <a:spcPts val="0"/>
              </a:spcAft>
              <a:defRPr/>
            </a:pPr>
            <a:r>
              <a:rPr lang="es-CO" sz="3200" b="1" dirty="0">
                <a:latin typeface="+mn-lt"/>
              </a:rPr>
              <a:t>YouTube: </a:t>
            </a:r>
            <a:r>
              <a:rPr lang="es-CO" sz="3200" b="1" dirty="0">
                <a:solidFill>
                  <a:srgbClr val="1C3481"/>
                </a:solidFill>
                <a:latin typeface="+mn-lt"/>
              </a:rPr>
              <a:t>crapsbcol</a:t>
            </a:r>
          </a:p>
          <a:p>
            <a:pPr algn="r" eaLnBrk="0" fontAlgn="auto" hangingPunct="0">
              <a:spcBef>
                <a:spcPts val="0"/>
              </a:spcBef>
              <a:spcAft>
                <a:spcPts val="0"/>
              </a:spcAft>
              <a:defRPr/>
            </a:pPr>
            <a:r>
              <a:rPr lang="es-CO" sz="3200" b="1" dirty="0">
                <a:latin typeface="+mn-lt"/>
              </a:rPr>
              <a:t>Facebook: </a:t>
            </a:r>
            <a:r>
              <a:rPr lang="es-CO" sz="3200" b="1" dirty="0">
                <a:solidFill>
                  <a:srgbClr val="1C3481"/>
                </a:solidFill>
                <a:latin typeface="+mn-lt"/>
              </a:rPr>
              <a:t>Comisión de Regulación CRA</a:t>
            </a:r>
          </a:p>
          <a:p>
            <a:pPr algn="r" eaLnBrk="0" fontAlgn="auto" hangingPunct="0">
              <a:spcBef>
                <a:spcPts val="0"/>
              </a:spcBef>
              <a:spcAft>
                <a:spcPts val="0"/>
              </a:spcAft>
              <a:defRPr/>
            </a:pPr>
            <a:r>
              <a:rPr lang="es-MX" sz="3200" b="1" dirty="0" smtClean="0">
                <a:latin typeface="+mn-lt"/>
              </a:rPr>
              <a:t>Correo </a:t>
            </a:r>
            <a:r>
              <a:rPr lang="es-MX" sz="3200" b="1" dirty="0">
                <a:latin typeface="+mn-lt"/>
              </a:rPr>
              <a:t>electrónico:</a:t>
            </a:r>
            <a:r>
              <a:rPr lang="es-MX" sz="3200" b="1" dirty="0">
                <a:solidFill>
                  <a:schemeClr val="tx2">
                    <a:lumMod val="60000"/>
                    <a:lumOff val="40000"/>
                  </a:schemeClr>
                </a:solidFill>
                <a:latin typeface="+mn-lt"/>
              </a:rPr>
              <a:t> </a:t>
            </a:r>
            <a:r>
              <a:rPr lang="es-MX" sz="3200" b="1" dirty="0">
                <a:solidFill>
                  <a:srgbClr val="1C3481"/>
                </a:solidFill>
                <a:latin typeface="+mn-lt"/>
              </a:rPr>
              <a:t>correo@cra.gov.co</a:t>
            </a:r>
          </a:p>
          <a:p>
            <a:pPr algn="r" eaLnBrk="0" fontAlgn="auto" hangingPunct="0">
              <a:spcBef>
                <a:spcPts val="0"/>
              </a:spcBef>
              <a:spcAft>
                <a:spcPts val="0"/>
              </a:spcAft>
              <a:defRPr/>
            </a:pPr>
            <a:r>
              <a:rPr lang="es-MX" sz="3200" b="1" dirty="0">
                <a:latin typeface="+mn-lt"/>
              </a:rPr>
              <a:t>PBX</a:t>
            </a:r>
            <a:r>
              <a:rPr lang="es-MX" sz="3200" b="1" dirty="0" smtClean="0">
                <a:latin typeface="+mn-lt"/>
              </a:rPr>
              <a:t>:</a:t>
            </a:r>
            <a:r>
              <a:rPr lang="es-MX" sz="3200" b="1" dirty="0" smtClean="0">
                <a:solidFill>
                  <a:schemeClr val="tx2">
                    <a:lumMod val="60000"/>
                    <a:lumOff val="40000"/>
                  </a:schemeClr>
                </a:solidFill>
                <a:latin typeface="+mn-lt"/>
              </a:rPr>
              <a:t> </a:t>
            </a:r>
            <a:r>
              <a:rPr lang="es-MX" sz="3200" b="1" dirty="0" smtClean="0">
                <a:solidFill>
                  <a:schemeClr val="tx2">
                    <a:lumMod val="75000"/>
                  </a:schemeClr>
                </a:solidFill>
                <a:latin typeface="+mn-lt"/>
              </a:rPr>
              <a:t>(1)</a:t>
            </a:r>
            <a:r>
              <a:rPr lang="es-MX" sz="3200" b="1" dirty="0" smtClean="0">
                <a:solidFill>
                  <a:schemeClr val="tx2">
                    <a:lumMod val="60000"/>
                    <a:lumOff val="40000"/>
                  </a:schemeClr>
                </a:solidFill>
                <a:latin typeface="+mn-lt"/>
              </a:rPr>
              <a:t> </a:t>
            </a:r>
            <a:r>
              <a:rPr lang="es-MX" sz="3200" b="1" dirty="0" smtClean="0">
                <a:solidFill>
                  <a:schemeClr val="tx2">
                    <a:lumMod val="75000"/>
                  </a:schemeClr>
                </a:solidFill>
                <a:latin typeface="+mn-lt"/>
              </a:rPr>
              <a:t>4873820</a:t>
            </a:r>
            <a:r>
              <a:rPr lang="es-MX" sz="3200" b="1" dirty="0" smtClean="0">
                <a:solidFill>
                  <a:schemeClr val="tx2">
                    <a:lumMod val="60000"/>
                    <a:lumOff val="40000"/>
                  </a:schemeClr>
                </a:solidFill>
                <a:latin typeface="+mn-lt"/>
              </a:rPr>
              <a:t> </a:t>
            </a:r>
            <a:r>
              <a:rPr lang="es-MX" sz="3200" b="1" dirty="0">
                <a:latin typeface="+mn-lt"/>
              </a:rPr>
              <a:t>Línea </a:t>
            </a:r>
            <a:r>
              <a:rPr lang="es-MX" sz="3200" b="1" dirty="0" smtClean="0">
                <a:latin typeface="+mn-lt"/>
              </a:rPr>
              <a:t>Nacional: </a:t>
            </a:r>
            <a:r>
              <a:rPr lang="es-MX" sz="3200" b="1" dirty="0" smtClean="0">
                <a:solidFill>
                  <a:srgbClr val="1C3481"/>
                </a:solidFill>
                <a:latin typeface="+mn-lt"/>
              </a:rPr>
              <a:t>018000517565</a:t>
            </a:r>
            <a:endParaRPr lang="es-ES" sz="3200" b="1" dirty="0">
              <a:solidFill>
                <a:srgbClr val="1C3481"/>
              </a:solidFill>
              <a:latin typeface="+mn-lt"/>
            </a:endParaRPr>
          </a:p>
        </p:txBody>
      </p:sp>
      <p:sp>
        <p:nvSpPr>
          <p:cNvPr id="16" name="15 Rectángulo"/>
          <p:cNvSpPr/>
          <p:nvPr/>
        </p:nvSpPr>
        <p:spPr>
          <a:xfrm>
            <a:off x="-1" y="0"/>
            <a:ext cx="9170641" cy="1700808"/>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7" name="16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539952" y="260648"/>
            <a:ext cx="3600000" cy="1127471"/>
          </a:xfrm>
          <a:prstGeom prst="rect">
            <a:avLst/>
          </a:prstGeom>
        </p:spPr>
      </p:pic>
      <p:grpSp>
        <p:nvGrpSpPr>
          <p:cNvPr id="10" name="9 Grupo"/>
          <p:cNvGrpSpPr/>
          <p:nvPr/>
        </p:nvGrpSpPr>
        <p:grpSpPr>
          <a:xfrm>
            <a:off x="5004048" y="5697352"/>
            <a:ext cx="4166593" cy="900000"/>
            <a:chOff x="5004048" y="5697352"/>
            <a:chExt cx="4166593" cy="900000"/>
          </a:xfrm>
        </p:grpSpPr>
        <p:sp>
          <p:nvSpPr>
            <p:cNvPr id="11" name="10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2" name="11 Imagen"/>
            <p:cNvPicPr>
              <a:picLocks noChangeAspect="1"/>
            </p:cNvPicPr>
            <p:nvPr/>
          </p:nvPicPr>
          <p:blipFill rotWithShape="1">
            <a:blip r:embed="rId3">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40002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17744</TotalTime>
  <Words>801</Words>
  <Application>Microsoft Office PowerPoint</Application>
  <PresentationFormat>Presentación en pantalla (4:3)</PresentationFormat>
  <Paragraphs>188</Paragraphs>
  <Slides>9</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Calibri</vt:lpstr>
      <vt:lpstr>Tema de Office</vt:lpstr>
      <vt:lpstr>SEGUIMIENTO PAI 2017   Oficina Asesora de Planeación y TIC Seguimiento Marzo 31 de 2017</vt:lpstr>
      <vt:lpstr>Presentación de PowerPoint</vt:lpstr>
      <vt:lpstr>RESULTADO PAI - CRA</vt:lpstr>
      <vt:lpstr>RESULTADO ACTIVIDADES DEL PLAN DE ACCIÓN</vt:lpstr>
      <vt:lpstr>ACTIVIDADES DEL PLAN DE ACCIÓN MARZO</vt:lpstr>
      <vt:lpstr>Actividades del Plan de Acción a Marzo</vt:lpstr>
      <vt:lpstr>RESULTADO ACTIVIDADES DE GESTIÓN PLAN DE ACCIÓN A MARZO</vt:lpstr>
      <vt:lpstr>Resultados de gestión Marzo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Javier Garcia Martínez</cp:lastModifiedBy>
  <cp:revision>543</cp:revision>
  <cp:lastPrinted>2017-01-17T14:49:45Z</cp:lastPrinted>
  <dcterms:created xsi:type="dcterms:W3CDTF">2009-07-03T14:17:45Z</dcterms:created>
  <dcterms:modified xsi:type="dcterms:W3CDTF">2017-04-07T20:51:59Z</dcterms:modified>
</cp:coreProperties>
</file>