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500" r:id="rId2"/>
    <p:sldId id="492" r:id="rId3"/>
    <p:sldId id="575" r:id="rId4"/>
    <p:sldId id="532" r:id="rId5"/>
    <p:sldId id="550" r:id="rId6"/>
    <p:sldId id="551" r:id="rId7"/>
    <p:sldId id="552" r:id="rId8"/>
    <p:sldId id="554" r:id="rId9"/>
    <p:sldId id="555" r:id="rId10"/>
    <p:sldId id="556" r:id="rId11"/>
    <p:sldId id="557" r:id="rId12"/>
    <p:sldId id="558" r:id="rId13"/>
    <p:sldId id="559" r:id="rId14"/>
    <p:sldId id="560" r:id="rId15"/>
    <p:sldId id="561" r:id="rId16"/>
    <p:sldId id="564" r:id="rId17"/>
    <p:sldId id="565" r:id="rId18"/>
    <p:sldId id="566" r:id="rId19"/>
    <p:sldId id="567" r:id="rId20"/>
    <p:sldId id="574" r:id="rId21"/>
    <p:sldId id="576" r:id="rId22"/>
    <p:sldId id="547" r:id="rId23"/>
    <p:sldId id="504" r:id="rId24"/>
    <p:sldId id="572" r:id="rId25"/>
    <p:sldId id="568" r:id="rId26"/>
    <p:sldId id="569" r:id="rId27"/>
    <p:sldId id="570" r:id="rId28"/>
    <p:sldId id="571" r:id="rId29"/>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481"/>
    <a:srgbClr val="003399"/>
    <a:srgbClr val="961D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8" autoAdjust="0"/>
    <p:restoredTop sz="94660"/>
  </p:normalViewPr>
  <p:slideViewPr>
    <p:cSldViewPr>
      <p:cViewPr varScale="1">
        <p:scale>
          <a:sx n="105" d="100"/>
          <a:sy n="105" d="100"/>
        </p:scale>
        <p:origin x="170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800971-6D9F-48A5-8BB9-551289D3F0A9}"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s-CO"/>
        </a:p>
      </dgm:t>
    </dgm:pt>
    <dgm:pt modelId="{1FD6B7AC-7B37-471E-A9DF-498AEEDF638E}">
      <dgm:prSet phldrT="[Texto]" custT="1"/>
      <dgm:spPr>
        <a:solidFill>
          <a:schemeClr val="tx2">
            <a:lumMod val="75000"/>
          </a:schemeClr>
        </a:solidFill>
      </dgm:spPr>
      <dgm:t>
        <a:bodyPr/>
        <a:lstStyle/>
        <a:p>
          <a:r>
            <a:rPr lang="es-CO" sz="1600" b="1" i="1" dirty="0" smtClean="0"/>
            <a:t>La capacitación virtual  a través de los Manuales  de operación del SIIF, los cuales se encuentran en la pagina del MHCP.</a:t>
          </a:r>
          <a:endParaRPr lang="es-CO" sz="1600" dirty="0"/>
        </a:p>
      </dgm:t>
    </dgm:pt>
    <dgm:pt modelId="{E5EEF625-0444-429A-8B6A-27D2ECD2152B}" type="parTrans" cxnId="{342C1A25-36C2-4330-B995-08A190CCF179}">
      <dgm:prSet/>
      <dgm:spPr/>
      <dgm:t>
        <a:bodyPr/>
        <a:lstStyle/>
        <a:p>
          <a:endParaRPr lang="es-CO"/>
        </a:p>
      </dgm:t>
    </dgm:pt>
    <dgm:pt modelId="{17338785-1E82-4D4F-BCF5-C5E3532AC351}" type="sibTrans" cxnId="{342C1A25-36C2-4330-B995-08A190CCF179}">
      <dgm:prSet/>
      <dgm:spPr>
        <a:solidFill>
          <a:schemeClr val="tx1">
            <a:lumMod val="95000"/>
            <a:lumOff val="5000"/>
          </a:schemeClr>
        </a:solidFill>
      </dgm:spPr>
      <dgm:t>
        <a:bodyPr/>
        <a:lstStyle/>
        <a:p>
          <a:endParaRPr lang="es-CO"/>
        </a:p>
      </dgm:t>
    </dgm:pt>
    <dgm:pt modelId="{71AE55C2-409F-46DA-9F48-38720A6AB758}">
      <dgm:prSet phldrT="[Texto]" custT="1"/>
      <dgm:spPr>
        <a:solidFill>
          <a:schemeClr val="tx2">
            <a:lumMod val="75000"/>
          </a:schemeClr>
        </a:solidFill>
      </dgm:spPr>
      <dgm:t>
        <a:bodyPr/>
        <a:lstStyle/>
        <a:p>
          <a:r>
            <a:rPr lang="es-CO" sz="1600" b="1" i="1" dirty="0" smtClean="0"/>
            <a:t>La trazabilidad de cada una de las operaciones registradas en el sistema.</a:t>
          </a:r>
          <a:endParaRPr lang="es-CO" sz="1600" dirty="0"/>
        </a:p>
      </dgm:t>
    </dgm:pt>
    <dgm:pt modelId="{4BEA6EDB-2394-457D-AED1-FA916D64B520}" type="parTrans" cxnId="{7DCDCE8B-1F26-4EB2-ABFA-40BE6F6E33F4}">
      <dgm:prSet/>
      <dgm:spPr/>
      <dgm:t>
        <a:bodyPr/>
        <a:lstStyle/>
        <a:p>
          <a:endParaRPr lang="es-CO"/>
        </a:p>
      </dgm:t>
    </dgm:pt>
    <dgm:pt modelId="{CE7DA20C-90BA-4418-99A3-DB559AE74BFB}" type="sibTrans" cxnId="{7DCDCE8B-1F26-4EB2-ABFA-40BE6F6E33F4}">
      <dgm:prSet/>
      <dgm:spPr/>
      <dgm:t>
        <a:bodyPr/>
        <a:lstStyle/>
        <a:p>
          <a:endParaRPr lang="es-CO"/>
        </a:p>
      </dgm:t>
    </dgm:pt>
    <dgm:pt modelId="{61E89B13-BE1A-4F5E-B5E7-35C75C7C72D8}">
      <dgm:prSet phldrT="[Texto]" custT="1"/>
      <dgm:spPr>
        <a:solidFill>
          <a:schemeClr val="tx2">
            <a:lumMod val="75000"/>
          </a:schemeClr>
        </a:solidFill>
      </dgm:spPr>
      <dgm:t>
        <a:bodyPr/>
        <a:lstStyle/>
        <a:p>
          <a:r>
            <a:rPr lang="es-CO" sz="1600" b="1" i="1" dirty="0" smtClean="0"/>
            <a:t>La capacitación constante que brinda el Ministerio de Hacienda y Crédito Publico a todos los usuarios del Sistema SIIF.</a:t>
          </a:r>
          <a:endParaRPr lang="es-CO" sz="1600" b="1" i="1" dirty="0"/>
        </a:p>
      </dgm:t>
    </dgm:pt>
    <dgm:pt modelId="{29C55ACB-2123-4D92-906D-9BEB0CE2C4B1}" type="parTrans" cxnId="{2BB64596-29FD-472E-A743-4CEADB90BCBA}">
      <dgm:prSet/>
      <dgm:spPr/>
      <dgm:t>
        <a:bodyPr/>
        <a:lstStyle/>
        <a:p>
          <a:endParaRPr lang="es-CO"/>
        </a:p>
      </dgm:t>
    </dgm:pt>
    <dgm:pt modelId="{FD7191B7-596C-4091-8D31-A7641BCDE308}" type="sibTrans" cxnId="{2BB64596-29FD-472E-A743-4CEADB90BCBA}">
      <dgm:prSet/>
      <dgm:spPr/>
      <dgm:t>
        <a:bodyPr/>
        <a:lstStyle/>
        <a:p>
          <a:endParaRPr lang="es-CO"/>
        </a:p>
      </dgm:t>
    </dgm:pt>
    <dgm:pt modelId="{1B6A4AB5-745C-481A-9A4F-D5599D177774}">
      <dgm:prSet phldrT="[Texto]" custT="1"/>
      <dgm:spPr>
        <a:solidFill>
          <a:schemeClr val="tx2">
            <a:lumMod val="75000"/>
          </a:schemeClr>
        </a:solidFill>
      </dgm:spPr>
      <dgm:t>
        <a:bodyPr/>
        <a:lstStyle/>
        <a:p>
          <a:r>
            <a:rPr lang="es-CO" sz="1600" b="1" i="1" dirty="0" smtClean="0"/>
            <a:t>La obligación de la utilización de la Cuenta Única Nacional por parte de la Entidad para pagos.</a:t>
          </a:r>
          <a:endParaRPr lang="es-CO" sz="1600" b="1" i="1" dirty="0"/>
        </a:p>
      </dgm:t>
    </dgm:pt>
    <dgm:pt modelId="{18C184A9-5959-4AAC-BEE0-DA7172491777}" type="parTrans" cxnId="{1189EA13-B44D-485B-BDE1-A4D955B9A27C}">
      <dgm:prSet/>
      <dgm:spPr/>
      <dgm:t>
        <a:bodyPr/>
        <a:lstStyle/>
        <a:p>
          <a:endParaRPr lang="es-CO"/>
        </a:p>
      </dgm:t>
    </dgm:pt>
    <dgm:pt modelId="{CDEB3A71-CEE1-4124-B14C-99633C8E86E7}" type="sibTrans" cxnId="{1189EA13-B44D-485B-BDE1-A4D955B9A27C}">
      <dgm:prSet/>
      <dgm:spPr/>
      <dgm:t>
        <a:bodyPr/>
        <a:lstStyle/>
        <a:p>
          <a:endParaRPr lang="es-CO"/>
        </a:p>
      </dgm:t>
    </dgm:pt>
    <dgm:pt modelId="{D2D4D24E-E006-4411-8A2E-F8407197AB2C}">
      <dgm:prSet phldrT="[Texto]" custT="1"/>
      <dgm:spPr>
        <a:solidFill>
          <a:schemeClr val="tx2">
            <a:lumMod val="75000"/>
          </a:schemeClr>
        </a:solidFill>
      </dgm:spPr>
      <dgm:t>
        <a:bodyPr/>
        <a:lstStyle/>
        <a:p>
          <a:r>
            <a:rPr lang="es-CO" sz="1600" b="1" i="1" dirty="0" smtClean="0"/>
            <a:t>La obligatoriedad de cambiar la clave constantemente</a:t>
          </a:r>
          <a:endParaRPr lang="es-CO" sz="1600" dirty="0"/>
        </a:p>
      </dgm:t>
    </dgm:pt>
    <dgm:pt modelId="{5CF008DF-2FA2-44AC-92ED-3B64BAB4A858}" type="parTrans" cxnId="{4070CD69-4382-49F7-9889-0F4934DFE27B}">
      <dgm:prSet/>
      <dgm:spPr/>
      <dgm:t>
        <a:bodyPr/>
        <a:lstStyle/>
        <a:p>
          <a:endParaRPr lang="es-CO"/>
        </a:p>
      </dgm:t>
    </dgm:pt>
    <dgm:pt modelId="{4E279091-F7AE-4C14-B292-03F6A8639DF0}" type="sibTrans" cxnId="{4070CD69-4382-49F7-9889-0F4934DFE27B}">
      <dgm:prSet/>
      <dgm:spPr/>
      <dgm:t>
        <a:bodyPr/>
        <a:lstStyle/>
        <a:p>
          <a:endParaRPr lang="es-CO"/>
        </a:p>
      </dgm:t>
    </dgm:pt>
    <dgm:pt modelId="{D6FB91D8-3D4B-4F5F-AC82-FD48C6868237}">
      <dgm:prSet phldrT="[Texto]" custT="1"/>
      <dgm:spPr>
        <a:solidFill>
          <a:schemeClr val="tx2">
            <a:lumMod val="75000"/>
          </a:schemeClr>
        </a:solidFill>
      </dgm:spPr>
      <dgm:t>
        <a:bodyPr/>
        <a:lstStyle/>
        <a:p>
          <a:r>
            <a:rPr lang="es-CO" sz="1600" b="1" i="1" dirty="0" smtClean="0"/>
            <a:t>La utilización del  certificado digital almacenado en el dispositivo Criptográfico - TOKEN</a:t>
          </a:r>
          <a:endParaRPr lang="es-CO" sz="1600" b="1" i="1" dirty="0"/>
        </a:p>
      </dgm:t>
    </dgm:pt>
    <dgm:pt modelId="{4204729E-B511-4338-991B-19EB22513BEA}" type="parTrans" cxnId="{330CB924-4A0D-4C52-9844-A44D69478416}">
      <dgm:prSet/>
      <dgm:spPr/>
      <dgm:t>
        <a:bodyPr/>
        <a:lstStyle/>
        <a:p>
          <a:endParaRPr lang="es-ES"/>
        </a:p>
      </dgm:t>
    </dgm:pt>
    <dgm:pt modelId="{5CB69237-F1B8-4EDB-A829-E593239FBD11}" type="sibTrans" cxnId="{330CB924-4A0D-4C52-9844-A44D69478416}">
      <dgm:prSet/>
      <dgm:spPr/>
      <dgm:t>
        <a:bodyPr/>
        <a:lstStyle/>
        <a:p>
          <a:endParaRPr lang="es-ES"/>
        </a:p>
      </dgm:t>
    </dgm:pt>
    <dgm:pt modelId="{06413A67-92FC-4AB2-B0AE-C704356DE520}" type="pres">
      <dgm:prSet presAssocID="{5A800971-6D9F-48A5-8BB9-551289D3F0A9}" presName="Name0" presStyleCnt="0">
        <dgm:presLayoutVars>
          <dgm:dir/>
          <dgm:resizeHandles val="exact"/>
        </dgm:presLayoutVars>
      </dgm:prSet>
      <dgm:spPr/>
      <dgm:t>
        <a:bodyPr/>
        <a:lstStyle/>
        <a:p>
          <a:endParaRPr lang="es-CO"/>
        </a:p>
      </dgm:t>
    </dgm:pt>
    <dgm:pt modelId="{D240C442-EB2C-46D3-9CA0-A9E9340FBCC1}" type="pres">
      <dgm:prSet presAssocID="{5A800971-6D9F-48A5-8BB9-551289D3F0A9}" presName="cycle" presStyleCnt="0"/>
      <dgm:spPr/>
    </dgm:pt>
    <dgm:pt modelId="{57503383-D6BD-48C1-9EF3-55DABA6C3D06}" type="pres">
      <dgm:prSet presAssocID="{1FD6B7AC-7B37-471E-A9DF-498AEEDF638E}" presName="nodeFirstNode" presStyleLbl="node1" presStyleIdx="0" presStyleCnt="6" custScaleX="155693" custScaleY="103722">
        <dgm:presLayoutVars>
          <dgm:bulletEnabled val="1"/>
        </dgm:presLayoutVars>
      </dgm:prSet>
      <dgm:spPr/>
      <dgm:t>
        <a:bodyPr/>
        <a:lstStyle/>
        <a:p>
          <a:endParaRPr lang="es-CO"/>
        </a:p>
      </dgm:t>
    </dgm:pt>
    <dgm:pt modelId="{EF6AD06F-EDD0-4FE6-AE43-4B5E74DF6BFC}" type="pres">
      <dgm:prSet presAssocID="{17338785-1E82-4D4F-BCF5-C5E3532AC351}" presName="sibTransFirstNode" presStyleLbl="bgShp" presStyleIdx="0" presStyleCnt="1" custLinFactNeighborX="-1858" custLinFactNeighborY="-1111"/>
      <dgm:spPr/>
      <dgm:t>
        <a:bodyPr/>
        <a:lstStyle/>
        <a:p>
          <a:endParaRPr lang="es-CO"/>
        </a:p>
      </dgm:t>
    </dgm:pt>
    <dgm:pt modelId="{60DE499F-7541-450D-9AB4-6A06BBB4FE58}" type="pres">
      <dgm:prSet presAssocID="{71AE55C2-409F-46DA-9F48-38720A6AB758}" presName="nodeFollowingNodes" presStyleLbl="node1" presStyleIdx="1" presStyleCnt="6" custScaleX="146599" custRadScaleRad="100827" custRadScaleInc="16049">
        <dgm:presLayoutVars>
          <dgm:bulletEnabled val="1"/>
        </dgm:presLayoutVars>
      </dgm:prSet>
      <dgm:spPr/>
      <dgm:t>
        <a:bodyPr/>
        <a:lstStyle/>
        <a:p>
          <a:endParaRPr lang="es-CO"/>
        </a:p>
      </dgm:t>
    </dgm:pt>
    <dgm:pt modelId="{1FB00545-BDF8-48C1-BD6F-079D1AB55581}" type="pres">
      <dgm:prSet presAssocID="{61E89B13-BE1A-4F5E-B5E7-35C75C7C72D8}" presName="nodeFollowingNodes" presStyleLbl="node1" presStyleIdx="2" presStyleCnt="6" custScaleX="148026" custScaleY="116424" custRadScaleRad="101439" custRadScaleInc="-12281">
        <dgm:presLayoutVars>
          <dgm:bulletEnabled val="1"/>
        </dgm:presLayoutVars>
      </dgm:prSet>
      <dgm:spPr/>
      <dgm:t>
        <a:bodyPr/>
        <a:lstStyle/>
        <a:p>
          <a:endParaRPr lang="es-CO"/>
        </a:p>
      </dgm:t>
    </dgm:pt>
    <dgm:pt modelId="{E96DE086-3F70-4C3F-B334-15DD74BE2169}" type="pres">
      <dgm:prSet presAssocID="{1B6A4AB5-745C-481A-9A4F-D5599D177774}" presName="nodeFollowingNodes" presStyleLbl="node1" presStyleIdx="3" presStyleCnt="6" custScaleX="148589">
        <dgm:presLayoutVars>
          <dgm:bulletEnabled val="1"/>
        </dgm:presLayoutVars>
      </dgm:prSet>
      <dgm:spPr/>
      <dgm:t>
        <a:bodyPr/>
        <a:lstStyle/>
        <a:p>
          <a:endParaRPr lang="es-CO"/>
        </a:p>
      </dgm:t>
    </dgm:pt>
    <dgm:pt modelId="{4699FA39-59DC-46FA-A059-630FA94A3F31}" type="pres">
      <dgm:prSet presAssocID="{D2D4D24E-E006-4411-8A2E-F8407197AB2C}" presName="nodeFollowingNodes" presStyleLbl="node1" presStyleIdx="4" presStyleCnt="6" custScaleX="132769" custRadScaleRad="105988" custRadScaleInc="14370">
        <dgm:presLayoutVars>
          <dgm:bulletEnabled val="1"/>
        </dgm:presLayoutVars>
      </dgm:prSet>
      <dgm:spPr/>
      <dgm:t>
        <a:bodyPr/>
        <a:lstStyle/>
        <a:p>
          <a:endParaRPr lang="es-CO"/>
        </a:p>
      </dgm:t>
    </dgm:pt>
    <dgm:pt modelId="{CC21EB54-B385-408E-BCE8-D6C594E0B5D1}" type="pres">
      <dgm:prSet presAssocID="{D6FB91D8-3D4B-4F5F-AC82-FD48C6868237}" presName="nodeFollowingNodes" presStyleLbl="node1" presStyleIdx="5" presStyleCnt="6" custScaleX="134838" custRadScaleRad="107900" custRadScaleInc="-21751">
        <dgm:presLayoutVars>
          <dgm:bulletEnabled val="1"/>
        </dgm:presLayoutVars>
      </dgm:prSet>
      <dgm:spPr/>
      <dgm:t>
        <a:bodyPr/>
        <a:lstStyle/>
        <a:p>
          <a:endParaRPr lang="es-ES"/>
        </a:p>
      </dgm:t>
    </dgm:pt>
  </dgm:ptLst>
  <dgm:cxnLst>
    <dgm:cxn modelId="{6AEFDC20-D0F4-4D91-87CE-11759DAF9CA2}" type="presOf" srcId="{71AE55C2-409F-46DA-9F48-38720A6AB758}" destId="{60DE499F-7541-450D-9AB4-6A06BBB4FE58}" srcOrd="0" destOrd="0" presId="urn:microsoft.com/office/officeart/2005/8/layout/cycle3"/>
    <dgm:cxn modelId="{B1688310-1997-4B31-9EAB-596E4C770547}" type="presOf" srcId="{1FD6B7AC-7B37-471E-A9DF-498AEEDF638E}" destId="{57503383-D6BD-48C1-9EF3-55DABA6C3D06}" srcOrd="0" destOrd="0" presId="urn:microsoft.com/office/officeart/2005/8/layout/cycle3"/>
    <dgm:cxn modelId="{342C1A25-36C2-4330-B995-08A190CCF179}" srcId="{5A800971-6D9F-48A5-8BB9-551289D3F0A9}" destId="{1FD6B7AC-7B37-471E-A9DF-498AEEDF638E}" srcOrd="0" destOrd="0" parTransId="{E5EEF625-0444-429A-8B6A-27D2ECD2152B}" sibTransId="{17338785-1E82-4D4F-BCF5-C5E3532AC351}"/>
    <dgm:cxn modelId="{1189EA13-B44D-485B-BDE1-A4D955B9A27C}" srcId="{5A800971-6D9F-48A5-8BB9-551289D3F0A9}" destId="{1B6A4AB5-745C-481A-9A4F-D5599D177774}" srcOrd="3" destOrd="0" parTransId="{18C184A9-5959-4AAC-BEE0-DA7172491777}" sibTransId="{CDEB3A71-CEE1-4124-B14C-99633C8E86E7}"/>
    <dgm:cxn modelId="{363852A5-6931-4561-BF3C-AEA506CA0E4C}" type="presOf" srcId="{61E89B13-BE1A-4F5E-B5E7-35C75C7C72D8}" destId="{1FB00545-BDF8-48C1-BD6F-079D1AB55581}" srcOrd="0" destOrd="0" presId="urn:microsoft.com/office/officeart/2005/8/layout/cycle3"/>
    <dgm:cxn modelId="{3C49E83B-5812-47A5-98F1-8E5150CB35C2}" type="presOf" srcId="{17338785-1E82-4D4F-BCF5-C5E3532AC351}" destId="{EF6AD06F-EDD0-4FE6-AE43-4B5E74DF6BFC}" srcOrd="0" destOrd="0" presId="urn:microsoft.com/office/officeart/2005/8/layout/cycle3"/>
    <dgm:cxn modelId="{2BB64596-29FD-472E-A743-4CEADB90BCBA}" srcId="{5A800971-6D9F-48A5-8BB9-551289D3F0A9}" destId="{61E89B13-BE1A-4F5E-B5E7-35C75C7C72D8}" srcOrd="2" destOrd="0" parTransId="{29C55ACB-2123-4D92-906D-9BEB0CE2C4B1}" sibTransId="{FD7191B7-596C-4091-8D31-A7641BCDE308}"/>
    <dgm:cxn modelId="{4070CD69-4382-49F7-9889-0F4934DFE27B}" srcId="{5A800971-6D9F-48A5-8BB9-551289D3F0A9}" destId="{D2D4D24E-E006-4411-8A2E-F8407197AB2C}" srcOrd="4" destOrd="0" parTransId="{5CF008DF-2FA2-44AC-92ED-3B64BAB4A858}" sibTransId="{4E279091-F7AE-4C14-B292-03F6A8639DF0}"/>
    <dgm:cxn modelId="{7DCDCE8B-1F26-4EB2-ABFA-40BE6F6E33F4}" srcId="{5A800971-6D9F-48A5-8BB9-551289D3F0A9}" destId="{71AE55C2-409F-46DA-9F48-38720A6AB758}" srcOrd="1" destOrd="0" parTransId="{4BEA6EDB-2394-457D-AED1-FA916D64B520}" sibTransId="{CE7DA20C-90BA-4418-99A3-DB559AE74BFB}"/>
    <dgm:cxn modelId="{C91EAF60-ECEC-4F29-A0FE-F9BD18D6036A}" type="presOf" srcId="{1B6A4AB5-745C-481A-9A4F-D5599D177774}" destId="{E96DE086-3F70-4C3F-B334-15DD74BE2169}" srcOrd="0" destOrd="0" presId="urn:microsoft.com/office/officeart/2005/8/layout/cycle3"/>
    <dgm:cxn modelId="{6A5AB5E9-A118-4C04-9C91-2B9149FC6A31}" type="presOf" srcId="{D2D4D24E-E006-4411-8A2E-F8407197AB2C}" destId="{4699FA39-59DC-46FA-A059-630FA94A3F31}" srcOrd="0" destOrd="0" presId="urn:microsoft.com/office/officeart/2005/8/layout/cycle3"/>
    <dgm:cxn modelId="{FBB56FF7-CF1E-4BA7-8AC7-D9465CA3A7F2}" type="presOf" srcId="{D6FB91D8-3D4B-4F5F-AC82-FD48C6868237}" destId="{CC21EB54-B385-408E-BCE8-D6C594E0B5D1}" srcOrd="0" destOrd="0" presId="urn:microsoft.com/office/officeart/2005/8/layout/cycle3"/>
    <dgm:cxn modelId="{330CB924-4A0D-4C52-9844-A44D69478416}" srcId="{5A800971-6D9F-48A5-8BB9-551289D3F0A9}" destId="{D6FB91D8-3D4B-4F5F-AC82-FD48C6868237}" srcOrd="5" destOrd="0" parTransId="{4204729E-B511-4338-991B-19EB22513BEA}" sibTransId="{5CB69237-F1B8-4EDB-A829-E593239FBD11}"/>
    <dgm:cxn modelId="{DAD34808-0ACA-45EA-91C3-236C79AC83CA}" type="presOf" srcId="{5A800971-6D9F-48A5-8BB9-551289D3F0A9}" destId="{06413A67-92FC-4AB2-B0AE-C704356DE520}" srcOrd="0" destOrd="0" presId="urn:microsoft.com/office/officeart/2005/8/layout/cycle3"/>
    <dgm:cxn modelId="{B422588C-8796-43FA-91B3-9FD5BFAE7A3D}" type="presParOf" srcId="{06413A67-92FC-4AB2-B0AE-C704356DE520}" destId="{D240C442-EB2C-46D3-9CA0-A9E9340FBCC1}" srcOrd="0" destOrd="0" presId="urn:microsoft.com/office/officeart/2005/8/layout/cycle3"/>
    <dgm:cxn modelId="{956A9334-630D-4E0F-B74C-71A5E8ADFCF8}" type="presParOf" srcId="{D240C442-EB2C-46D3-9CA0-A9E9340FBCC1}" destId="{57503383-D6BD-48C1-9EF3-55DABA6C3D06}" srcOrd="0" destOrd="0" presId="urn:microsoft.com/office/officeart/2005/8/layout/cycle3"/>
    <dgm:cxn modelId="{40279EB4-DF57-4DC8-BDEF-3DA2E5887C11}" type="presParOf" srcId="{D240C442-EB2C-46D3-9CA0-A9E9340FBCC1}" destId="{EF6AD06F-EDD0-4FE6-AE43-4B5E74DF6BFC}" srcOrd="1" destOrd="0" presId="urn:microsoft.com/office/officeart/2005/8/layout/cycle3"/>
    <dgm:cxn modelId="{7C3012A6-D158-4DEA-9B48-6950122B9455}" type="presParOf" srcId="{D240C442-EB2C-46D3-9CA0-A9E9340FBCC1}" destId="{60DE499F-7541-450D-9AB4-6A06BBB4FE58}" srcOrd="2" destOrd="0" presId="urn:microsoft.com/office/officeart/2005/8/layout/cycle3"/>
    <dgm:cxn modelId="{30EC2A5B-1E9F-4EBE-AAFA-9C33B62221D2}" type="presParOf" srcId="{D240C442-EB2C-46D3-9CA0-A9E9340FBCC1}" destId="{1FB00545-BDF8-48C1-BD6F-079D1AB55581}" srcOrd="3" destOrd="0" presId="urn:microsoft.com/office/officeart/2005/8/layout/cycle3"/>
    <dgm:cxn modelId="{04B96F05-B79C-48E3-A7F8-C286CF05162E}" type="presParOf" srcId="{D240C442-EB2C-46D3-9CA0-A9E9340FBCC1}" destId="{E96DE086-3F70-4C3F-B334-15DD74BE2169}" srcOrd="4" destOrd="0" presId="urn:microsoft.com/office/officeart/2005/8/layout/cycle3"/>
    <dgm:cxn modelId="{EA91DF72-1E17-42F8-9BC4-AE48A84A32CC}" type="presParOf" srcId="{D240C442-EB2C-46D3-9CA0-A9E9340FBCC1}" destId="{4699FA39-59DC-46FA-A059-630FA94A3F31}" srcOrd="5" destOrd="0" presId="urn:microsoft.com/office/officeart/2005/8/layout/cycle3"/>
    <dgm:cxn modelId="{B95EAB68-847E-4150-A657-291B60228F9A}" type="presParOf" srcId="{D240C442-EB2C-46D3-9CA0-A9E9340FBCC1}" destId="{CC21EB54-B385-408E-BCE8-D6C594E0B5D1}"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6AD06F-EDD0-4FE6-AE43-4B5E74DF6BFC}">
      <dsp:nvSpPr>
        <dsp:cNvPr id="0" name=""/>
        <dsp:cNvSpPr/>
      </dsp:nvSpPr>
      <dsp:spPr>
        <a:xfrm>
          <a:off x="1754672" y="-419820"/>
          <a:ext cx="5169154" cy="5169154"/>
        </a:xfrm>
        <a:prstGeom prst="circularArrow">
          <a:avLst>
            <a:gd name="adj1" fmla="val 5274"/>
            <a:gd name="adj2" fmla="val 312630"/>
            <a:gd name="adj3" fmla="val 13145696"/>
            <a:gd name="adj4" fmla="val 17794416"/>
            <a:gd name="adj5" fmla="val 5477"/>
          </a:avLst>
        </a:prstGeom>
        <a:solidFill>
          <a:schemeClr val="tx1">
            <a:lumMod val="95000"/>
            <a:lumOff val="5000"/>
          </a:schemeClr>
        </a:solidFill>
        <a:ln>
          <a:noFill/>
        </a:ln>
        <a:effectLst/>
      </dsp:spPr>
      <dsp:style>
        <a:lnRef idx="0">
          <a:scrgbClr r="0" g="0" b="0"/>
        </a:lnRef>
        <a:fillRef idx="1">
          <a:scrgbClr r="0" g="0" b="0"/>
        </a:fillRef>
        <a:effectRef idx="0">
          <a:scrgbClr r="0" g="0" b="0"/>
        </a:effectRef>
        <a:fontRef idx="minor"/>
      </dsp:style>
    </dsp:sp>
    <dsp:sp modelId="{57503383-D6BD-48C1-9EF3-55DABA6C3D06}">
      <dsp:nvSpPr>
        <dsp:cNvPr id="0" name=""/>
        <dsp:cNvSpPr/>
      </dsp:nvSpPr>
      <dsp:spPr>
        <a:xfrm>
          <a:off x="2895677" y="-8373"/>
          <a:ext cx="3079231" cy="1025685"/>
        </a:xfrm>
        <a:prstGeom prst="round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b="1" i="1" kern="1200" dirty="0" smtClean="0"/>
            <a:t>La capacitación virtual  a través de los Manuales  de operación del SIIF, los cuales se encuentran en la pagina del MHCP.</a:t>
          </a:r>
          <a:endParaRPr lang="es-CO" sz="1600" kern="1200" dirty="0"/>
        </a:p>
      </dsp:txBody>
      <dsp:txXfrm>
        <a:off x="2945747" y="41697"/>
        <a:ext cx="2979091" cy="925545"/>
      </dsp:txXfrm>
    </dsp:sp>
    <dsp:sp modelId="{60DE499F-7541-450D-9AB4-6A06BBB4FE58}">
      <dsp:nvSpPr>
        <dsp:cNvPr id="0" name=""/>
        <dsp:cNvSpPr/>
      </dsp:nvSpPr>
      <dsp:spPr>
        <a:xfrm>
          <a:off x="4949497" y="1323686"/>
          <a:ext cx="2899374" cy="988879"/>
        </a:xfrm>
        <a:prstGeom prst="round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b="1" i="1" kern="1200" dirty="0" smtClean="0"/>
            <a:t>La trazabilidad de cada una de las operaciones registradas en el sistema.</a:t>
          </a:r>
          <a:endParaRPr lang="es-CO" sz="1600" kern="1200" dirty="0"/>
        </a:p>
      </dsp:txBody>
      <dsp:txXfrm>
        <a:off x="4997770" y="1371959"/>
        <a:ext cx="2802828" cy="892333"/>
      </dsp:txXfrm>
    </dsp:sp>
    <dsp:sp modelId="{1FB00545-BDF8-48C1-BD6F-079D1AB55581}">
      <dsp:nvSpPr>
        <dsp:cNvPr id="0" name=""/>
        <dsp:cNvSpPr/>
      </dsp:nvSpPr>
      <dsp:spPr>
        <a:xfrm>
          <a:off x="4919526" y="2880322"/>
          <a:ext cx="2927597" cy="1151292"/>
        </a:xfrm>
        <a:prstGeom prst="round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b="1" i="1" kern="1200" dirty="0" smtClean="0"/>
            <a:t>La capacitación constante que brinda el Ministerio de Hacienda y Crédito Publico a todos los usuarios del Sistema SIIF.</a:t>
          </a:r>
          <a:endParaRPr lang="es-CO" sz="1600" b="1" i="1" kern="1200" dirty="0"/>
        </a:p>
      </dsp:txBody>
      <dsp:txXfrm>
        <a:off x="4975727" y="2936523"/>
        <a:ext cx="2815195" cy="1038890"/>
      </dsp:txXfrm>
    </dsp:sp>
    <dsp:sp modelId="{E96DE086-3F70-4C3F-B334-15DD74BE2169}">
      <dsp:nvSpPr>
        <dsp:cNvPr id="0" name=""/>
        <dsp:cNvSpPr/>
      </dsp:nvSpPr>
      <dsp:spPr>
        <a:xfrm>
          <a:off x="2965927" y="4204070"/>
          <a:ext cx="2938732" cy="988879"/>
        </a:xfrm>
        <a:prstGeom prst="round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b="1" i="1" kern="1200" dirty="0" smtClean="0"/>
            <a:t>La obligación de la utilización de la Cuenta Única Nacional por parte de la Entidad para pagos.</a:t>
          </a:r>
          <a:endParaRPr lang="es-CO" sz="1600" b="1" i="1" kern="1200" dirty="0"/>
        </a:p>
      </dsp:txBody>
      <dsp:txXfrm>
        <a:off x="3014200" y="4252343"/>
        <a:ext cx="2842186" cy="892333"/>
      </dsp:txXfrm>
    </dsp:sp>
    <dsp:sp modelId="{4699FA39-59DC-46FA-A059-630FA94A3F31}">
      <dsp:nvSpPr>
        <dsp:cNvPr id="0" name=""/>
        <dsp:cNvSpPr/>
      </dsp:nvSpPr>
      <dsp:spPr>
        <a:xfrm>
          <a:off x="1070595" y="2961528"/>
          <a:ext cx="2625850" cy="988879"/>
        </a:xfrm>
        <a:prstGeom prst="round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b="1" i="1" kern="1200" dirty="0" smtClean="0"/>
            <a:t>La obligatoriedad de cambiar la clave constantemente</a:t>
          </a:r>
          <a:endParaRPr lang="es-CO" sz="1600" kern="1200" dirty="0"/>
        </a:p>
      </dsp:txBody>
      <dsp:txXfrm>
        <a:off x="1118868" y="3009801"/>
        <a:ext cx="2529304" cy="892333"/>
      </dsp:txXfrm>
    </dsp:sp>
    <dsp:sp modelId="{CC21EB54-B385-408E-BCE8-D6C594E0B5D1}">
      <dsp:nvSpPr>
        <dsp:cNvPr id="0" name=""/>
        <dsp:cNvSpPr/>
      </dsp:nvSpPr>
      <dsp:spPr>
        <a:xfrm>
          <a:off x="960114" y="1377349"/>
          <a:ext cx="2666770" cy="988879"/>
        </a:xfrm>
        <a:prstGeom prst="round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b="1" i="1" kern="1200" dirty="0" smtClean="0"/>
            <a:t>La utilización del  certificado digital almacenado en el dispositivo Criptográfico - TOKEN</a:t>
          </a:r>
          <a:endParaRPr lang="es-CO" sz="1600" b="1" i="1" kern="1200" dirty="0"/>
        </a:p>
      </dsp:txBody>
      <dsp:txXfrm>
        <a:off x="1008387" y="1425622"/>
        <a:ext cx="2570224" cy="892333"/>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D6000B-246B-43FB-B908-B08D8D2D7582}" type="datetimeFigureOut">
              <a:rPr lang="es-ES" smtClean="0"/>
              <a:t>02/01/2018</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s-ES" smtClean="0"/>
              <a:t>1</a:t>
            </a:r>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95840C-655E-46B3-9289-213D4C095614}" type="slidenum">
              <a:rPr lang="es-ES" smtClean="0"/>
              <a:t>‹Nº›</a:t>
            </a:fld>
            <a:endParaRPr lang="es-ES"/>
          </a:p>
        </p:txBody>
      </p:sp>
    </p:spTree>
    <p:extLst>
      <p:ext uri="{BB962C8B-B14F-4D97-AF65-F5344CB8AC3E}">
        <p14:creationId xmlns:p14="http://schemas.microsoft.com/office/powerpoint/2010/main" val="273998472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60D1703-ACE4-420A-821C-51DE8E173ABF}" type="datetimeFigureOut">
              <a:rPr lang="es-ES"/>
              <a:pPr>
                <a:defRPr/>
              </a:pPr>
              <a:t>02/01/2018</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r>
              <a:rPr lang="es-ES" smtClean="0"/>
              <a:t>1</a:t>
            </a: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C1D1E2E-2358-40A7-B802-0AC69B49B2DC}" type="slidenum">
              <a:rPr lang="es-ES"/>
              <a:pPr>
                <a:defRPr/>
              </a:pPr>
              <a:t>‹Nº›</a:t>
            </a:fld>
            <a:endParaRPr lang="es-ES"/>
          </a:p>
        </p:txBody>
      </p:sp>
    </p:spTree>
    <p:extLst>
      <p:ext uri="{BB962C8B-B14F-4D97-AF65-F5344CB8AC3E}">
        <p14:creationId xmlns:p14="http://schemas.microsoft.com/office/powerpoint/2010/main" val="1290487326"/>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dirty="0" smtClean="0"/>
          </a:p>
        </p:txBody>
      </p:sp>
      <p:sp>
        <p:nvSpPr>
          <p:cNvPr id="24580" name="3 Marcador de número de diapositiva"/>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3C624FB-15B6-4081-A9A0-833E77B123F7}" type="slidenum">
              <a:rPr lang="es-ES" sz="1200"/>
              <a:pPr algn="r" eaLnBrk="1" hangingPunct="1"/>
              <a:t>2</a:t>
            </a:fld>
            <a:endParaRPr lang="es-ES" sz="1200"/>
          </a:p>
        </p:txBody>
      </p:sp>
      <p:sp>
        <p:nvSpPr>
          <p:cNvPr id="2" name="Marcador de pie de página 1"/>
          <p:cNvSpPr>
            <a:spLocks noGrp="1"/>
          </p:cNvSpPr>
          <p:nvPr>
            <p:ph type="ftr" sz="quarter" idx="10"/>
          </p:nvPr>
        </p:nvSpPr>
        <p:spPr/>
        <p:txBody>
          <a:bodyPr/>
          <a:lstStyle/>
          <a:p>
            <a:pPr>
              <a:defRPr/>
            </a:pPr>
            <a:r>
              <a:rPr lang="es-ES" smtClean="0"/>
              <a:t>1</a:t>
            </a:r>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smtClean="0"/>
          </a:p>
        </p:txBody>
      </p:sp>
      <p:sp>
        <p:nvSpPr>
          <p:cNvPr id="24580" name="3 Marcador de número de diapositiva"/>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3C624FB-15B6-4081-A9A0-833E77B123F7}" type="slidenum">
              <a:rPr lang="es-ES" sz="1200"/>
              <a:pPr algn="r" eaLnBrk="1" hangingPunct="1"/>
              <a:t>11</a:t>
            </a:fld>
            <a:endParaRPr lang="es-ES" sz="1200"/>
          </a:p>
        </p:txBody>
      </p:sp>
      <p:sp>
        <p:nvSpPr>
          <p:cNvPr id="2" name="Marcador de pie de página 1"/>
          <p:cNvSpPr>
            <a:spLocks noGrp="1"/>
          </p:cNvSpPr>
          <p:nvPr>
            <p:ph type="ftr" sz="quarter" idx="10"/>
          </p:nvPr>
        </p:nvSpPr>
        <p:spPr/>
        <p:txBody>
          <a:bodyPr/>
          <a:lstStyle/>
          <a:p>
            <a:pPr>
              <a:defRPr/>
            </a:pPr>
            <a:r>
              <a:rPr lang="es-ES" smtClean="0"/>
              <a:t>1</a:t>
            </a:r>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smtClean="0"/>
          </a:p>
        </p:txBody>
      </p:sp>
      <p:sp>
        <p:nvSpPr>
          <p:cNvPr id="24580" name="3 Marcador de número de diapositiva"/>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3C624FB-15B6-4081-A9A0-833E77B123F7}" type="slidenum">
              <a:rPr lang="es-ES" sz="1200"/>
              <a:pPr algn="r" eaLnBrk="1" hangingPunct="1"/>
              <a:t>12</a:t>
            </a:fld>
            <a:endParaRPr lang="es-ES" sz="1200"/>
          </a:p>
        </p:txBody>
      </p:sp>
      <p:sp>
        <p:nvSpPr>
          <p:cNvPr id="2" name="Marcador de pie de página 1"/>
          <p:cNvSpPr>
            <a:spLocks noGrp="1"/>
          </p:cNvSpPr>
          <p:nvPr>
            <p:ph type="ftr" sz="quarter" idx="10"/>
          </p:nvPr>
        </p:nvSpPr>
        <p:spPr/>
        <p:txBody>
          <a:bodyPr/>
          <a:lstStyle/>
          <a:p>
            <a:pPr>
              <a:defRPr/>
            </a:pPr>
            <a:r>
              <a:rPr lang="es-ES" smtClean="0"/>
              <a:t>1</a:t>
            </a:r>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smtClean="0"/>
          </a:p>
        </p:txBody>
      </p:sp>
      <p:sp>
        <p:nvSpPr>
          <p:cNvPr id="24580" name="3 Marcador de número de diapositiva"/>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3C624FB-15B6-4081-A9A0-833E77B123F7}" type="slidenum">
              <a:rPr lang="es-ES" sz="1200"/>
              <a:pPr algn="r" eaLnBrk="1" hangingPunct="1"/>
              <a:t>13</a:t>
            </a:fld>
            <a:endParaRPr lang="es-ES" sz="1200"/>
          </a:p>
        </p:txBody>
      </p:sp>
      <p:sp>
        <p:nvSpPr>
          <p:cNvPr id="2" name="Marcador de pie de página 1"/>
          <p:cNvSpPr>
            <a:spLocks noGrp="1"/>
          </p:cNvSpPr>
          <p:nvPr>
            <p:ph type="ftr" sz="quarter" idx="10"/>
          </p:nvPr>
        </p:nvSpPr>
        <p:spPr/>
        <p:txBody>
          <a:bodyPr/>
          <a:lstStyle/>
          <a:p>
            <a:pPr>
              <a:defRPr/>
            </a:pPr>
            <a:r>
              <a:rPr lang="es-ES" smtClean="0"/>
              <a:t>1</a:t>
            </a:r>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smtClean="0"/>
          </a:p>
        </p:txBody>
      </p:sp>
      <p:sp>
        <p:nvSpPr>
          <p:cNvPr id="24580" name="3 Marcador de número de diapositiva"/>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3C624FB-15B6-4081-A9A0-833E77B123F7}" type="slidenum">
              <a:rPr lang="es-ES" sz="1200"/>
              <a:pPr algn="r" eaLnBrk="1" hangingPunct="1"/>
              <a:t>14</a:t>
            </a:fld>
            <a:endParaRPr lang="es-ES" sz="1200"/>
          </a:p>
        </p:txBody>
      </p:sp>
      <p:sp>
        <p:nvSpPr>
          <p:cNvPr id="2" name="Marcador de pie de página 1"/>
          <p:cNvSpPr>
            <a:spLocks noGrp="1"/>
          </p:cNvSpPr>
          <p:nvPr>
            <p:ph type="ftr" sz="quarter" idx="10"/>
          </p:nvPr>
        </p:nvSpPr>
        <p:spPr/>
        <p:txBody>
          <a:bodyPr/>
          <a:lstStyle/>
          <a:p>
            <a:pPr>
              <a:defRPr/>
            </a:pPr>
            <a:r>
              <a:rPr lang="es-ES" smtClean="0"/>
              <a:t>1</a:t>
            </a:r>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smtClean="0"/>
          </a:p>
        </p:txBody>
      </p:sp>
      <p:sp>
        <p:nvSpPr>
          <p:cNvPr id="24580" name="3 Marcador de número de diapositiva"/>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3C624FB-15B6-4081-A9A0-833E77B123F7}" type="slidenum">
              <a:rPr lang="es-ES" sz="1200"/>
              <a:pPr algn="r" eaLnBrk="1" hangingPunct="1"/>
              <a:t>15</a:t>
            </a:fld>
            <a:endParaRPr lang="es-ES" sz="1200"/>
          </a:p>
        </p:txBody>
      </p:sp>
      <p:sp>
        <p:nvSpPr>
          <p:cNvPr id="2" name="Marcador de pie de página 1"/>
          <p:cNvSpPr>
            <a:spLocks noGrp="1"/>
          </p:cNvSpPr>
          <p:nvPr>
            <p:ph type="ftr" sz="quarter" idx="10"/>
          </p:nvPr>
        </p:nvSpPr>
        <p:spPr/>
        <p:txBody>
          <a:bodyPr/>
          <a:lstStyle/>
          <a:p>
            <a:pPr>
              <a:defRPr/>
            </a:pPr>
            <a:r>
              <a:rPr lang="es-ES" smtClean="0"/>
              <a:t>1</a:t>
            </a:r>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smtClean="0"/>
          </a:p>
        </p:txBody>
      </p:sp>
      <p:sp>
        <p:nvSpPr>
          <p:cNvPr id="24580" name="3 Marcador de número de diapositiva"/>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3C624FB-15B6-4081-A9A0-833E77B123F7}" type="slidenum">
              <a:rPr lang="es-ES" sz="1200"/>
              <a:pPr algn="r" eaLnBrk="1" hangingPunct="1"/>
              <a:t>16</a:t>
            </a:fld>
            <a:endParaRPr lang="es-ES" sz="1200"/>
          </a:p>
        </p:txBody>
      </p:sp>
      <p:sp>
        <p:nvSpPr>
          <p:cNvPr id="2" name="Marcador de pie de página 1"/>
          <p:cNvSpPr>
            <a:spLocks noGrp="1"/>
          </p:cNvSpPr>
          <p:nvPr>
            <p:ph type="ftr" sz="quarter" idx="10"/>
          </p:nvPr>
        </p:nvSpPr>
        <p:spPr/>
        <p:txBody>
          <a:bodyPr/>
          <a:lstStyle/>
          <a:p>
            <a:pPr>
              <a:defRPr/>
            </a:pPr>
            <a:r>
              <a:rPr lang="es-ES" smtClean="0"/>
              <a:t>1</a:t>
            </a:r>
            <a:endParaRPr lang="es-ES"/>
          </a:p>
        </p:txBody>
      </p:sp>
    </p:spTree>
    <p:extLst>
      <p:ext uri="{BB962C8B-B14F-4D97-AF65-F5344CB8AC3E}">
        <p14:creationId xmlns:p14="http://schemas.microsoft.com/office/powerpoint/2010/main" val="577473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smtClean="0"/>
          </a:p>
        </p:txBody>
      </p:sp>
      <p:sp>
        <p:nvSpPr>
          <p:cNvPr id="24580" name="3 Marcador de número de diapositiva"/>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3C624FB-15B6-4081-A9A0-833E77B123F7}" type="slidenum">
              <a:rPr lang="es-ES" sz="1200"/>
              <a:pPr algn="r" eaLnBrk="1" hangingPunct="1"/>
              <a:t>17</a:t>
            </a:fld>
            <a:endParaRPr lang="es-ES" sz="1200"/>
          </a:p>
        </p:txBody>
      </p:sp>
      <p:sp>
        <p:nvSpPr>
          <p:cNvPr id="2" name="Marcador de pie de página 1"/>
          <p:cNvSpPr>
            <a:spLocks noGrp="1"/>
          </p:cNvSpPr>
          <p:nvPr>
            <p:ph type="ftr" sz="quarter" idx="10"/>
          </p:nvPr>
        </p:nvSpPr>
        <p:spPr/>
        <p:txBody>
          <a:bodyPr/>
          <a:lstStyle/>
          <a:p>
            <a:pPr>
              <a:defRPr/>
            </a:pPr>
            <a:r>
              <a:rPr lang="es-ES" smtClean="0"/>
              <a:t>1</a:t>
            </a:r>
            <a:endParaRPr lang="es-ES"/>
          </a:p>
        </p:txBody>
      </p:sp>
    </p:spTree>
    <p:extLst>
      <p:ext uri="{BB962C8B-B14F-4D97-AF65-F5344CB8AC3E}">
        <p14:creationId xmlns:p14="http://schemas.microsoft.com/office/powerpoint/2010/main" val="905070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smtClean="0"/>
          </a:p>
        </p:txBody>
      </p:sp>
      <p:sp>
        <p:nvSpPr>
          <p:cNvPr id="24580" name="3 Marcador de número de diapositiva"/>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3C624FB-15B6-4081-A9A0-833E77B123F7}" type="slidenum">
              <a:rPr lang="es-ES" sz="1200"/>
              <a:pPr algn="r" eaLnBrk="1" hangingPunct="1"/>
              <a:t>18</a:t>
            </a:fld>
            <a:endParaRPr lang="es-ES" sz="1200"/>
          </a:p>
        </p:txBody>
      </p:sp>
      <p:sp>
        <p:nvSpPr>
          <p:cNvPr id="2" name="Marcador de pie de página 1"/>
          <p:cNvSpPr>
            <a:spLocks noGrp="1"/>
          </p:cNvSpPr>
          <p:nvPr>
            <p:ph type="ftr" sz="quarter" idx="10"/>
          </p:nvPr>
        </p:nvSpPr>
        <p:spPr/>
        <p:txBody>
          <a:bodyPr/>
          <a:lstStyle/>
          <a:p>
            <a:pPr>
              <a:defRPr/>
            </a:pPr>
            <a:r>
              <a:rPr lang="es-ES" smtClean="0"/>
              <a:t>1</a:t>
            </a:r>
            <a:endParaRPr lang="es-ES"/>
          </a:p>
        </p:txBody>
      </p:sp>
    </p:spTree>
    <p:extLst>
      <p:ext uri="{BB962C8B-B14F-4D97-AF65-F5344CB8AC3E}">
        <p14:creationId xmlns:p14="http://schemas.microsoft.com/office/powerpoint/2010/main" val="4189530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smtClean="0"/>
          </a:p>
        </p:txBody>
      </p:sp>
      <p:sp>
        <p:nvSpPr>
          <p:cNvPr id="24580" name="3 Marcador de número de diapositiva"/>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3C624FB-15B6-4081-A9A0-833E77B123F7}" type="slidenum">
              <a:rPr lang="es-ES" sz="1200"/>
              <a:pPr algn="r" eaLnBrk="1" hangingPunct="1"/>
              <a:t>19</a:t>
            </a:fld>
            <a:endParaRPr lang="es-ES" sz="1200"/>
          </a:p>
        </p:txBody>
      </p:sp>
      <p:sp>
        <p:nvSpPr>
          <p:cNvPr id="2" name="Marcador de pie de página 1"/>
          <p:cNvSpPr>
            <a:spLocks noGrp="1"/>
          </p:cNvSpPr>
          <p:nvPr>
            <p:ph type="ftr" sz="quarter" idx="10"/>
          </p:nvPr>
        </p:nvSpPr>
        <p:spPr/>
        <p:txBody>
          <a:bodyPr/>
          <a:lstStyle/>
          <a:p>
            <a:pPr>
              <a:defRPr/>
            </a:pPr>
            <a:r>
              <a:rPr lang="es-ES" smtClean="0"/>
              <a:t>1</a:t>
            </a:r>
            <a:endParaRPr lang="es-ES"/>
          </a:p>
        </p:txBody>
      </p:sp>
    </p:spTree>
    <p:extLst>
      <p:ext uri="{BB962C8B-B14F-4D97-AF65-F5344CB8AC3E}">
        <p14:creationId xmlns:p14="http://schemas.microsoft.com/office/powerpoint/2010/main" val="1489418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smtClean="0"/>
          </a:p>
        </p:txBody>
      </p:sp>
      <p:sp>
        <p:nvSpPr>
          <p:cNvPr id="24580" name="3 Marcador de número de diapositiva"/>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3C624FB-15B6-4081-A9A0-833E77B123F7}" type="slidenum">
              <a:rPr lang="es-ES" sz="1200"/>
              <a:pPr algn="r" eaLnBrk="1" hangingPunct="1"/>
              <a:t>20</a:t>
            </a:fld>
            <a:endParaRPr lang="es-ES" sz="1200"/>
          </a:p>
        </p:txBody>
      </p:sp>
      <p:sp>
        <p:nvSpPr>
          <p:cNvPr id="2" name="Marcador de pie de página 1"/>
          <p:cNvSpPr>
            <a:spLocks noGrp="1"/>
          </p:cNvSpPr>
          <p:nvPr>
            <p:ph type="ftr" sz="quarter" idx="10"/>
          </p:nvPr>
        </p:nvSpPr>
        <p:spPr/>
        <p:txBody>
          <a:bodyPr/>
          <a:lstStyle/>
          <a:p>
            <a:pPr>
              <a:defRPr/>
            </a:pPr>
            <a:r>
              <a:rPr lang="es-ES" smtClean="0"/>
              <a:t>1</a:t>
            </a:r>
            <a:endParaRPr lang="es-ES"/>
          </a:p>
        </p:txBody>
      </p:sp>
    </p:spTree>
    <p:extLst>
      <p:ext uri="{BB962C8B-B14F-4D97-AF65-F5344CB8AC3E}">
        <p14:creationId xmlns:p14="http://schemas.microsoft.com/office/powerpoint/2010/main" val="3048115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smtClean="0"/>
          </a:p>
        </p:txBody>
      </p:sp>
      <p:sp>
        <p:nvSpPr>
          <p:cNvPr id="24580" name="3 Marcador de número de diapositiva"/>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3C624FB-15B6-4081-A9A0-833E77B123F7}" type="slidenum">
              <a:rPr lang="es-ES" sz="1200"/>
              <a:pPr algn="r" eaLnBrk="1" hangingPunct="1"/>
              <a:t>3</a:t>
            </a:fld>
            <a:endParaRPr lang="es-ES" sz="1200"/>
          </a:p>
        </p:txBody>
      </p:sp>
      <p:sp>
        <p:nvSpPr>
          <p:cNvPr id="2" name="Marcador de pie de página 1"/>
          <p:cNvSpPr>
            <a:spLocks noGrp="1"/>
          </p:cNvSpPr>
          <p:nvPr>
            <p:ph type="ftr" sz="quarter" idx="10"/>
          </p:nvPr>
        </p:nvSpPr>
        <p:spPr/>
        <p:txBody>
          <a:bodyPr/>
          <a:lstStyle/>
          <a:p>
            <a:pPr>
              <a:defRPr/>
            </a:pPr>
            <a:r>
              <a:rPr lang="es-ES" smtClean="0"/>
              <a:t>1</a:t>
            </a:r>
            <a:endParaRPr lang="es-ES"/>
          </a:p>
        </p:txBody>
      </p:sp>
    </p:spTree>
    <p:extLst>
      <p:ext uri="{BB962C8B-B14F-4D97-AF65-F5344CB8AC3E}">
        <p14:creationId xmlns:p14="http://schemas.microsoft.com/office/powerpoint/2010/main" val="41534771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smtClean="0"/>
          </a:p>
        </p:txBody>
      </p:sp>
      <p:sp>
        <p:nvSpPr>
          <p:cNvPr id="24580" name="3 Marcador de número de diapositiva"/>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3C624FB-15B6-4081-A9A0-833E77B123F7}" type="slidenum">
              <a:rPr lang="es-ES" sz="1200"/>
              <a:pPr algn="r" eaLnBrk="1" hangingPunct="1"/>
              <a:t>21</a:t>
            </a:fld>
            <a:endParaRPr lang="es-ES" sz="1200"/>
          </a:p>
        </p:txBody>
      </p:sp>
      <p:sp>
        <p:nvSpPr>
          <p:cNvPr id="2" name="Marcador de pie de página 1"/>
          <p:cNvSpPr>
            <a:spLocks noGrp="1"/>
          </p:cNvSpPr>
          <p:nvPr>
            <p:ph type="ftr" sz="quarter" idx="10"/>
          </p:nvPr>
        </p:nvSpPr>
        <p:spPr/>
        <p:txBody>
          <a:bodyPr/>
          <a:lstStyle/>
          <a:p>
            <a:pPr>
              <a:defRPr/>
            </a:pPr>
            <a:r>
              <a:rPr lang="es-ES" smtClean="0"/>
              <a:t>1</a:t>
            </a:r>
            <a:endParaRPr lang="es-ES"/>
          </a:p>
        </p:txBody>
      </p:sp>
    </p:spTree>
    <p:extLst>
      <p:ext uri="{BB962C8B-B14F-4D97-AF65-F5344CB8AC3E}">
        <p14:creationId xmlns:p14="http://schemas.microsoft.com/office/powerpoint/2010/main" val="35037459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smtClean="0"/>
          </a:p>
        </p:txBody>
      </p:sp>
      <p:sp>
        <p:nvSpPr>
          <p:cNvPr id="24580" name="3 Marcador de número de diapositiva"/>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3C624FB-15B6-4081-A9A0-833E77B123F7}" type="slidenum">
              <a:rPr lang="es-ES" sz="1200"/>
              <a:pPr algn="r" eaLnBrk="1" hangingPunct="1"/>
              <a:t>22</a:t>
            </a:fld>
            <a:endParaRPr lang="es-ES" sz="1200"/>
          </a:p>
        </p:txBody>
      </p:sp>
      <p:sp>
        <p:nvSpPr>
          <p:cNvPr id="2" name="Marcador de pie de página 1"/>
          <p:cNvSpPr>
            <a:spLocks noGrp="1"/>
          </p:cNvSpPr>
          <p:nvPr>
            <p:ph type="ftr" sz="quarter" idx="10"/>
          </p:nvPr>
        </p:nvSpPr>
        <p:spPr/>
        <p:txBody>
          <a:bodyPr/>
          <a:lstStyle/>
          <a:p>
            <a:pPr>
              <a:defRPr/>
            </a:pPr>
            <a:r>
              <a:rPr lang="es-ES" smtClean="0"/>
              <a:t>1</a:t>
            </a:r>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smtClean="0"/>
          </a:p>
        </p:txBody>
      </p:sp>
      <p:sp>
        <p:nvSpPr>
          <p:cNvPr id="24580" name="3 Marcador de número de diapositiva"/>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3C624FB-15B6-4081-A9A0-833E77B123F7}" type="slidenum">
              <a:rPr lang="es-ES" sz="1200"/>
              <a:pPr algn="r" eaLnBrk="1" hangingPunct="1"/>
              <a:t>24</a:t>
            </a:fld>
            <a:endParaRPr lang="es-ES" sz="1200"/>
          </a:p>
        </p:txBody>
      </p:sp>
      <p:sp>
        <p:nvSpPr>
          <p:cNvPr id="2" name="Marcador de pie de página 1"/>
          <p:cNvSpPr>
            <a:spLocks noGrp="1"/>
          </p:cNvSpPr>
          <p:nvPr>
            <p:ph type="ftr" sz="quarter" idx="10"/>
          </p:nvPr>
        </p:nvSpPr>
        <p:spPr/>
        <p:txBody>
          <a:bodyPr/>
          <a:lstStyle/>
          <a:p>
            <a:pPr>
              <a:defRPr/>
            </a:pPr>
            <a:r>
              <a:rPr lang="es-ES" smtClean="0"/>
              <a:t>1</a:t>
            </a:r>
            <a:endParaRPr lang="es-ES"/>
          </a:p>
        </p:txBody>
      </p:sp>
    </p:spTree>
    <p:extLst>
      <p:ext uri="{BB962C8B-B14F-4D97-AF65-F5344CB8AC3E}">
        <p14:creationId xmlns:p14="http://schemas.microsoft.com/office/powerpoint/2010/main" val="4053598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smtClean="0"/>
          </a:p>
        </p:txBody>
      </p:sp>
      <p:sp>
        <p:nvSpPr>
          <p:cNvPr id="24580" name="3 Marcador de número de diapositiva"/>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3C624FB-15B6-4081-A9A0-833E77B123F7}" type="slidenum">
              <a:rPr lang="es-ES" sz="1200"/>
              <a:pPr algn="r" eaLnBrk="1" hangingPunct="1"/>
              <a:t>25</a:t>
            </a:fld>
            <a:endParaRPr lang="es-ES" sz="1200"/>
          </a:p>
        </p:txBody>
      </p:sp>
      <p:sp>
        <p:nvSpPr>
          <p:cNvPr id="2" name="Marcador de pie de página 1"/>
          <p:cNvSpPr>
            <a:spLocks noGrp="1"/>
          </p:cNvSpPr>
          <p:nvPr>
            <p:ph type="ftr" sz="quarter" idx="10"/>
          </p:nvPr>
        </p:nvSpPr>
        <p:spPr/>
        <p:txBody>
          <a:bodyPr/>
          <a:lstStyle/>
          <a:p>
            <a:pPr>
              <a:defRPr/>
            </a:pPr>
            <a:r>
              <a:rPr lang="es-ES" smtClean="0"/>
              <a:t>1</a:t>
            </a:r>
            <a:endParaRPr lang="es-ES"/>
          </a:p>
        </p:txBody>
      </p:sp>
    </p:spTree>
    <p:extLst>
      <p:ext uri="{BB962C8B-B14F-4D97-AF65-F5344CB8AC3E}">
        <p14:creationId xmlns:p14="http://schemas.microsoft.com/office/powerpoint/2010/main" val="29540775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smtClean="0"/>
          </a:p>
        </p:txBody>
      </p:sp>
      <p:sp>
        <p:nvSpPr>
          <p:cNvPr id="24580" name="3 Marcador de número de diapositiva"/>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3C624FB-15B6-4081-A9A0-833E77B123F7}" type="slidenum">
              <a:rPr lang="es-ES" sz="1200"/>
              <a:pPr algn="r" eaLnBrk="1" hangingPunct="1"/>
              <a:t>26</a:t>
            </a:fld>
            <a:endParaRPr lang="es-ES" sz="1200"/>
          </a:p>
        </p:txBody>
      </p:sp>
      <p:sp>
        <p:nvSpPr>
          <p:cNvPr id="2" name="Marcador de pie de página 1"/>
          <p:cNvSpPr>
            <a:spLocks noGrp="1"/>
          </p:cNvSpPr>
          <p:nvPr>
            <p:ph type="ftr" sz="quarter" idx="10"/>
          </p:nvPr>
        </p:nvSpPr>
        <p:spPr/>
        <p:txBody>
          <a:bodyPr/>
          <a:lstStyle/>
          <a:p>
            <a:pPr>
              <a:defRPr/>
            </a:pPr>
            <a:r>
              <a:rPr lang="es-ES" smtClean="0"/>
              <a:t>1</a:t>
            </a:r>
            <a:endParaRPr lang="es-ES"/>
          </a:p>
        </p:txBody>
      </p:sp>
    </p:spTree>
    <p:extLst>
      <p:ext uri="{BB962C8B-B14F-4D97-AF65-F5344CB8AC3E}">
        <p14:creationId xmlns:p14="http://schemas.microsoft.com/office/powerpoint/2010/main" val="37347089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smtClean="0"/>
          </a:p>
        </p:txBody>
      </p:sp>
      <p:sp>
        <p:nvSpPr>
          <p:cNvPr id="24580" name="3 Marcador de número de diapositiva"/>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3C624FB-15B6-4081-A9A0-833E77B123F7}" type="slidenum">
              <a:rPr lang="es-ES" sz="1200"/>
              <a:pPr algn="r" eaLnBrk="1" hangingPunct="1"/>
              <a:t>27</a:t>
            </a:fld>
            <a:endParaRPr lang="es-ES" sz="1200"/>
          </a:p>
        </p:txBody>
      </p:sp>
      <p:sp>
        <p:nvSpPr>
          <p:cNvPr id="2" name="Marcador de pie de página 1"/>
          <p:cNvSpPr>
            <a:spLocks noGrp="1"/>
          </p:cNvSpPr>
          <p:nvPr>
            <p:ph type="ftr" sz="quarter" idx="10"/>
          </p:nvPr>
        </p:nvSpPr>
        <p:spPr/>
        <p:txBody>
          <a:bodyPr/>
          <a:lstStyle/>
          <a:p>
            <a:pPr>
              <a:defRPr/>
            </a:pPr>
            <a:r>
              <a:rPr lang="es-ES" smtClean="0"/>
              <a:t>1</a:t>
            </a:r>
            <a:endParaRPr lang="es-ES"/>
          </a:p>
        </p:txBody>
      </p:sp>
    </p:spTree>
    <p:extLst>
      <p:ext uri="{BB962C8B-B14F-4D97-AF65-F5344CB8AC3E}">
        <p14:creationId xmlns:p14="http://schemas.microsoft.com/office/powerpoint/2010/main" val="17880682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smtClean="0"/>
          </a:p>
        </p:txBody>
      </p:sp>
      <p:sp>
        <p:nvSpPr>
          <p:cNvPr id="24580" name="3 Marcador de número de diapositiva"/>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3C624FB-15B6-4081-A9A0-833E77B123F7}" type="slidenum">
              <a:rPr lang="es-ES" sz="1200"/>
              <a:pPr algn="r" eaLnBrk="1" hangingPunct="1"/>
              <a:t>28</a:t>
            </a:fld>
            <a:endParaRPr lang="es-ES" sz="1200"/>
          </a:p>
        </p:txBody>
      </p:sp>
      <p:sp>
        <p:nvSpPr>
          <p:cNvPr id="2" name="Marcador de pie de página 1"/>
          <p:cNvSpPr>
            <a:spLocks noGrp="1"/>
          </p:cNvSpPr>
          <p:nvPr>
            <p:ph type="ftr" sz="quarter" idx="10"/>
          </p:nvPr>
        </p:nvSpPr>
        <p:spPr/>
        <p:txBody>
          <a:bodyPr/>
          <a:lstStyle/>
          <a:p>
            <a:pPr>
              <a:defRPr/>
            </a:pPr>
            <a:r>
              <a:rPr lang="es-ES" smtClean="0"/>
              <a:t>1</a:t>
            </a:r>
            <a:endParaRPr lang="es-ES"/>
          </a:p>
        </p:txBody>
      </p:sp>
    </p:spTree>
    <p:extLst>
      <p:ext uri="{BB962C8B-B14F-4D97-AF65-F5344CB8AC3E}">
        <p14:creationId xmlns:p14="http://schemas.microsoft.com/office/powerpoint/2010/main" val="1517905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smtClean="0"/>
          </a:p>
        </p:txBody>
      </p:sp>
      <p:sp>
        <p:nvSpPr>
          <p:cNvPr id="24580" name="3 Marcador de número de diapositiva"/>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3C624FB-15B6-4081-A9A0-833E77B123F7}" type="slidenum">
              <a:rPr lang="es-ES" sz="1200"/>
              <a:pPr algn="r" eaLnBrk="1" hangingPunct="1"/>
              <a:t>4</a:t>
            </a:fld>
            <a:endParaRPr lang="es-ES" sz="1200"/>
          </a:p>
        </p:txBody>
      </p:sp>
      <p:sp>
        <p:nvSpPr>
          <p:cNvPr id="2" name="Marcador de pie de página 1"/>
          <p:cNvSpPr>
            <a:spLocks noGrp="1"/>
          </p:cNvSpPr>
          <p:nvPr>
            <p:ph type="ftr" sz="quarter" idx="10"/>
          </p:nvPr>
        </p:nvSpPr>
        <p:spPr/>
        <p:txBody>
          <a:bodyPr/>
          <a:lstStyle/>
          <a:p>
            <a:pPr>
              <a:defRPr/>
            </a:pPr>
            <a:r>
              <a:rPr lang="es-ES" smtClean="0"/>
              <a:t>1</a:t>
            </a:r>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smtClean="0"/>
          </a:p>
        </p:txBody>
      </p:sp>
      <p:sp>
        <p:nvSpPr>
          <p:cNvPr id="24580" name="3 Marcador de número de diapositiva"/>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3C624FB-15B6-4081-A9A0-833E77B123F7}" type="slidenum">
              <a:rPr lang="es-ES" sz="1200"/>
              <a:pPr algn="r" eaLnBrk="1" hangingPunct="1"/>
              <a:t>5</a:t>
            </a:fld>
            <a:endParaRPr lang="es-ES" sz="1200"/>
          </a:p>
        </p:txBody>
      </p:sp>
      <p:sp>
        <p:nvSpPr>
          <p:cNvPr id="2" name="Marcador de pie de página 1"/>
          <p:cNvSpPr>
            <a:spLocks noGrp="1"/>
          </p:cNvSpPr>
          <p:nvPr>
            <p:ph type="ftr" sz="quarter" idx="10"/>
          </p:nvPr>
        </p:nvSpPr>
        <p:spPr/>
        <p:txBody>
          <a:bodyPr/>
          <a:lstStyle/>
          <a:p>
            <a:pPr>
              <a:defRPr/>
            </a:pPr>
            <a:r>
              <a:rPr lang="es-ES" smtClean="0"/>
              <a:t>1</a:t>
            </a:r>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smtClean="0"/>
          </a:p>
        </p:txBody>
      </p:sp>
      <p:sp>
        <p:nvSpPr>
          <p:cNvPr id="24580" name="3 Marcador de número de diapositiva"/>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3C624FB-15B6-4081-A9A0-833E77B123F7}" type="slidenum">
              <a:rPr lang="es-ES" sz="1200"/>
              <a:pPr algn="r" eaLnBrk="1" hangingPunct="1"/>
              <a:t>6</a:t>
            </a:fld>
            <a:endParaRPr lang="es-ES" sz="1200"/>
          </a:p>
        </p:txBody>
      </p:sp>
      <p:sp>
        <p:nvSpPr>
          <p:cNvPr id="2" name="Marcador de pie de página 1"/>
          <p:cNvSpPr>
            <a:spLocks noGrp="1"/>
          </p:cNvSpPr>
          <p:nvPr>
            <p:ph type="ftr" sz="quarter" idx="10"/>
          </p:nvPr>
        </p:nvSpPr>
        <p:spPr/>
        <p:txBody>
          <a:bodyPr/>
          <a:lstStyle/>
          <a:p>
            <a:pPr>
              <a:defRPr/>
            </a:pPr>
            <a:r>
              <a:rPr lang="es-ES" smtClean="0"/>
              <a:t>1</a:t>
            </a:r>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smtClean="0"/>
          </a:p>
        </p:txBody>
      </p:sp>
      <p:sp>
        <p:nvSpPr>
          <p:cNvPr id="24580" name="3 Marcador de número de diapositiva"/>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3C624FB-15B6-4081-A9A0-833E77B123F7}" type="slidenum">
              <a:rPr lang="es-ES" sz="1200"/>
              <a:pPr algn="r" eaLnBrk="1" hangingPunct="1"/>
              <a:t>7</a:t>
            </a:fld>
            <a:endParaRPr lang="es-ES" sz="1200"/>
          </a:p>
        </p:txBody>
      </p:sp>
      <p:sp>
        <p:nvSpPr>
          <p:cNvPr id="2" name="Marcador de pie de página 1"/>
          <p:cNvSpPr>
            <a:spLocks noGrp="1"/>
          </p:cNvSpPr>
          <p:nvPr>
            <p:ph type="ftr" sz="quarter" idx="10"/>
          </p:nvPr>
        </p:nvSpPr>
        <p:spPr/>
        <p:txBody>
          <a:bodyPr/>
          <a:lstStyle/>
          <a:p>
            <a:pPr>
              <a:defRPr/>
            </a:pPr>
            <a:r>
              <a:rPr lang="es-ES" smtClean="0"/>
              <a:t>1</a:t>
            </a:r>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smtClean="0"/>
          </a:p>
        </p:txBody>
      </p:sp>
      <p:sp>
        <p:nvSpPr>
          <p:cNvPr id="24580" name="3 Marcador de número de diapositiva"/>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3C624FB-15B6-4081-A9A0-833E77B123F7}" type="slidenum">
              <a:rPr lang="es-ES" sz="1200"/>
              <a:pPr algn="r" eaLnBrk="1" hangingPunct="1"/>
              <a:t>8</a:t>
            </a:fld>
            <a:endParaRPr lang="es-ES" sz="1200"/>
          </a:p>
        </p:txBody>
      </p:sp>
      <p:sp>
        <p:nvSpPr>
          <p:cNvPr id="2" name="Marcador de pie de página 1"/>
          <p:cNvSpPr>
            <a:spLocks noGrp="1"/>
          </p:cNvSpPr>
          <p:nvPr>
            <p:ph type="ftr" sz="quarter" idx="10"/>
          </p:nvPr>
        </p:nvSpPr>
        <p:spPr/>
        <p:txBody>
          <a:bodyPr/>
          <a:lstStyle/>
          <a:p>
            <a:pPr>
              <a:defRPr/>
            </a:pPr>
            <a:r>
              <a:rPr lang="es-ES" smtClean="0"/>
              <a:t>1</a:t>
            </a:r>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smtClean="0"/>
          </a:p>
        </p:txBody>
      </p:sp>
      <p:sp>
        <p:nvSpPr>
          <p:cNvPr id="24580" name="3 Marcador de número de diapositiva"/>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3C624FB-15B6-4081-A9A0-833E77B123F7}" type="slidenum">
              <a:rPr lang="es-ES" sz="1200"/>
              <a:pPr algn="r" eaLnBrk="1" hangingPunct="1"/>
              <a:t>9</a:t>
            </a:fld>
            <a:endParaRPr lang="es-ES" sz="1200"/>
          </a:p>
        </p:txBody>
      </p:sp>
      <p:sp>
        <p:nvSpPr>
          <p:cNvPr id="2" name="Marcador de pie de página 1"/>
          <p:cNvSpPr>
            <a:spLocks noGrp="1"/>
          </p:cNvSpPr>
          <p:nvPr>
            <p:ph type="ftr" sz="quarter" idx="10"/>
          </p:nvPr>
        </p:nvSpPr>
        <p:spPr/>
        <p:txBody>
          <a:bodyPr/>
          <a:lstStyle/>
          <a:p>
            <a:pPr>
              <a:defRPr/>
            </a:pPr>
            <a:r>
              <a:rPr lang="es-ES" smtClean="0"/>
              <a:t>1</a:t>
            </a:r>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smtClean="0"/>
          </a:p>
        </p:txBody>
      </p:sp>
      <p:sp>
        <p:nvSpPr>
          <p:cNvPr id="24580" name="3 Marcador de número de diapositiva"/>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3C624FB-15B6-4081-A9A0-833E77B123F7}" type="slidenum">
              <a:rPr lang="es-ES" sz="1200"/>
              <a:pPr algn="r" eaLnBrk="1" hangingPunct="1"/>
              <a:t>10</a:t>
            </a:fld>
            <a:endParaRPr lang="es-ES" sz="1200"/>
          </a:p>
        </p:txBody>
      </p:sp>
      <p:sp>
        <p:nvSpPr>
          <p:cNvPr id="2" name="Marcador de pie de página 1"/>
          <p:cNvSpPr>
            <a:spLocks noGrp="1"/>
          </p:cNvSpPr>
          <p:nvPr>
            <p:ph type="ftr" sz="quarter" idx="10"/>
          </p:nvPr>
        </p:nvSpPr>
        <p:spPr/>
        <p:txBody>
          <a:bodyPr/>
          <a:lstStyle/>
          <a:p>
            <a:pPr>
              <a:defRPr/>
            </a:pPr>
            <a:r>
              <a:rPr lang="es-ES" smtClean="0"/>
              <a:t>1</a:t>
            </a:r>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lvl1pPr>
              <a:defRPr>
                <a:solidFill>
                  <a:schemeClr val="tx2">
                    <a:lumMod val="60000"/>
                    <a:lumOff val="40000"/>
                  </a:schemeClr>
                </a:solidFill>
              </a:defRPr>
            </a:lvl1pPr>
          </a:lstStyle>
          <a:p>
            <a:r>
              <a:rPr lang="es-ES" dirty="0" smtClean="0"/>
              <a:t>Haga clic para modificar el estilo de título del patrón</a:t>
            </a:r>
            <a:endParaRPr lang="es-ES" dirty="0"/>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s-ES" dirty="0"/>
          </a:p>
        </p:txBody>
      </p:sp>
      <p:pic>
        <p:nvPicPr>
          <p:cNvPr id="9" name="8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6091046"/>
            <a:ext cx="2185421" cy="676657"/>
          </a:xfrm>
          <a:prstGeom prst="rect">
            <a:avLst/>
          </a:prstGeom>
        </p:spPr>
      </p:pic>
    </p:spTree>
    <p:extLst>
      <p:ext uri="{BB962C8B-B14F-4D97-AF65-F5344CB8AC3E}">
        <p14:creationId xmlns:p14="http://schemas.microsoft.com/office/powerpoint/2010/main" val="9387012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3 Rectángulo"/>
          <p:cNvSpPr/>
          <p:nvPr userDrawn="1"/>
        </p:nvSpPr>
        <p:spPr>
          <a:xfrm>
            <a:off x="0" y="6000750"/>
            <a:ext cx="9144000" cy="857250"/>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 name="1 Título"/>
          <p:cNvSpPr>
            <a:spLocks noGrp="1"/>
          </p:cNvSpPr>
          <p:nvPr>
            <p:ph type="title"/>
          </p:nvPr>
        </p:nvSpPr>
        <p:spPr/>
        <p:txBody>
          <a:bodyPr/>
          <a:lstStyle/>
          <a:p>
            <a:r>
              <a:rPr lang="es-ES" dirty="0" smtClean="0"/>
              <a:t>Haga clic para modificar el estilo de título del patrón</a:t>
            </a:r>
            <a:endParaRPr lang="es-ES" dirty="0"/>
          </a:p>
        </p:txBody>
      </p:sp>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7" name="3 Marcador de fecha"/>
          <p:cNvSpPr>
            <a:spLocks noGrp="1"/>
          </p:cNvSpPr>
          <p:nvPr>
            <p:ph type="dt" sz="half" idx="10"/>
          </p:nvPr>
        </p:nvSpPr>
        <p:spPr/>
        <p:txBody>
          <a:bodyPr/>
          <a:lstStyle>
            <a:lvl1pPr>
              <a:defRPr/>
            </a:lvl1pPr>
          </a:lstStyle>
          <a:p>
            <a:pPr>
              <a:defRPr/>
            </a:pPr>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0F2B26EA-FA4B-4855-AECD-10A6642E8768}" type="slidenum">
              <a:rPr lang="es-ES"/>
              <a:pPr>
                <a:defRPr/>
              </a:pPr>
              <a:t>‹Nº›</a:t>
            </a:fld>
            <a:endParaRPr lang="es-ES"/>
          </a:p>
        </p:txBody>
      </p:sp>
      <p:pic>
        <p:nvPicPr>
          <p:cNvPr id="11" name="10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6091046"/>
            <a:ext cx="2185421" cy="676657"/>
          </a:xfrm>
          <a:prstGeom prst="rect">
            <a:avLst/>
          </a:prstGeom>
        </p:spPr>
      </p:pic>
      <p:sp>
        <p:nvSpPr>
          <p:cNvPr id="13" name="12 Rectángulo redondeado"/>
          <p:cNvSpPr/>
          <p:nvPr userDrawn="1"/>
        </p:nvSpPr>
        <p:spPr>
          <a:xfrm>
            <a:off x="5868144" y="6086854"/>
            <a:ext cx="3288060" cy="6850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7" name="16 Imagen"/>
          <p:cNvPicPr>
            <a:picLocks noChangeAspect="1"/>
          </p:cNvPicPr>
          <p:nvPr userDrawn="1"/>
        </p:nvPicPr>
        <p:blipFill rotWithShape="1">
          <a:blip r:embed="rId3">
            <a:extLst>
              <a:ext uri="{28A0092B-C50C-407E-A947-70E740481C1C}">
                <a14:useLocalDpi xmlns:a14="http://schemas.microsoft.com/office/drawing/2010/main" val="0"/>
              </a:ext>
            </a:extLst>
          </a:blip>
          <a:srcRect t="7223" b="8077"/>
          <a:stretch/>
        </p:blipFill>
        <p:spPr>
          <a:xfrm>
            <a:off x="6061866" y="6093296"/>
            <a:ext cx="2827787" cy="680848"/>
          </a:xfrm>
          <a:prstGeom prst="rect">
            <a:avLst/>
          </a:prstGeom>
        </p:spPr>
      </p:pic>
    </p:spTree>
    <p:extLst>
      <p:ext uri="{BB962C8B-B14F-4D97-AF65-F5344CB8AC3E}">
        <p14:creationId xmlns:p14="http://schemas.microsoft.com/office/powerpoint/2010/main" val="7222400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6" name="5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6091046"/>
            <a:ext cx="2185421" cy="676657"/>
          </a:xfrm>
          <a:prstGeom prst="rect">
            <a:avLst/>
          </a:prstGeom>
        </p:spPr>
      </p:pic>
      <p:sp>
        <p:nvSpPr>
          <p:cNvPr id="7" name="6 Rectángulo redondeado"/>
          <p:cNvSpPr/>
          <p:nvPr userDrawn="1"/>
        </p:nvSpPr>
        <p:spPr>
          <a:xfrm>
            <a:off x="5868144" y="6086854"/>
            <a:ext cx="3288060" cy="6850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3" name="2 Imagen"/>
          <p:cNvPicPr>
            <a:picLocks noChangeAspect="1"/>
          </p:cNvPicPr>
          <p:nvPr userDrawn="1"/>
        </p:nvPicPr>
        <p:blipFill rotWithShape="1">
          <a:blip r:embed="rId3">
            <a:extLst>
              <a:ext uri="{28A0092B-C50C-407E-A947-70E740481C1C}">
                <a14:useLocalDpi xmlns:a14="http://schemas.microsoft.com/office/drawing/2010/main" val="0"/>
              </a:ext>
            </a:extLst>
          </a:blip>
          <a:srcRect t="7223" b="8077"/>
          <a:stretch/>
        </p:blipFill>
        <p:spPr>
          <a:xfrm>
            <a:off x="6061866" y="6093296"/>
            <a:ext cx="2827787" cy="680848"/>
          </a:xfrm>
          <a:prstGeom prst="rect">
            <a:avLst/>
          </a:prstGeom>
        </p:spPr>
      </p:pic>
    </p:spTree>
    <p:extLst>
      <p:ext uri="{BB962C8B-B14F-4D97-AF65-F5344CB8AC3E}">
        <p14:creationId xmlns:p14="http://schemas.microsoft.com/office/powerpoint/2010/main" val="15250280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sp>
        <p:nvSpPr>
          <p:cNvPr id="4" name="3 Rectángulo"/>
          <p:cNvSpPr/>
          <p:nvPr userDrawn="1"/>
        </p:nvSpPr>
        <p:spPr>
          <a:xfrm>
            <a:off x="0" y="6000750"/>
            <a:ext cx="9144000" cy="857250"/>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 name="1 Título"/>
          <p:cNvSpPr>
            <a:spLocks noGrp="1"/>
          </p:cNvSpPr>
          <p:nvPr>
            <p:ph type="title"/>
          </p:nvPr>
        </p:nvSpPr>
        <p:spPr>
          <a:xfrm>
            <a:off x="1720850" y="4714884"/>
            <a:ext cx="5851546" cy="652455"/>
          </a:xfrm>
        </p:spPr>
        <p:txBody>
          <a:bodyPr anchor="b"/>
          <a:lstStyle>
            <a:lvl1pPr algn="ctr">
              <a:defRPr sz="2200" b="1"/>
            </a:lvl1pPr>
          </a:lstStyle>
          <a:p>
            <a:r>
              <a:rPr lang="es-ES" dirty="0" smtClean="0"/>
              <a:t>Haga clic para modificar el estilo de título del patrón</a:t>
            </a:r>
            <a:endParaRPr lang="es-ES" dirty="0"/>
          </a:p>
        </p:txBody>
      </p:sp>
      <p:sp>
        <p:nvSpPr>
          <p:cNvPr id="3" name="2 Marcador de posición de imagen"/>
          <p:cNvSpPr>
            <a:spLocks noGrp="1"/>
          </p:cNvSpPr>
          <p:nvPr>
            <p:ph type="pic" idx="1"/>
          </p:nvPr>
        </p:nvSpPr>
        <p:spPr>
          <a:xfrm>
            <a:off x="1792288" y="428604"/>
            <a:ext cx="5637232" cy="429897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6" name="3 Marcador de fecha"/>
          <p:cNvSpPr>
            <a:spLocks noGrp="1"/>
          </p:cNvSpPr>
          <p:nvPr>
            <p:ph type="dt" sz="half" idx="10"/>
          </p:nvPr>
        </p:nvSpPr>
        <p:spPr/>
        <p:txBody>
          <a:bodyPr/>
          <a:lstStyle>
            <a:lvl1pPr>
              <a:defRPr/>
            </a:lvl1pPr>
          </a:lstStyle>
          <a:p>
            <a:pPr>
              <a:defRPr/>
            </a:pPr>
            <a:endParaRPr lang="es-ES"/>
          </a:p>
        </p:txBody>
      </p:sp>
      <p:sp>
        <p:nvSpPr>
          <p:cNvPr id="7" name="4 Marcador de pie de página"/>
          <p:cNvSpPr>
            <a:spLocks noGrp="1"/>
          </p:cNvSpPr>
          <p:nvPr>
            <p:ph type="ftr" sz="quarter" idx="11"/>
          </p:nvPr>
        </p:nvSpPr>
        <p:spPr/>
        <p:txBody>
          <a:bodyPr/>
          <a:lstStyle>
            <a:lvl1pPr>
              <a:defRPr/>
            </a:lvl1pPr>
          </a:lstStyle>
          <a:p>
            <a:pPr>
              <a:defRPr/>
            </a:pPr>
            <a:endParaRPr lang="es-ES"/>
          </a:p>
        </p:txBody>
      </p:sp>
      <p:sp>
        <p:nvSpPr>
          <p:cNvPr id="8" name="5 Marcador de número de diapositiva"/>
          <p:cNvSpPr>
            <a:spLocks noGrp="1"/>
          </p:cNvSpPr>
          <p:nvPr>
            <p:ph type="sldNum" sz="quarter" idx="12"/>
          </p:nvPr>
        </p:nvSpPr>
        <p:spPr/>
        <p:txBody>
          <a:bodyPr/>
          <a:lstStyle>
            <a:lvl1pPr>
              <a:defRPr/>
            </a:lvl1pPr>
          </a:lstStyle>
          <a:p>
            <a:pPr>
              <a:defRPr/>
            </a:pPr>
            <a:fld id="{8D69F176-EFAC-476E-A100-82FCE2B13E5D}" type="slidenum">
              <a:rPr lang="es-ES"/>
              <a:pPr>
                <a:defRPr/>
              </a:pPr>
              <a:t>‹Nº›</a:t>
            </a:fld>
            <a:endParaRPr lang="es-ES"/>
          </a:p>
        </p:txBody>
      </p:sp>
      <p:pic>
        <p:nvPicPr>
          <p:cNvPr id="10" name="9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6091046"/>
            <a:ext cx="2185421" cy="676657"/>
          </a:xfrm>
          <a:prstGeom prst="rect">
            <a:avLst/>
          </a:prstGeom>
        </p:spPr>
      </p:pic>
      <p:sp>
        <p:nvSpPr>
          <p:cNvPr id="16" name="15 Rectángulo redondeado"/>
          <p:cNvSpPr/>
          <p:nvPr userDrawn="1"/>
        </p:nvSpPr>
        <p:spPr>
          <a:xfrm>
            <a:off x="5868144" y="6086854"/>
            <a:ext cx="3288060" cy="6850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7" name="16 Imagen"/>
          <p:cNvPicPr>
            <a:picLocks noChangeAspect="1"/>
          </p:cNvPicPr>
          <p:nvPr userDrawn="1"/>
        </p:nvPicPr>
        <p:blipFill rotWithShape="1">
          <a:blip r:embed="rId3">
            <a:extLst>
              <a:ext uri="{28A0092B-C50C-407E-A947-70E740481C1C}">
                <a14:useLocalDpi xmlns:a14="http://schemas.microsoft.com/office/drawing/2010/main" val="0"/>
              </a:ext>
            </a:extLst>
          </a:blip>
          <a:srcRect t="7223" b="8077"/>
          <a:stretch/>
        </p:blipFill>
        <p:spPr>
          <a:xfrm>
            <a:off x="6061866" y="6093296"/>
            <a:ext cx="2827787" cy="680848"/>
          </a:xfrm>
          <a:prstGeom prst="rect">
            <a:avLst/>
          </a:prstGeom>
        </p:spPr>
      </p:pic>
    </p:spTree>
    <p:extLst>
      <p:ext uri="{BB962C8B-B14F-4D97-AF65-F5344CB8AC3E}">
        <p14:creationId xmlns:p14="http://schemas.microsoft.com/office/powerpoint/2010/main" val="73419336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5" name="4 Rectángulo"/>
          <p:cNvSpPr/>
          <p:nvPr userDrawn="1"/>
        </p:nvSpPr>
        <p:spPr>
          <a:xfrm>
            <a:off x="0" y="6000750"/>
            <a:ext cx="9144000" cy="857250"/>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25963"/>
          </a:xfrm>
          <a:prstGeom prst="rect">
            <a:avLst/>
          </a:prstGeo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contenido"/>
          <p:cNvSpPr>
            <a:spLocks noGrp="1"/>
          </p:cNvSpPr>
          <p:nvPr>
            <p:ph sz="half" idx="2"/>
          </p:nvPr>
        </p:nvSpPr>
        <p:spPr>
          <a:xfrm>
            <a:off x="4648200" y="1600200"/>
            <a:ext cx="4038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pic>
        <p:nvPicPr>
          <p:cNvPr id="12" name="11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6091046"/>
            <a:ext cx="2185421" cy="676657"/>
          </a:xfrm>
          <a:prstGeom prst="rect">
            <a:avLst/>
          </a:prstGeom>
        </p:spPr>
      </p:pic>
      <p:sp>
        <p:nvSpPr>
          <p:cNvPr id="14" name="13 Rectángulo redondeado"/>
          <p:cNvSpPr/>
          <p:nvPr userDrawn="1"/>
        </p:nvSpPr>
        <p:spPr>
          <a:xfrm>
            <a:off x="5868144" y="6086854"/>
            <a:ext cx="3288060" cy="6850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5" name="14 Imagen"/>
          <p:cNvPicPr>
            <a:picLocks noChangeAspect="1"/>
          </p:cNvPicPr>
          <p:nvPr userDrawn="1"/>
        </p:nvPicPr>
        <p:blipFill rotWithShape="1">
          <a:blip r:embed="rId3">
            <a:extLst>
              <a:ext uri="{28A0092B-C50C-407E-A947-70E740481C1C}">
                <a14:useLocalDpi xmlns:a14="http://schemas.microsoft.com/office/drawing/2010/main" val="0"/>
              </a:ext>
            </a:extLst>
          </a:blip>
          <a:srcRect t="7223" b="8077"/>
          <a:stretch/>
        </p:blipFill>
        <p:spPr>
          <a:xfrm>
            <a:off x="6061866" y="6093296"/>
            <a:ext cx="2827787" cy="680848"/>
          </a:xfrm>
          <a:prstGeom prst="rect">
            <a:avLst/>
          </a:prstGeom>
        </p:spPr>
      </p:pic>
    </p:spTree>
    <p:extLst>
      <p:ext uri="{BB962C8B-B14F-4D97-AF65-F5344CB8AC3E}">
        <p14:creationId xmlns:p14="http://schemas.microsoft.com/office/powerpoint/2010/main" val="103811351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1"/>
            <a:ext cx="8229600" cy="413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C1719B8-940F-4129-85A9-4F3830CCB4DF}" type="slidenum">
              <a:rPr lang="es-ES"/>
              <a:pPr>
                <a:defRPr/>
              </a:pPr>
              <a:t>‹Nº›</a:t>
            </a:fld>
            <a:endParaRPr lang="es-ES"/>
          </a:p>
        </p:txBody>
      </p:sp>
      <p:sp>
        <p:nvSpPr>
          <p:cNvPr id="7" name="6 Rectángulo"/>
          <p:cNvSpPr/>
          <p:nvPr/>
        </p:nvSpPr>
        <p:spPr>
          <a:xfrm>
            <a:off x="0" y="6000750"/>
            <a:ext cx="9144000" cy="857250"/>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3" name="2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1520" y="6091046"/>
            <a:ext cx="2185421" cy="676657"/>
          </a:xfrm>
          <a:prstGeom prst="rect">
            <a:avLst/>
          </a:prstGeom>
        </p:spPr>
      </p:pic>
      <p:sp>
        <p:nvSpPr>
          <p:cNvPr id="16" name="15 Rectángulo redondeado"/>
          <p:cNvSpPr/>
          <p:nvPr userDrawn="1"/>
        </p:nvSpPr>
        <p:spPr>
          <a:xfrm>
            <a:off x="5868144" y="6086854"/>
            <a:ext cx="3288060" cy="6850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7" name="16 Imagen"/>
          <p:cNvPicPr>
            <a:picLocks noChangeAspect="1"/>
          </p:cNvPicPr>
          <p:nvPr userDrawn="1"/>
        </p:nvPicPr>
        <p:blipFill rotWithShape="1">
          <a:blip r:embed="rId8">
            <a:extLst>
              <a:ext uri="{28A0092B-C50C-407E-A947-70E740481C1C}">
                <a14:useLocalDpi xmlns:a14="http://schemas.microsoft.com/office/drawing/2010/main" val="0"/>
              </a:ext>
            </a:extLst>
          </a:blip>
          <a:srcRect t="7223" b="8077"/>
          <a:stretch/>
        </p:blipFill>
        <p:spPr>
          <a:xfrm>
            <a:off x="6061866" y="6093296"/>
            <a:ext cx="2827787" cy="680848"/>
          </a:xfrm>
          <a:prstGeom prst="rect">
            <a:avLst/>
          </a:prstGeom>
        </p:spPr>
      </p:pic>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Lst>
  <p:timing>
    <p:tnLst>
      <p:par>
        <p:cTn id="1" dur="indefinite" restart="never" nodeType="tmRoot"/>
      </p:par>
    </p:tnLst>
  </p:timing>
  <p:hf hdr="0" ftr="0" dt="0"/>
  <p:txStyles>
    <p:titleStyle>
      <a:lvl1pPr algn="ctr" rtl="0" eaLnBrk="0" fontAlgn="base" hangingPunct="0">
        <a:spcBef>
          <a:spcPct val="0"/>
        </a:spcBef>
        <a:spcAft>
          <a:spcPct val="0"/>
        </a:spcAft>
        <a:defRPr sz="3600" b="1" kern="1200">
          <a:solidFill>
            <a:srgbClr val="558ED5"/>
          </a:solidFill>
          <a:latin typeface="+mj-lt"/>
          <a:ea typeface="+mj-ea"/>
          <a:cs typeface="+mj-cs"/>
        </a:defRPr>
      </a:lvl1pPr>
      <a:lvl2pPr algn="ctr" rtl="0" eaLnBrk="0" fontAlgn="base" hangingPunct="0">
        <a:spcBef>
          <a:spcPct val="0"/>
        </a:spcBef>
        <a:spcAft>
          <a:spcPct val="0"/>
        </a:spcAft>
        <a:defRPr sz="3600" b="1">
          <a:solidFill>
            <a:srgbClr val="558ED5"/>
          </a:solidFill>
          <a:latin typeface="Calibri" pitchFamily="34" charset="0"/>
        </a:defRPr>
      </a:lvl2pPr>
      <a:lvl3pPr algn="ctr" rtl="0" eaLnBrk="0" fontAlgn="base" hangingPunct="0">
        <a:spcBef>
          <a:spcPct val="0"/>
        </a:spcBef>
        <a:spcAft>
          <a:spcPct val="0"/>
        </a:spcAft>
        <a:defRPr sz="3600" b="1">
          <a:solidFill>
            <a:srgbClr val="558ED5"/>
          </a:solidFill>
          <a:latin typeface="Calibri" pitchFamily="34" charset="0"/>
        </a:defRPr>
      </a:lvl3pPr>
      <a:lvl4pPr algn="ctr" rtl="0" eaLnBrk="0" fontAlgn="base" hangingPunct="0">
        <a:spcBef>
          <a:spcPct val="0"/>
        </a:spcBef>
        <a:spcAft>
          <a:spcPct val="0"/>
        </a:spcAft>
        <a:defRPr sz="3600" b="1">
          <a:solidFill>
            <a:srgbClr val="558ED5"/>
          </a:solidFill>
          <a:latin typeface="Calibri" pitchFamily="34" charset="0"/>
        </a:defRPr>
      </a:lvl4pPr>
      <a:lvl5pPr algn="ctr" rtl="0" eaLnBrk="0" fontAlgn="base" hangingPunct="0">
        <a:spcBef>
          <a:spcPct val="0"/>
        </a:spcBef>
        <a:spcAft>
          <a:spcPct val="0"/>
        </a:spcAft>
        <a:defRPr sz="3600" b="1">
          <a:solidFill>
            <a:srgbClr val="558ED5"/>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b="1"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b="1"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b="1"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5589"/>
            <a:ext cx="5004048"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35496" y="2780928"/>
            <a:ext cx="8856984" cy="707886"/>
          </a:xfrm>
          <a:prstGeom prst="rect">
            <a:avLst/>
          </a:prstGeom>
          <a:noFill/>
        </p:spPr>
        <p:txBody>
          <a:bodyPr wrap="square" rtlCol="0">
            <a:spAutoFit/>
          </a:bodyPr>
          <a:lstStyle/>
          <a:p>
            <a:pPr algn="ctr"/>
            <a:r>
              <a:rPr lang="es-CO" sz="2000" b="1" dirty="0" smtClean="0"/>
              <a:t>INFORME </a:t>
            </a:r>
            <a:r>
              <a:rPr lang="es-CO" sz="2000" b="1" dirty="0" smtClean="0"/>
              <a:t>DEFINITIVO</a:t>
            </a:r>
            <a:r>
              <a:rPr lang="es-CO" sz="2000" b="1" dirty="0" smtClean="0"/>
              <a:t> </a:t>
            </a:r>
            <a:r>
              <a:rPr lang="es-CO" sz="2000" b="1" dirty="0" smtClean="0"/>
              <a:t>DEL CUMPLIMIENTO EN LA UAE CRA DE POLITICAS DE OPERACIÓN Y SEGURIDAD DE SIIF – NACIÓN 2017</a:t>
            </a:r>
          </a:p>
        </p:txBody>
      </p:sp>
      <p:pic>
        <p:nvPicPr>
          <p:cNvPr id="2" name="Imagen 1"/>
          <p:cNvPicPr>
            <a:picLocks noChangeAspect="1"/>
          </p:cNvPicPr>
          <p:nvPr/>
        </p:nvPicPr>
        <p:blipFill>
          <a:blip r:embed="rId3"/>
          <a:stretch>
            <a:fillRect/>
          </a:stretch>
        </p:blipFill>
        <p:spPr>
          <a:xfrm>
            <a:off x="5750384" y="510409"/>
            <a:ext cx="2568327" cy="1695162"/>
          </a:xfrm>
          <a:prstGeom prst="rect">
            <a:avLst/>
          </a:prstGeom>
        </p:spPr>
      </p:pic>
      <p:sp>
        <p:nvSpPr>
          <p:cNvPr id="4" name="CuadroTexto 3"/>
          <p:cNvSpPr txBox="1"/>
          <p:nvPr/>
        </p:nvSpPr>
        <p:spPr>
          <a:xfrm>
            <a:off x="5436096" y="6309320"/>
            <a:ext cx="288032" cy="230832"/>
          </a:xfrm>
          <a:prstGeom prst="rect">
            <a:avLst/>
          </a:prstGeom>
          <a:noFill/>
        </p:spPr>
        <p:txBody>
          <a:bodyPr wrap="square" rtlCol="0">
            <a:spAutoFit/>
          </a:bodyPr>
          <a:lstStyle/>
          <a:p>
            <a:r>
              <a:rPr lang="es-CO" sz="900" dirty="0" smtClean="0">
                <a:solidFill>
                  <a:schemeClr val="bg1"/>
                </a:solidFill>
              </a:rPr>
              <a:t>1</a:t>
            </a:r>
            <a:endParaRPr lang="es-ES" sz="900" dirty="0">
              <a:solidFill>
                <a:schemeClr val="bg1"/>
              </a:solidFill>
            </a:endParaRPr>
          </a:p>
        </p:txBody>
      </p:sp>
      <p:sp>
        <p:nvSpPr>
          <p:cNvPr id="5" name="CuadroTexto 4"/>
          <p:cNvSpPr txBox="1"/>
          <p:nvPr/>
        </p:nvSpPr>
        <p:spPr>
          <a:xfrm>
            <a:off x="2267744" y="4239418"/>
            <a:ext cx="4608512" cy="400110"/>
          </a:xfrm>
          <a:prstGeom prst="rect">
            <a:avLst/>
          </a:prstGeom>
          <a:noFill/>
        </p:spPr>
        <p:txBody>
          <a:bodyPr wrap="square" rtlCol="0">
            <a:spAutoFit/>
          </a:bodyPr>
          <a:lstStyle/>
          <a:p>
            <a:pPr algn="ctr"/>
            <a:r>
              <a:rPr lang="es-CO" sz="2000" b="1" dirty="0" smtClean="0"/>
              <a:t>2 </a:t>
            </a:r>
            <a:r>
              <a:rPr lang="es-CO" sz="2000" b="1" dirty="0" smtClean="0"/>
              <a:t>de </a:t>
            </a:r>
            <a:r>
              <a:rPr lang="es-CO" sz="2000" b="1" dirty="0" smtClean="0"/>
              <a:t>enero</a:t>
            </a:r>
            <a:r>
              <a:rPr lang="es-CO" sz="2000" b="1" dirty="0" smtClean="0"/>
              <a:t> </a:t>
            </a:r>
            <a:r>
              <a:rPr lang="es-CO" sz="2000" b="1" dirty="0" smtClean="0"/>
              <a:t>de </a:t>
            </a:r>
            <a:r>
              <a:rPr lang="es-CO" sz="2000" b="1" dirty="0" smtClean="0"/>
              <a:t>2018</a:t>
            </a:r>
            <a:endParaRPr lang="es-ES" sz="2000" b="1" dirty="0"/>
          </a:p>
        </p:txBody>
      </p:sp>
    </p:spTree>
    <p:extLst>
      <p:ext uri="{BB962C8B-B14F-4D97-AF65-F5344CB8AC3E}">
        <p14:creationId xmlns:p14="http://schemas.microsoft.com/office/powerpoint/2010/main" val="313654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438117776"/>
              </p:ext>
            </p:extLst>
          </p:nvPr>
        </p:nvGraphicFramePr>
        <p:xfrm>
          <a:off x="107504" y="1041151"/>
          <a:ext cx="8856984" cy="4620097"/>
        </p:xfrm>
        <a:graphic>
          <a:graphicData uri="http://schemas.openxmlformats.org/drawingml/2006/table">
            <a:tbl>
              <a:tblPr firstRow="1" bandRow="1">
                <a:tableStyleId>{5C22544A-7EE6-4342-B048-85BDC9FD1C3A}</a:tableStyleId>
              </a:tblPr>
              <a:tblGrid>
                <a:gridCol w="5112568">
                  <a:extLst>
                    <a:ext uri="{9D8B030D-6E8A-4147-A177-3AD203B41FA5}">
                      <a16:colId xmlns:a16="http://schemas.microsoft.com/office/drawing/2014/main" val="20000"/>
                    </a:ext>
                  </a:extLst>
                </a:gridCol>
                <a:gridCol w="3744416">
                  <a:extLst>
                    <a:ext uri="{9D8B030D-6E8A-4147-A177-3AD203B41FA5}">
                      <a16:colId xmlns:a16="http://schemas.microsoft.com/office/drawing/2014/main" val="20001"/>
                    </a:ext>
                  </a:extLst>
                </a:gridCol>
              </a:tblGrid>
              <a:tr h="88952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800" b="1" i="1" dirty="0" smtClean="0"/>
                        <a:t>Lineamientos establecidos por el Comité de Seguridad del SIIF- Nación. Decreto 1068</a:t>
                      </a:r>
                      <a:r>
                        <a:rPr lang="es-CO" sz="1800" b="1" i="1" baseline="0" dirty="0" smtClean="0"/>
                        <a:t> de 2015.</a:t>
                      </a:r>
                      <a:endParaRPr lang="es-CO" sz="1800" b="1" i="1" dirty="0" smtClean="0"/>
                    </a:p>
                  </a:txBody>
                  <a:tcPr anchor="ctr">
                    <a:solidFill>
                      <a:schemeClr val="tx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800" b="1" i="1" dirty="0" smtClean="0"/>
                        <a:t>Implementación en CRA</a:t>
                      </a:r>
                    </a:p>
                  </a:txBody>
                  <a:tcPr anchor="ctr">
                    <a:solidFill>
                      <a:schemeClr val="tx2">
                        <a:lumMod val="75000"/>
                      </a:schemeClr>
                    </a:solidFill>
                  </a:tcPr>
                </a:tc>
                <a:extLst>
                  <a:ext uri="{0D108BD9-81ED-4DB2-BD59-A6C34878D82A}">
                    <a16:rowId xmlns:a16="http://schemas.microsoft.com/office/drawing/2014/main" val="10000"/>
                  </a:ext>
                </a:extLst>
              </a:tr>
              <a:tr h="3730575">
                <a:tc>
                  <a: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es-CO" sz="1600" i="1" kern="1200" dirty="0" smtClean="0">
                          <a:solidFill>
                            <a:schemeClr val="dk1"/>
                          </a:solidFill>
                          <a:latin typeface="+mn-lt"/>
                          <a:ea typeface="+mn-ea"/>
                          <a:cs typeface="+mn-cs"/>
                        </a:rPr>
                        <a:t>e) Mantener actualizado al administrador del sistema respecto a las novedades de los usuarios y del funcionario responsable del sistema;</a:t>
                      </a:r>
                    </a:p>
                    <a:p>
                      <a:pPr marL="0" marR="0" lvl="1" indent="0" algn="just" defTabSz="914400" rtl="0" eaLnBrk="1" fontAlgn="auto" latinLnBrk="0" hangingPunct="1">
                        <a:lnSpc>
                          <a:spcPct val="100000"/>
                        </a:lnSpc>
                        <a:spcBef>
                          <a:spcPts val="0"/>
                        </a:spcBef>
                        <a:spcAft>
                          <a:spcPts val="0"/>
                        </a:spcAft>
                        <a:buClrTx/>
                        <a:buSzTx/>
                        <a:buFontTx/>
                        <a:buNone/>
                        <a:tabLst/>
                        <a:defRPr/>
                      </a:pPr>
                      <a:endParaRPr lang="es-CO" sz="1600" i="1" kern="1200" dirty="0" smtClean="0">
                        <a:solidFill>
                          <a:schemeClr val="dk1"/>
                        </a:solidFill>
                        <a:latin typeface="+mn-lt"/>
                        <a:ea typeface="+mn-ea"/>
                        <a:cs typeface="+mn-cs"/>
                      </a:endParaRPr>
                    </a:p>
                    <a:p>
                      <a:pPr marL="0" marR="0" lvl="1" indent="0" algn="just" defTabSz="914400" rtl="0" eaLnBrk="1" fontAlgn="auto" latinLnBrk="0" hangingPunct="1">
                        <a:lnSpc>
                          <a:spcPct val="100000"/>
                        </a:lnSpc>
                        <a:spcBef>
                          <a:spcPts val="0"/>
                        </a:spcBef>
                        <a:spcAft>
                          <a:spcPts val="0"/>
                        </a:spcAft>
                        <a:buClrTx/>
                        <a:buSzTx/>
                        <a:buFontTx/>
                        <a:buNone/>
                        <a:tabLst/>
                        <a:defRPr/>
                      </a:pPr>
                      <a:endParaRPr lang="es-CO" sz="1600" i="1" kern="1200" dirty="0" smtClean="0">
                        <a:solidFill>
                          <a:schemeClr val="dk1"/>
                        </a:solidFill>
                        <a:latin typeface="+mn-lt"/>
                        <a:ea typeface="+mn-ea"/>
                        <a:cs typeface="+mn-cs"/>
                      </a:endParaRPr>
                    </a:p>
                    <a:p>
                      <a:pPr marL="0" marR="0" lvl="1" indent="0" algn="just" defTabSz="914400" rtl="0" eaLnBrk="1" fontAlgn="auto" latinLnBrk="0" hangingPunct="1">
                        <a:lnSpc>
                          <a:spcPct val="100000"/>
                        </a:lnSpc>
                        <a:spcBef>
                          <a:spcPts val="0"/>
                        </a:spcBef>
                        <a:spcAft>
                          <a:spcPts val="0"/>
                        </a:spcAft>
                        <a:buClrTx/>
                        <a:buSzTx/>
                        <a:buFontTx/>
                        <a:buNone/>
                        <a:tabLst/>
                        <a:defRPr/>
                      </a:pPr>
                      <a:endParaRPr lang="es-CO" sz="1600" i="1" kern="1200" dirty="0" smtClean="0">
                        <a:solidFill>
                          <a:schemeClr val="dk1"/>
                        </a:solidFill>
                        <a:latin typeface="+mn-lt"/>
                        <a:ea typeface="+mn-ea"/>
                        <a:cs typeface="+mn-cs"/>
                      </a:endParaRPr>
                    </a:p>
                    <a:p>
                      <a:pPr marL="0" marR="0" lvl="1" indent="0" algn="just" defTabSz="914400" rtl="0" eaLnBrk="1" fontAlgn="auto" latinLnBrk="0" hangingPunct="1">
                        <a:lnSpc>
                          <a:spcPct val="100000"/>
                        </a:lnSpc>
                        <a:spcBef>
                          <a:spcPts val="0"/>
                        </a:spcBef>
                        <a:spcAft>
                          <a:spcPts val="0"/>
                        </a:spcAft>
                        <a:buClrTx/>
                        <a:buSzTx/>
                        <a:buFontTx/>
                        <a:buNone/>
                        <a:tabLst/>
                        <a:defRPr/>
                      </a:pPr>
                      <a:endParaRPr lang="es-CO" sz="1600" i="1" kern="1200" dirty="0" smtClean="0">
                        <a:solidFill>
                          <a:schemeClr val="dk1"/>
                        </a:solidFill>
                        <a:latin typeface="+mn-lt"/>
                        <a:ea typeface="+mn-ea"/>
                        <a:cs typeface="+mn-cs"/>
                      </a:endParaRPr>
                    </a:p>
                    <a:p>
                      <a:pPr marL="0" marR="0" lvl="1" indent="0" algn="just" defTabSz="914400" rtl="0" eaLnBrk="1" fontAlgn="auto" latinLnBrk="0" hangingPunct="1">
                        <a:lnSpc>
                          <a:spcPct val="100000"/>
                        </a:lnSpc>
                        <a:spcBef>
                          <a:spcPts val="0"/>
                        </a:spcBef>
                        <a:spcAft>
                          <a:spcPts val="0"/>
                        </a:spcAft>
                        <a:buClrTx/>
                        <a:buSzTx/>
                        <a:buFontTx/>
                        <a:buNone/>
                        <a:tabLst/>
                        <a:defRPr/>
                      </a:pPr>
                      <a:endParaRPr lang="es-CO" sz="1600" i="1" kern="1200" dirty="0" smtClean="0">
                        <a:solidFill>
                          <a:schemeClr val="dk1"/>
                        </a:solidFill>
                        <a:latin typeface="+mn-lt"/>
                        <a:ea typeface="+mn-ea"/>
                        <a:cs typeface="+mn-cs"/>
                      </a:endParaRPr>
                    </a:p>
                    <a:p>
                      <a:pPr marL="0" marR="0" lvl="1" indent="0" algn="just" defTabSz="914400" rtl="0" eaLnBrk="1" fontAlgn="auto" latinLnBrk="0" hangingPunct="1">
                        <a:lnSpc>
                          <a:spcPct val="100000"/>
                        </a:lnSpc>
                        <a:spcBef>
                          <a:spcPts val="0"/>
                        </a:spcBef>
                        <a:spcAft>
                          <a:spcPts val="0"/>
                        </a:spcAft>
                        <a:buClrTx/>
                        <a:buSzTx/>
                        <a:buFontTx/>
                        <a:buNone/>
                        <a:tabLst/>
                        <a:defRPr/>
                      </a:pPr>
                      <a:endParaRPr lang="es-CO" sz="1600" i="1" kern="1200" dirty="0" smtClean="0">
                        <a:solidFill>
                          <a:schemeClr val="dk1"/>
                        </a:solidFill>
                        <a:latin typeface="+mn-lt"/>
                        <a:ea typeface="+mn-ea"/>
                        <a:cs typeface="+mn-cs"/>
                      </a:endParaRPr>
                    </a:p>
                  </a:txBody>
                  <a:tcPr>
                    <a:solidFill>
                      <a:schemeClr val="tx2">
                        <a:lumMod val="20000"/>
                        <a:lumOff val="80000"/>
                      </a:schemeClr>
                    </a:solidFill>
                  </a:tcPr>
                </a:tc>
                <a:tc>
                  <a:txBody>
                    <a:bodyPr/>
                    <a:lstStyle/>
                    <a:p>
                      <a:pPr algn="just"/>
                      <a:r>
                        <a:rPr lang="es-CO" sz="1600" i="0" kern="1200" baseline="0" dirty="0" smtClean="0">
                          <a:solidFill>
                            <a:schemeClr val="dk1"/>
                          </a:solidFill>
                          <a:latin typeface="+mn-lt"/>
                          <a:ea typeface="+mn-ea"/>
                          <a:cs typeface="+mn-cs"/>
                        </a:rPr>
                        <a:t>El Grupo de Trabajo de Control Interno evidenció que la Coordinadora SIIF entidad </a:t>
                      </a:r>
                      <a:r>
                        <a:rPr lang="es-CO" sz="1600" i="0" kern="1200" dirty="0" smtClean="0">
                          <a:solidFill>
                            <a:schemeClr val="dk1"/>
                          </a:solidFill>
                          <a:latin typeface="+mn-lt"/>
                          <a:ea typeface="+mn-ea"/>
                          <a:cs typeface="+mn-cs"/>
                        </a:rPr>
                        <a:t>a través de su delegada envía las novedades de los Usuarios del sistema</a:t>
                      </a:r>
                      <a:r>
                        <a:rPr lang="es-CO" sz="1600" i="0" kern="1200" baseline="0" dirty="0" smtClean="0">
                          <a:solidFill>
                            <a:schemeClr val="dk1"/>
                          </a:solidFill>
                          <a:latin typeface="+mn-lt"/>
                          <a:ea typeface="+mn-ea"/>
                          <a:cs typeface="+mn-cs"/>
                        </a:rPr>
                        <a:t> </a:t>
                      </a:r>
                      <a:r>
                        <a:rPr lang="es-CO" sz="1600" i="0" kern="1200" dirty="0" smtClean="0">
                          <a:solidFill>
                            <a:schemeClr val="dk1"/>
                          </a:solidFill>
                          <a:latin typeface="+mn-lt"/>
                          <a:ea typeface="+mn-ea"/>
                          <a:cs typeface="+mn-cs"/>
                        </a:rPr>
                        <a:t>al Administrador SIIF Nación, de acuerdo a los formatos establecidos por el MHCP  para inclusión o modificación de usuarios. </a:t>
                      </a:r>
                      <a:r>
                        <a:rPr lang="es-CO" sz="1800" b="0" i="0" u="none" strike="noStrike" kern="1200" baseline="0" dirty="0" smtClean="0">
                          <a:solidFill>
                            <a:schemeClr val="dk1"/>
                          </a:solidFill>
                          <a:latin typeface="+mn-lt"/>
                          <a:ea typeface="+mn-ea"/>
                          <a:cs typeface="+mn-cs"/>
                        </a:rPr>
                        <a:t>	</a:t>
                      </a: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600" i="1" kern="1200" dirty="0" smtClean="0">
                        <a:solidFill>
                          <a:schemeClr val="dk1"/>
                        </a:solidFill>
                        <a:latin typeface="+mn-lt"/>
                        <a:ea typeface="+mn-ea"/>
                        <a:cs typeface="+mn-cs"/>
                      </a:endParaRPr>
                    </a:p>
                  </a:txBody>
                  <a:tcPr>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4" name="CuadroTexto 3"/>
          <p:cNvSpPr txBox="1"/>
          <p:nvPr/>
        </p:nvSpPr>
        <p:spPr>
          <a:xfrm>
            <a:off x="5436096" y="6309320"/>
            <a:ext cx="360040" cy="230832"/>
          </a:xfrm>
          <a:prstGeom prst="rect">
            <a:avLst/>
          </a:prstGeom>
          <a:noFill/>
        </p:spPr>
        <p:txBody>
          <a:bodyPr wrap="square" rtlCol="0">
            <a:spAutoFit/>
          </a:bodyPr>
          <a:lstStyle/>
          <a:p>
            <a:r>
              <a:rPr lang="es-CO" sz="900" dirty="0" smtClean="0">
                <a:solidFill>
                  <a:schemeClr val="bg1"/>
                </a:solidFill>
              </a:rPr>
              <a:t>10</a:t>
            </a:r>
            <a:endParaRPr lang="es-ES" sz="900" dirty="0">
              <a:solidFill>
                <a:schemeClr val="bg1"/>
              </a:solidFill>
            </a:endParaRPr>
          </a:p>
        </p:txBody>
      </p:sp>
      <p:sp>
        <p:nvSpPr>
          <p:cNvPr id="5" name="Text Box 3"/>
          <p:cNvSpPr txBox="1">
            <a:spLocks noChangeArrowheads="1"/>
          </p:cNvSpPr>
          <p:nvPr/>
        </p:nvSpPr>
        <p:spPr bwMode="auto">
          <a:xfrm>
            <a:off x="0" y="350838"/>
            <a:ext cx="9144000" cy="646331"/>
          </a:xfrm>
          <a:prstGeom prst="rect">
            <a:avLst/>
          </a:prstGeom>
          <a:noFill/>
          <a:ln w="9525" algn="ctr">
            <a:noFill/>
            <a:miter lim="800000"/>
            <a:headEnd/>
            <a:tailEnd/>
          </a:ln>
          <a:effectLst/>
        </p:spPr>
        <p:txBody>
          <a:bodyPr>
            <a:spAutoFit/>
          </a:bodyPr>
          <a:lstStyle/>
          <a:p>
            <a:pPr algn="ctr">
              <a:spcBef>
                <a:spcPts val="0"/>
              </a:spcBef>
              <a:defRPr/>
            </a:pPr>
            <a:r>
              <a:rPr lang="es-CO" b="1" dirty="0" smtClean="0"/>
              <a:t>FORTALEZAS DE LAS POLITICAS </a:t>
            </a:r>
            <a:r>
              <a:rPr lang="es-CO" b="1" dirty="0"/>
              <a:t>DE OPERACIÓN Y SEGURIDAD DE SIIF </a:t>
            </a:r>
            <a:r>
              <a:rPr lang="es-CO" b="1" dirty="0" smtClean="0"/>
              <a:t>– NACIÓN</a:t>
            </a:r>
          </a:p>
        </p:txBody>
      </p:sp>
    </p:spTree>
    <p:extLst>
      <p:ext uri="{BB962C8B-B14F-4D97-AF65-F5344CB8AC3E}">
        <p14:creationId xmlns:p14="http://schemas.microsoft.com/office/powerpoint/2010/main" val="1293302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60165373"/>
              </p:ext>
            </p:extLst>
          </p:nvPr>
        </p:nvGraphicFramePr>
        <p:xfrm>
          <a:off x="107504" y="1041151"/>
          <a:ext cx="8856984" cy="4908129"/>
        </p:xfrm>
        <a:graphic>
          <a:graphicData uri="http://schemas.openxmlformats.org/drawingml/2006/table">
            <a:tbl>
              <a:tblPr firstRow="1" bandRow="1">
                <a:tableStyleId>{5C22544A-7EE6-4342-B048-85BDC9FD1C3A}</a:tableStyleId>
              </a:tblPr>
              <a:tblGrid>
                <a:gridCol w="5112568">
                  <a:extLst>
                    <a:ext uri="{9D8B030D-6E8A-4147-A177-3AD203B41FA5}">
                      <a16:colId xmlns:a16="http://schemas.microsoft.com/office/drawing/2014/main" val="20000"/>
                    </a:ext>
                  </a:extLst>
                </a:gridCol>
                <a:gridCol w="3744416">
                  <a:extLst>
                    <a:ext uri="{9D8B030D-6E8A-4147-A177-3AD203B41FA5}">
                      <a16:colId xmlns:a16="http://schemas.microsoft.com/office/drawing/2014/main" val="20001"/>
                    </a:ext>
                  </a:extLst>
                </a:gridCol>
              </a:tblGrid>
              <a:tr h="8215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800" b="1" i="1" dirty="0" smtClean="0"/>
                        <a:t>Lineamientos establecidos por el Comité de Seguridad del SIIF- Nación. Decreto 1068</a:t>
                      </a:r>
                      <a:r>
                        <a:rPr lang="es-CO" sz="1800" b="1" i="1" baseline="0" dirty="0" smtClean="0"/>
                        <a:t> de 2015.</a:t>
                      </a:r>
                      <a:endParaRPr lang="es-CO" sz="1800" b="1" i="1" dirty="0" smtClean="0"/>
                    </a:p>
                  </a:txBody>
                  <a:tcPr anchor="ctr">
                    <a:solidFill>
                      <a:schemeClr val="tx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800" b="1" i="1" dirty="0" smtClean="0"/>
                        <a:t>Implementación en CRA</a:t>
                      </a:r>
                    </a:p>
                  </a:txBody>
                  <a:tcPr anchor="ctr">
                    <a:solidFill>
                      <a:schemeClr val="tx2">
                        <a:lumMod val="75000"/>
                      </a:schemeClr>
                    </a:solidFill>
                  </a:tcPr>
                </a:tc>
                <a:extLst>
                  <a:ext uri="{0D108BD9-81ED-4DB2-BD59-A6C34878D82A}">
                    <a16:rowId xmlns:a16="http://schemas.microsoft.com/office/drawing/2014/main" val="10000"/>
                  </a:ext>
                </a:extLst>
              </a:tr>
              <a:tr h="4086628">
                <a:tc>
                  <a: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es-CO" sz="1600" i="1" kern="1200" dirty="0" smtClean="0">
                          <a:solidFill>
                            <a:schemeClr val="dk1"/>
                          </a:solidFill>
                          <a:latin typeface="+mn-lt"/>
                          <a:ea typeface="+mn-ea"/>
                          <a:cs typeface="+mn-cs"/>
                        </a:rPr>
                        <a:t>f) Capacitar a los usuarios nuevos, previa su creación en el aplicativo;</a:t>
                      </a:r>
                    </a:p>
                    <a:p>
                      <a:pPr marL="0" marR="0" lvl="1" indent="0" algn="just" defTabSz="914400" rtl="0" eaLnBrk="1" fontAlgn="auto" latinLnBrk="0" hangingPunct="1">
                        <a:lnSpc>
                          <a:spcPct val="100000"/>
                        </a:lnSpc>
                        <a:spcBef>
                          <a:spcPts val="0"/>
                        </a:spcBef>
                        <a:spcAft>
                          <a:spcPts val="0"/>
                        </a:spcAft>
                        <a:buClrTx/>
                        <a:buSzTx/>
                        <a:buFontTx/>
                        <a:buNone/>
                        <a:tabLst/>
                        <a:defRPr/>
                      </a:pPr>
                      <a:endParaRPr lang="es-CO" sz="1600" i="1" kern="1200" dirty="0" smtClean="0">
                        <a:solidFill>
                          <a:schemeClr val="dk1"/>
                        </a:solidFill>
                        <a:latin typeface="+mn-lt"/>
                        <a:ea typeface="+mn-ea"/>
                        <a:cs typeface="+mn-cs"/>
                      </a:endParaRPr>
                    </a:p>
                    <a:p>
                      <a:pPr marL="0" marR="0" lvl="1" indent="0" algn="just" defTabSz="914400" rtl="0" eaLnBrk="1" fontAlgn="auto" latinLnBrk="0" hangingPunct="1">
                        <a:lnSpc>
                          <a:spcPct val="100000"/>
                        </a:lnSpc>
                        <a:spcBef>
                          <a:spcPts val="0"/>
                        </a:spcBef>
                        <a:spcAft>
                          <a:spcPts val="0"/>
                        </a:spcAft>
                        <a:buClrTx/>
                        <a:buSzTx/>
                        <a:buFontTx/>
                        <a:buNone/>
                        <a:tabLst/>
                        <a:defRPr/>
                      </a:pPr>
                      <a:endParaRPr lang="es-CO" sz="1600" i="1" kern="1200" dirty="0" smtClean="0">
                        <a:solidFill>
                          <a:schemeClr val="dk1"/>
                        </a:solidFill>
                        <a:latin typeface="+mn-lt"/>
                        <a:ea typeface="+mn-ea"/>
                        <a:cs typeface="+mn-cs"/>
                      </a:endParaRPr>
                    </a:p>
                    <a:p>
                      <a:pPr marL="0" marR="0" lvl="1" indent="0" algn="just" defTabSz="914400" rtl="0" eaLnBrk="1" fontAlgn="auto" latinLnBrk="0" hangingPunct="1">
                        <a:lnSpc>
                          <a:spcPct val="100000"/>
                        </a:lnSpc>
                        <a:spcBef>
                          <a:spcPts val="0"/>
                        </a:spcBef>
                        <a:spcAft>
                          <a:spcPts val="0"/>
                        </a:spcAft>
                        <a:buClrTx/>
                        <a:buSzTx/>
                        <a:buFontTx/>
                        <a:buNone/>
                        <a:tabLst/>
                        <a:defRPr/>
                      </a:pPr>
                      <a:endParaRPr lang="es-CO" sz="1600" i="1" kern="1200" dirty="0" smtClean="0">
                        <a:solidFill>
                          <a:schemeClr val="dk1"/>
                        </a:solidFill>
                        <a:latin typeface="+mn-lt"/>
                        <a:ea typeface="+mn-ea"/>
                        <a:cs typeface="+mn-cs"/>
                      </a:endParaRPr>
                    </a:p>
                    <a:p>
                      <a:pPr marL="0" marR="0" lvl="1" indent="0" algn="just" defTabSz="914400" rtl="0" eaLnBrk="1" fontAlgn="auto" latinLnBrk="0" hangingPunct="1">
                        <a:lnSpc>
                          <a:spcPct val="100000"/>
                        </a:lnSpc>
                        <a:spcBef>
                          <a:spcPts val="0"/>
                        </a:spcBef>
                        <a:spcAft>
                          <a:spcPts val="0"/>
                        </a:spcAft>
                        <a:buClrTx/>
                        <a:buSzTx/>
                        <a:buFontTx/>
                        <a:buNone/>
                        <a:tabLst/>
                        <a:defRPr/>
                      </a:pPr>
                      <a:endParaRPr lang="es-CO" sz="1600" i="1" kern="1200" dirty="0" smtClean="0">
                        <a:solidFill>
                          <a:schemeClr val="dk1"/>
                        </a:solidFill>
                        <a:latin typeface="+mn-lt"/>
                        <a:ea typeface="+mn-ea"/>
                        <a:cs typeface="+mn-cs"/>
                      </a:endParaRPr>
                    </a:p>
                    <a:p>
                      <a:pPr marL="0" marR="0" lvl="1" indent="0" algn="just" defTabSz="914400" rtl="0" eaLnBrk="1" fontAlgn="auto" latinLnBrk="0" hangingPunct="1">
                        <a:lnSpc>
                          <a:spcPct val="100000"/>
                        </a:lnSpc>
                        <a:spcBef>
                          <a:spcPts val="0"/>
                        </a:spcBef>
                        <a:spcAft>
                          <a:spcPts val="0"/>
                        </a:spcAft>
                        <a:buClrTx/>
                        <a:buSzTx/>
                        <a:buFontTx/>
                        <a:buNone/>
                        <a:tabLst/>
                        <a:defRPr/>
                      </a:pPr>
                      <a:endParaRPr lang="es-CO" sz="1600" i="1" kern="1200" dirty="0" smtClean="0">
                        <a:solidFill>
                          <a:schemeClr val="dk1"/>
                        </a:solidFill>
                        <a:latin typeface="+mn-lt"/>
                        <a:ea typeface="+mn-ea"/>
                        <a:cs typeface="+mn-cs"/>
                      </a:endParaRPr>
                    </a:p>
                    <a:p>
                      <a:pPr marL="0" marR="0" lvl="1" indent="0" algn="just" defTabSz="914400" rtl="0" eaLnBrk="1" fontAlgn="auto" latinLnBrk="0" hangingPunct="1">
                        <a:lnSpc>
                          <a:spcPct val="100000"/>
                        </a:lnSpc>
                        <a:spcBef>
                          <a:spcPts val="0"/>
                        </a:spcBef>
                        <a:spcAft>
                          <a:spcPts val="0"/>
                        </a:spcAft>
                        <a:buClrTx/>
                        <a:buSzTx/>
                        <a:buFontTx/>
                        <a:buNone/>
                        <a:tabLst/>
                        <a:defRPr/>
                      </a:pPr>
                      <a:endParaRPr lang="es-CO" sz="1600" i="1" kern="1200" dirty="0" smtClean="0">
                        <a:solidFill>
                          <a:schemeClr val="dk1"/>
                        </a:solidFill>
                        <a:latin typeface="+mn-lt"/>
                        <a:ea typeface="+mn-ea"/>
                        <a:cs typeface="+mn-cs"/>
                      </a:endParaRPr>
                    </a:p>
                  </a:txBody>
                  <a:tcPr>
                    <a:solidFill>
                      <a:schemeClr val="tx2">
                        <a:lumMod val="20000"/>
                        <a:lumOff val="8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600" i="0" kern="1200" dirty="0" smtClean="0">
                          <a:solidFill>
                            <a:schemeClr val="dk1"/>
                          </a:solidFill>
                          <a:latin typeface="+mn-lt"/>
                          <a:ea typeface="+mn-ea"/>
                          <a:cs typeface="+mn-cs"/>
                        </a:rPr>
                        <a:t>No se evidenció</a:t>
                      </a:r>
                      <a:r>
                        <a:rPr lang="es-CO" sz="1600" i="0" kern="1200" baseline="0" dirty="0" smtClean="0">
                          <a:solidFill>
                            <a:schemeClr val="dk1"/>
                          </a:solidFill>
                          <a:latin typeface="+mn-lt"/>
                          <a:ea typeface="+mn-ea"/>
                          <a:cs typeface="+mn-cs"/>
                        </a:rPr>
                        <a:t> que para los usuarios actuales del sistema, existiera una capacitación previa en la medida que su creación correspondió a vigencias previas. </a:t>
                      </a: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600" i="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600" i="0" kern="1200" baseline="0" dirty="0" smtClean="0">
                          <a:solidFill>
                            <a:schemeClr val="dk1"/>
                          </a:solidFill>
                          <a:latin typeface="+mn-lt"/>
                          <a:ea typeface="+mn-ea"/>
                          <a:cs typeface="+mn-cs"/>
                        </a:rPr>
                        <a:t>Sin embargo, una vez creado el perfil de usuario se le indica como entrar a los manuales de capacitación que se encuentran en la pagina web del Ministerio de Hacienda y Crédito Público, los cuales deben se consultados por cada uno de los usuarios. Igualmente la delegada del Coordinador de SIIF entidad inscribe a los usuarios a las capacitaciones que permanentemente realiza el MHCP.</a:t>
                      </a:r>
                      <a:r>
                        <a:rPr lang="es-CO" sz="1600" i="1" kern="1200" dirty="0" smtClean="0">
                          <a:solidFill>
                            <a:schemeClr val="dk1"/>
                          </a:solidFill>
                          <a:latin typeface="+mn-lt"/>
                          <a:ea typeface="+mn-ea"/>
                          <a:cs typeface="+mn-cs"/>
                        </a:rPr>
                        <a:t>	</a:t>
                      </a:r>
                    </a:p>
                  </a:txBody>
                  <a:tcPr>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4" name="CuadroTexto 3"/>
          <p:cNvSpPr txBox="1"/>
          <p:nvPr/>
        </p:nvSpPr>
        <p:spPr>
          <a:xfrm>
            <a:off x="5436096" y="6309320"/>
            <a:ext cx="360040" cy="230832"/>
          </a:xfrm>
          <a:prstGeom prst="rect">
            <a:avLst/>
          </a:prstGeom>
          <a:noFill/>
        </p:spPr>
        <p:txBody>
          <a:bodyPr wrap="square" rtlCol="0">
            <a:spAutoFit/>
          </a:bodyPr>
          <a:lstStyle/>
          <a:p>
            <a:r>
              <a:rPr lang="es-CO" sz="900" dirty="0" smtClean="0">
                <a:solidFill>
                  <a:schemeClr val="bg1"/>
                </a:solidFill>
              </a:rPr>
              <a:t>11</a:t>
            </a:r>
            <a:endParaRPr lang="es-ES" sz="900" dirty="0">
              <a:solidFill>
                <a:schemeClr val="bg1"/>
              </a:solidFill>
            </a:endParaRPr>
          </a:p>
        </p:txBody>
      </p:sp>
      <p:sp>
        <p:nvSpPr>
          <p:cNvPr id="5" name="Text Box 3"/>
          <p:cNvSpPr txBox="1">
            <a:spLocks noChangeArrowheads="1"/>
          </p:cNvSpPr>
          <p:nvPr/>
        </p:nvSpPr>
        <p:spPr bwMode="auto">
          <a:xfrm>
            <a:off x="0" y="350838"/>
            <a:ext cx="9144000" cy="646331"/>
          </a:xfrm>
          <a:prstGeom prst="rect">
            <a:avLst/>
          </a:prstGeom>
          <a:noFill/>
          <a:ln w="9525" algn="ctr">
            <a:noFill/>
            <a:miter lim="800000"/>
            <a:headEnd/>
            <a:tailEnd/>
          </a:ln>
          <a:effectLst/>
        </p:spPr>
        <p:txBody>
          <a:bodyPr>
            <a:spAutoFit/>
          </a:bodyPr>
          <a:lstStyle/>
          <a:p>
            <a:pPr algn="ctr">
              <a:spcBef>
                <a:spcPts val="0"/>
              </a:spcBef>
              <a:defRPr/>
            </a:pPr>
            <a:r>
              <a:rPr lang="es-CO" b="1" dirty="0" smtClean="0"/>
              <a:t>FORTALEZAS DE LAS POLITICAS </a:t>
            </a:r>
            <a:r>
              <a:rPr lang="es-CO" b="1" dirty="0"/>
              <a:t>DE OPERACIÓN Y SEGURIDAD DE SIIF </a:t>
            </a:r>
            <a:r>
              <a:rPr lang="es-CO" b="1" dirty="0" smtClean="0"/>
              <a:t>– NACIÓN</a:t>
            </a:r>
          </a:p>
        </p:txBody>
      </p:sp>
    </p:spTree>
    <p:extLst>
      <p:ext uri="{BB962C8B-B14F-4D97-AF65-F5344CB8AC3E}">
        <p14:creationId xmlns:p14="http://schemas.microsoft.com/office/powerpoint/2010/main" val="1319297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719285284"/>
              </p:ext>
            </p:extLst>
          </p:nvPr>
        </p:nvGraphicFramePr>
        <p:xfrm>
          <a:off x="107504" y="1041151"/>
          <a:ext cx="8856984" cy="4620097"/>
        </p:xfrm>
        <a:graphic>
          <a:graphicData uri="http://schemas.openxmlformats.org/drawingml/2006/table">
            <a:tbl>
              <a:tblPr firstRow="1" bandRow="1">
                <a:tableStyleId>{5C22544A-7EE6-4342-B048-85BDC9FD1C3A}</a:tableStyleId>
              </a:tblPr>
              <a:tblGrid>
                <a:gridCol w="5112568">
                  <a:extLst>
                    <a:ext uri="{9D8B030D-6E8A-4147-A177-3AD203B41FA5}">
                      <a16:colId xmlns:a16="http://schemas.microsoft.com/office/drawing/2014/main" val="20000"/>
                    </a:ext>
                  </a:extLst>
                </a:gridCol>
                <a:gridCol w="3744416">
                  <a:extLst>
                    <a:ext uri="{9D8B030D-6E8A-4147-A177-3AD203B41FA5}">
                      <a16:colId xmlns:a16="http://schemas.microsoft.com/office/drawing/2014/main" val="20001"/>
                    </a:ext>
                  </a:extLst>
                </a:gridCol>
              </a:tblGrid>
              <a:tr h="88952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800" b="1" i="1" dirty="0" smtClean="0"/>
                        <a:t>Lineamientos establecidos por el Comité de Seguridad del SIIF- Nación. Decreto 1068</a:t>
                      </a:r>
                      <a:r>
                        <a:rPr lang="es-CO" sz="1800" b="1" i="1" baseline="0" dirty="0" smtClean="0"/>
                        <a:t> de 2015.</a:t>
                      </a:r>
                      <a:endParaRPr lang="es-CO" sz="1800" b="1" i="1" dirty="0" smtClean="0"/>
                    </a:p>
                  </a:txBody>
                  <a:tcPr anchor="ctr">
                    <a:solidFill>
                      <a:schemeClr val="tx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800" b="1" i="1" dirty="0" smtClean="0"/>
                        <a:t>Implementación en CRA</a:t>
                      </a:r>
                    </a:p>
                  </a:txBody>
                  <a:tcPr anchor="ctr">
                    <a:solidFill>
                      <a:schemeClr val="tx2">
                        <a:lumMod val="75000"/>
                      </a:schemeClr>
                    </a:solidFill>
                  </a:tcPr>
                </a:tc>
                <a:extLst>
                  <a:ext uri="{0D108BD9-81ED-4DB2-BD59-A6C34878D82A}">
                    <a16:rowId xmlns:a16="http://schemas.microsoft.com/office/drawing/2014/main" val="10000"/>
                  </a:ext>
                </a:extLst>
              </a:tr>
              <a:tr h="3730575">
                <a:tc>
                  <a: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es-CO" sz="1600" i="1" kern="1200" baseline="0" dirty="0" smtClean="0">
                          <a:solidFill>
                            <a:schemeClr val="dk1"/>
                          </a:solidFill>
                          <a:latin typeface="+mn-lt"/>
                          <a:ea typeface="+mn-ea"/>
                          <a:cs typeface="+mn-cs"/>
                        </a:rPr>
                        <a:t>g) Mantener un archivo documental de los usuarios y cumplir con las políticas y estándares de seguridad del sistema SIIF Nación.</a:t>
                      </a:r>
                    </a:p>
                    <a:p>
                      <a:pPr marL="0" marR="0" lvl="1" indent="0" algn="just" defTabSz="914400" rtl="0" eaLnBrk="1" fontAlgn="auto" latinLnBrk="0" hangingPunct="1">
                        <a:lnSpc>
                          <a:spcPct val="100000"/>
                        </a:lnSpc>
                        <a:spcBef>
                          <a:spcPts val="0"/>
                        </a:spcBef>
                        <a:spcAft>
                          <a:spcPts val="0"/>
                        </a:spcAft>
                        <a:buClrTx/>
                        <a:buSzTx/>
                        <a:buFontTx/>
                        <a:buNone/>
                        <a:tabLst/>
                        <a:defRPr/>
                      </a:pPr>
                      <a:endParaRPr lang="es-CO" sz="1600" i="1" kern="1200" dirty="0" smtClean="0">
                        <a:solidFill>
                          <a:schemeClr val="dk1"/>
                        </a:solidFill>
                        <a:latin typeface="+mn-lt"/>
                        <a:ea typeface="+mn-ea"/>
                        <a:cs typeface="+mn-cs"/>
                      </a:endParaRPr>
                    </a:p>
                    <a:p>
                      <a:pPr marL="0" marR="0" lvl="1" indent="0" algn="just" defTabSz="914400" rtl="0" eaLnBrk="1" fontAlgn="auto" latinLnBrk="0" hangingPunct="1">
                        <a:lnSpc>
                          <a:spcPct val="100000"/>
                        </a:lnSpc>
                        <a:spcBef>
                          <a:spcPts val="0"/>
                        </a:spcBef>
                        <a:spcAft>
                          <a:spcPts val="0"/>
                        </a:spcAft>
                        <a:buClrTx/>
                        <a:buSzTx/>
                        <a:buFontTx/>
                        <a:buNone/>
                        <a:tabLst/>
                        <a:defRPr/>
                      </a:pPr>
                      <a:endParaRPr lang="es-CO" sz="1600" i="1" kern="1200" dirty="0" smtClean="0">
                        <a:solidFill>
                          <a:schemeClr val="dk1"/>
                        </a:solidFill>
                        <a:latin typeface="+mn-lt"/>
                        <a:ea typeface="+mn-ea"/>
                        <a:cs typeface="+mn-cs"/>
                      </a:endParaRPr>
                    </a:p>
                    <a:p>
                      <a:pPr marL="0" marR="0" lvl="1" indent="0" algn="just" defTabSz="914400" rtl="0" eaLnBrk="1" fontAlgn="auto" latinLnBrk="0" hangingPunct="1">
                        <a:lnSpc>
                          <a:spcPct val="100000"/>
                        </a:lnSpc>
                        <a:spcBef>
                          <a:spcPts val="0"/>
                        </a:spcBef>
                        <a:spcAft>
                          <a:spcPts val="0"/>
                        </a:spcAft>
                        <a:buClrTx/>
                        <a:buSzTx/>
                        <a:buFontTx/>
                        <a:buNone/>
                        <a:tabLst/>
                        <a:defRPr/>
                      </a:pPr>
                      <a:endParaRPr lang="es-CO" sz="1600" i="1" kern="1200" dirty="0" smtClean="0">
                        <a:solidFill>
                          <a:schemeClr val="dk1"/>
                        </a:solidFill>
                        <a:latin typeface="+mn-lt"/>
                        <a:ea typeface="+mn-ea"/>
                        <a:cs typeface="+mn-cs"/>
                      </a:endParaRPr>
                    </a:p>
                    <a:p>
                      <a:pPr marL="0" marR="0" lvl="1" indent="0" algn="just" defTabSz="914400" rtl="0" eaLnBrk="1" fontAlgn="auto" latinLnBrk="0" hangingPunct="1">
                        <a:lnSpc>
                          <a:spcPct val="100000"/>
                        </a:lnSpc>
                        <a:spcBef>
                          <a:spcPts val="0"/>
                        </a:spcBef>
                        <a:spcAft>
                          <a:spcPts val="0"/>
                        </a:spcAft>
                        <a:buClrTx/>
                        <a:buSzTx/>
                        <a:buFontTx/>
                        <a:buNone/>
                        <a:tabLst/>
                        <a:defRPr/>
                      </a:pPr>
                      <a:endParaRPr lang="es-CO" sz="1600" i="1" kern="1200" dirty="0" smtClean="0">
                        <a:solidFill>
                          <a:schemeClr val="dk1"/>
                        </a:solidFill>
                        <a:latin typeface="+mn-lt"/>
                        <a:ea typeface="+mn-ea"/>
                        <a:cs typeface="+mn-cs"/>
                      </a:endParaRPr>
                    </a:p>
                    <a:p>
                      <a:pPr marL="0" marR="0" lvl="1" indent="0" algn="just" defTabSz="914400" rtl="0" eaLnBrk="1" fontAlgn="auto" latinLnBrk="0" hangingPunct="1">
                        <a:lnSpc>
                          <a:spcPct val="100000"/>
                        </a:lnSpc>
                        <a:spcBef>
                          <a:spcPts val="0"/>
                        </a:spcBef>
                        <a:spcAft>
                          <a:spcPts val="0"/>
                        </a:spcAft>
                        <a:buClrTx/>
                        <a:buSzTx/>
                        <a:buFontTx/>
                        <a:buNone/>
                        <a:tabLst/>
                        <a:defRPr/>
                      </a:pPr>
                      <a:endParaRPr lang="es-CO" sz="1600" i="1" kern="1200" dirty="0" smtClean="0">
                        <a:solidFill>
                          <a:schemeClr val="dk1"/>
                        </a:solidFill>
                        <a:latin typeface="+mn-lt"/>
                        <a:ea typeface="+mn-ea"/>
                        <a:cs typeface="+mn-cs"/>
                      </a:endParaRPr>
                    </a:p>
                  </a:txBody>
                  <a:tcPr>
                    <a:solidFill>
                      <a:schemeClr val="tx2">
                        <a:lumMod val="20000"/>
                        <a:lumOff val="80000"/>
                      </a:schemeClr>
                    </a:solidFill>
                  </a:tcPr>
                </a:tc>
                <a:tc>
                  <a:txBody>
                    <a:bodyPr/>
                    <a:lstStyle/>
                    <a:p>
                      <a:pPr algn="just"/>
                      <a:r>
                        <a:rPr lang="es-CO" sz="1600" i="0" kern="1200" baseline="0" dirty="0" smtClean="0">
                          <a:solidFill>
                            <a:schemeClr val="dk1"/>
                          </a:solidFill>
                          <a:latin typeface="+mn-lt"/>
                          <a:ea typeface="+mn-ea"/>
                          <a:cs typeface="+mn-cs"/>
                        </a:rPr>
                        <a:t>De acuerdo al seguimiento efectuado por el Grupo de Control Interno se evidenció que el Coordinador de SIIF entidad cuenta con un archivo documental relacionado con la creación de usuarios así como las modificaciones de los mismos. </a:t>
                      </a:r>
                      <a:r>
                        <a:rPr lang="es-CO" sz="1600" i="1" kern="1200" dirty="0" smtClean="0">
                          <a:solidFill>
                            <a:schemeClr val="dk1"/>
                          </a:solidFill>
                          <a:latin typeface="+mn-lt"/>
                          <a:ea typeface="+mn-ea"/>
                          <a:cs typeface="+mn-cs"/>
                        </a:rPr>
                        <a:t>	</a:t>
                      </a:r>
                    </a:p>
                  </a:txBody>
                  <a:tcPr>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4" name="CuadroTexto 3"/>
          <p:cNvSpPr txBox="1"/>
          <p:nvPr/>
        </p:nvSpPr>
        <p:spPr>
          <a:xfrm>
            <a:off x="5436096" y="6309320"/>
            <a:ext cx="360040" cy="230832"/>
          </a:xfrm>
          <a:prstGeom prst="rect">
            <a:avLst/>
          </a:prstGeom>
          <a:noFill/>
        </p:spPr>
        <p:txBody>
          <a:bodyPr wrap="square" rtlCol="0">
            <a:spAutoFit/>
          </a:bodyPr>
          <a:lstStyle/>
          <a:p>
            <a:r>
              <a:rPr lang="es-CO" sz="900" dirty="0" smtClean="0">
                <a:solidFill>
                  <a:schemeClr val="bg1"/>
                </a:solidFill>
              </a:rPr>
              <a:t>12</a:t>
            </a:r>
            <a:endParaRPr lang="es-ES" sz="900" dirty="0">
              <a:solidFill>
                <a:schemeClr val="bg1"/>
              </a:solidFill>
            </a:endParaRPr>
          </a:p>
        </p:txBody>
      </p:sp>
      <p:sp>
        <p:nvSpPr>
          <p:cNvPr id="5" name="Text Box 3"/>
          <p:cNvSpPr txBox="1">
            <a:spLocks noChangeArrowheads="1"/>
          </p:cNvSpPr>
          <p:nvPr/>
        </p:nvSpPr>
        <p:spPr bwMode="auto">
          <a:xfrm>
            <a:off x="0" y="350838"/>
            <a:ext cx="9144000" cy="646331"/>
          </a:xfrm>
          <a:prstGeom prst="rect">
            <a:avLst/>
          </a:prstGeom>
          <a:noFill/>
          <a:ln w="9525" algn="ctr">
            <a:noFill/>
            <a:miter lim="800000"/>
            <a:headEnd/>
            <a:tailEnd/>
          </a:ln>
          <a:effectLst/>
        </p:spPr>
        <p:txBody>
          <a:bodyPr>
            <a:spAutoFit/>
          </a:bodyPr>
          <a:lstStyle/>
          <a:p>
            <a:pPr algn="ctr">
              <a:spcBef>
                <a:spcPts val="0"/>
              </a:spcBef>
              <a:defRPr/>
            </a:pPr>
            <a:r>
              <a:rPr lang="es-CO" b="1" dirty="0" smtClean="0"/>
              <a:t>FORTALEZAS DE LAS POLITICAS </a:t>
            </a:r>
            <a:r>
              <a:rPr lang="es-CO" b="1" dirty="0"/>
              <a:t>DE OPERACIÓN Y SEGURIDAD DE SIIF </a:t>
            </a:r>
            <a:r>
              <a:rPr lang="es-CO" b="1" dirty="0" smtClean="0"/>
              <a:t>– NACIÓN</a:t>
            </a:r>
          </a:p>
        </p:txBody>
      </p:sp>
    </p:spTree>
    <p:extLst>
      <p:ext uri="{BB962C8B-B14F-4D97-AF65-F5344CB8AC3E}">
        <p14:creationId xmlns:p14="http://schemas.microsoft.com/office/powerpoint/2010/main" val="4140110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240813270"/>
              </p:ext>
            </p:extLst>
          </p:nvPr>
        </p:nvGraphicFramePr>
        <p:xfrm>
          <a:off x="107504" y="1041151"/>
          <a:ext cx="8856984" cy="4620097"/>
        </p:xfrm>
        <a:graphic>
          <a:graphicData uri="http://schemas.openxmlformats.org/drawingml/2006/table">
            <a:tbl>
              <a:tblPr firstRow="1" bandRow="1">
                <a:tableStyleId>{5C22544A-7EE6-4342-B048-85BDC9FD1C3A}</a:tableStyleId>
              </a:tblPr>
              <a:tblGrid>
                <a:gridCol w="5112568">
                  <a:extLst>
                    <a:ext uri="{9D8B030D-6E8A-4147-A177-3AD203B41FA5}">
                      <a16:colId xmlns:a16="http://schemas.microsoft.com/office/drawing/2014/main" val="20000"/>
                    </a:ext>
                  </a:extLst>
                </a:gridCol>
                <a:gridCol w="3744416">
                  <a:extLst>
                    <a:ext uri="{9D8B030D-6E8A-4147-A177-3AD203B41FA5}">
                      <a16:colId xmlns:a16="http://schemas.microsoft.com/office/drawing/2014/main" val="20001"/>
                    </a:ext>
                  </a:extLst>
                </a:gridCol>
              </a:tblGrid>
              <a:tr h="88952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800" b="1" i="1" dirty="0" smtClean="0"/>
                        <a:t>Lineamientos establecidos por el Comité de Seguridad del SIIF- Nación. Decreto 1068</a:t>
                      </a:r>
                      <a:r>
                        <a:rPr lang="es-CO" sz="1800" b="1" i="1" baseline="0" dirty="0" smtClean="0"/>
                        <a:t> de 2015.</a:t>
                      </a:r>
                      <a:endParaRPr lang="es-CO" sz="1800" b="1" i="1" dirty="0" smtClean="0"/>
                    </a:p>
                  </a:txBody>
                  <a:tcPr anchor="ctr">
                    <a:solidFill>
                      <a:schemeClr val="tx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800" b="1" i="1" dirty="0" smtClean="0"/>
                        <a:t>Implementación en CRA</a:t>
                      </a:r>
                    </a:p>
                  </a:txBody>
                  <a:tcPr anchor="ctr">
                    <a:solidFill>
                      <a:schemeClr val="tx2">
                        <a:lumMod val="75000"/>
                      </a:schemeClr>
                    </a:solidFill>
                  </a:tcPr>
                </a:tc>
                <a:extLst>
                  <a:ext uri="{0D108BD9-81ED-4DB2-BD59-A6C34878D82A}">
                    <a16:rowId xmlns:a16="http://schemas.microsoft.com/office/drawing/2014/main" val="10000"/>
                  </a:ext>
                </a:extLst>
              </a:tr>
              <a:tr h="3730575">
                <a:tc>
                  <a: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es-CO" sz="1600" b="1" i="1" kern="1200" baseline="0" dirty="0" smtClean="0">
                          <a:solidFill>
                            <a:schemeClr val="dk1"/>
                          </a:solidFill>
                          <a:latin typeface="+mn-lt"/>
                          <a:ea typeface="+mn-ea"/>
                          <a:cs typeface="+mn-cs"/>
                        </a:rPr>
                        <a:t>ARTÍCULO 2.9.1.2.12. </a:t>
                      </a:r>
                      <a:r>
                        <a:rPr lang="es-CO" sz="1600" i="1" kern="1200" baseline="0" dirty="0" smtClean="0">
                          <a:solidFill>
                            <a:schemeClr val="dk1"/>
                          </a:solidFill>
                          <a:latin typeface="+mn-lt"/>
                          <a:ea typeface="+mn-ea"/>
                          <a:cs typeface="+mn-cs"/>
                        </a:rPr>
                        <a:t>Obligaciones de las entidades y de los usuarios del SIIF Nación. Con el fin de propender por un registro de la gestión financiera pública, basado en criterios de oportunidad, veracidad, confiabilidad, confidencialidad e integridad, son obligaciones del representante legal y de los usuarios del SIIF Nación las siguientes:</a:t>
                      </a:r>
                    </a:p>
                    <a:p>
                      <a:pPr marL="0" marR="0" lvl="1" indent="0" algn="just" defTabSz="914400" rtl="0" eaLnBrk="1" fontAlgn="auto" latinLnBrk="0" hangingPunct="1">
                        <a:lnSpc>
                          <a:spcPct val="100000"/>
                        </a:lnSpc>
                        <a:spcBef>
                          <a:spcPts val="0"/>
                        </a:spcBef>
                        <a:spcAft>
                          <a:spcPts val="0"/>
                        </a:spcAft>
                        <a:buClrTx/>
                        <a:buSzTx/>
                        <a:buFontTx/>
                        <a:buNone/>
                        <a:tabLst/>
                        <a:defRPr/>
                      </a:pPr>
                      <a:endParaRPr lang="es-CO" sz="1600" i="1" kern="1200" dirty="0" smtClean="0">
                        <a:solidFill>
                          <a:schemeClr val="dk1"/>
                        </a:solidFill>
                        <a:latin typeface="+mn-lt"/>
                        <a:ea typeface="+mn-ea"/>
                        <a:cs typeface="+mn-cs"/>
                      </a:endParaRPr>
                    </a:p>
                    <a:p>
                      <a:pPr marL="0" marR="0" lvl="1" indent="0" algn="just" defTabSz="914400" rtl="0" eaLnBrk="1" fontAlgn="auto" latinLnBrk="0" hangingPunct="1">
                        <a:lnSpc>
                          <a:spcPct val="100000"/>
                        </a:lnSpc>
                        <a:spcBef>
                          <a:spcPts val="0"/>
                        </a:spcBef>
                        <a:spcAft>
                          <a:spcPts val="0"/>
                        </a:spcAft>
                        <a:buClrTx/>
                        <a:buSzTx/>
                        <a:buFontTx/>
                        <a:buNone/>
                        <a:tabLst/>
                        <a:defRPr/>
                      </a:pPr>
                      <a:r>
                        <a:rPr lang="es-CO" sz="1600" i="1" kern="1200" baseline="0" dirty="0" smtClean="0">
                          <a:solidFill>
                            <a:schemeClr val="dk1"/>
                          </a:solidFill>
                          <a:latin typeface="+mn-lt"/>
                          <a:ea typeface="+mn-ea"/>
                          <a:cs typeface="+mn-cs"/>
                        </a:rPr>
                        <a:t>a) Registrar la gestión financiera pública en línea y tiempo real acorde con la operación realizada;</a:t>
                      </a:r>
                    </a:p>
                  </a:txBody>
                  <a:tcPr>
                    <a:solidFill>
                      <a:schemeClr val="tx2">
                        <a:lumMod val="20000"/>
                        <a:lumOff val="80000"/>
                      </a:schemeClr>
                    </a:solidFill>
                  </a:tcPr>
                </a:tc>
                <a:tc>
                  <a:txBody>
                    <a:bodyPr/>
                    <a:lstStyle/>
                    <a:p>
                      <a:pPr algn="just"/>
                      <a:r>
                        <a:rPr lang="es-CO" sz="1600" i="0" kern="1200" baseline="0" dirty="0" smtClean="0">
                          <a:solidFill>
                            <a:schemeClr val="dk1"/>
                          </a:solidFill>
                          <a:latin typeface="+mn-lt"/>
                          <a:ea typeface="+mn-ea"/>
                          <a:cs typeface="+mn-cs"/>
                        </a:rPr>
                        <a:t>Se evidenció que los registros de la gestión financiera están basados en criterios de oportunidad, veracidad, confiabilidad, confidencialidad e integridad y que estos son afectados por cada uno de los usuarios, de acuerdo a al perfil asignado a cada uno de los funcionarios en el sistema.</a:t>
                      </a:r>
                      <a:endParaRPr lang="es-CO" sz="1600" i="0" kern="1200" dirty="0" smtClean="0">
                        <a:solidFill>
                          <a:schemeClr val="dk1"/>
                        </a:solidFill>
                        <a:latin typeface="+mn-lt"/>
                        <a:ea typeface="+mn-ea"/>
                        <a:cs typeface="+mn-cs"/>
                      </a:endParaRPr>
                    </a:p>
                  </a:txBody>
                  <a:tcPr>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4" name="CuadroTexto 3"/>
          <p:cNvSpPr txBox="1"/>
          <p:nvPr/>
        </p:nvSpPr>
        <p:spPr>
          <a:xfrm>
            <a:off x="5436096" y="6309320"/>
            <a:ext cx="360040" cy="230832"/>
          </a:xfrm>
          <a:prstGeom prst="rect">
            <a:avLst/>
          </a:prstGeom>
          <a:noFill/>
        </p:spPr>
        <p:txBody>
          <a:bodyPr wrap="square" rtlCol="0">
            <a:spAutoFit/>
          </a:bodyPr>
          <a:lstStyle/>
          <a:p>
            <a:r>
              <a:rPr lang="es-CO" sz="900" dirty="0" smtClean="0">
                <a:solidFill>
                  <a:schemeClr val="bg1"/>
                </a:solidFill>
              </a:rPr>
              <a:t>13</a:t>
            </a:r>
            <a:endParaRPr lang="es-ES" sz="900" dirty="0">
              <a:solidFill>
                <a:schemeClr val="bg1"/>
              </a:solidFill>
            </a:endParaRPr>
          </a:p>
        </p:txBody>
      </p:sp>
      <p:sp>
        <p:nvSpPr>
          <p:cNvPr id="5" name="Text Box 3"/>
          <p:cNvSpPr txBox="1">
            <a:spLocks noChangeArrowheads="1"/>
          </p:cNvSpPr>
          <p:nvPr/>
        </p:nvSpPr>
        <p:spPr bwMode="auto">
          <a:xfrm>
            <a:off x="0" y="350838"/>
            <a:ext cx="9144000" cy="646331"/>
          </a:xfrm>
          <a:prstGeom prst="rect">
            <a:avLst/>
          </a:prstGeom>
          <a:noFill/>
          <a:ln w="9525" algn="ctr">
            <a:noFill/>
            <a:miter lim="800000"/>
            <a:headEnd/>
            <a:tailEnd/>
          </a:ln>
          <a:effectLst/>
        </p:spPr>
        <p:txBody>
          <a:bodyPr>
            <a:spAutoFit/>
          </a:bodyPr>
          <a:lstStyle/>
          <a:p>
            <a:pPr algn="ctr">
              <a:spcBef>
                <a:spcPts val="0"/>
              </a:spcBef>
              <a:defRPr/>
            </a:pPr>
            <a:r>
              <a:rPr lang="es-CO" b="1" dirty="0" smtClean="0"/>
              <a:t>FORTALEZAS DE LAS POLITICAS </a:t>
            </a:r>
            <a:r>
              <a:rPr lang="es-CO" b="1" dirty="0"/>
              <a:t>DE OPERACIÓN Y SEGURIDAD DE SIIF </a:t>
            </a:r>
            <a:r>
              <a:rPr lang="es-CO" b="1" dirty="0" smtClean="0"/>
              <a:t>– NACIÓN</a:t>
            </a:r>
          </a:p>
        </p:txBody>
      </p:sp>
    </p:spTree>
    <p:extLst>
      <p:ext uri="{BB962C8B-B14F-4D97-AF65-F5344CB8AC3E}">
        <p14:creationId xmlns:p14="http://schemas.microsoft.com/office/powerpoint/2010/main" val="2073199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063191196"/>
              </p:ext>
            </p:extLst>
          </p:nvPr>
        </p:nvGraphicFramePr>
        <p:xfrm>
          <a:off x="107504" y="1041151"/>
          <a:ext cx="8856984" cy="4620097"/>
        </p:xfrm>
        <a:graphic>
          <a:graphicData uri="http://schemas.openxmlformats.org/drawingml/2006/table">
            <a:tbl>
              <a:tblPr firstRow="1" bandRow="1">
                <a:tableStyleId>{5C22544A-7EE6-4342-B048-85BDC9FD1C3A}</a:tableStyleId>
              </a:tblPr>
              <a:tblGrid>
                <a:gridCol w="5112568">
                  <a:extLst>
                    <a:ext uri="{9D8B030D-6E8A-4147-A177-3AD203B41FA5}">
                      <a16:colId xmlns:a16="http://schemas.microsoft.com/office/drawing/2014/main" val="20000"/>
                    </a:ext>
                  </a:extLst>
                </a:gridCol>
                <a:gridCol w="3744416">
                  <a:extLst>
                    <a:ext uri="{9D8B030D-6E8A-4147-A177-3AD203B41FA5}">
                      <a16:colId xmlns:a16="http://schemas.microsoft.com/office/drawing/2014/main" val="20001"/>
                    </a:ext>
                  </a:extLst>
                </a:gridCol>
              </a:tblGrid>
              <a:tr h="88952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800" b="1" i="1" dirty="0" smtClean="0"/>
                        <a:t>Lineamientos establecidos por el Comité de Seguridad del SIIF- Nación. Decreto 1068</a:t>
                      </a:r>
                      <a:r>
                        <a:rPr lang="es-CO" sz="1800" b="1" i="1" baseline="0" dirty="0" smtClean="0"/>
                        <a:t> de 2015.</a:t>
                      </a:r>
                      <a:endParaRPr lang="es-CO" sz="1800" b="1" i="1" dirty="0" smtClean="0"/>
                    </a:p>
                  </a:txBody>
                  <a:tcPr anchor="ctr">
                    <a:solidFill>
                      <a:schemeClr val="tx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800" b="1" i="1" dirty="0" smtClean="0"/>
                        <a:t>Implementación en CRA</a:t>
                      </a:r>
                    </a:p>
                  </a:txBody>
                  <a:tcPr anchor="ctr">
                    <a:solidFill>
                      <a:schemeClr val="tx2">
                        <a:lumMod val="75000"/>
                      </a:schemeClr>
                    </a:solidFill>
                  </a:tcPr>
                </a:tc>
                <a:extLst>
                  <a:ext uri="{0D108BD9-81ED-4DB2-BD59-A6C34878D82A}">
                    <a16:rowId xmlns:a16="http://schemas.microsoft.com/office/drawing/2014/main" val="10000"/>
                  </a:ext>
                </a:extLst>
              </a:tr>
              <a:tr h="3730575">
                <a:tc>
                  <a: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es-CO" sz="1600" b="0" i="1" kern="1200" baseline="0" dirty="0" smtClean="0">
                          <a:solidFill>
                            <a:schemeClr val="dk1"/>
                          </a:solidFill>
                          <a:latin typeface="+mn-lt"/>
                          <a:ea typeface="+mn-ea"/>
                          <a:cs typeface="+mn-cs"/>
                        </a:rPr>
                        <a:t>b) </a:t>
                      </a:r>
                      <a:r>
                        <a:rPr lang="es-CO" sz="1600" i="1" kern="1200" baseline="0" dirty="0" smtClean="0">
                          <a:solidFill>
                            <a:schemeClr val="dk1"/>
                          </a:solidFill>
                          <a:latin typeface="+mn-lt"/>
                          <a:ea typeface="+mn-ea"/>
                          <a:cs typeface="+mn-cs"/>
                        </a:rPr>
                        <a:t>Dar cumplimiento al presente título y a los reglamentos que expida el Comité Directivo;</a:t>
                      </a:r>
                    </a:p>
                    <a:p>
                      <a:pPr marL="0" marR="0" lvl="1" indent="0" algn="just" defTabSz="914400" rtl="0" eaLnBrk="1" fontAlgn="auto" latinLnBrk="0" hangingPunct="1">
                        <a:lnSpc>
                          <a:spcPct val="100000"/>
                        </a:lnSpc>
                        <a:spcBef>
                          <a:spcPts val="0"/>
                        </a:spcBef>
                        <a:spcAft>
                          <a:spcPts val="0"/>
                        </a:spcAft>
                        <a:buClrTx/>
                        <a:buSzTx/>
                        <a:buFontTx/>
                        <a:buNone/>
                        <a:tabLst/>
                        <a:defRPr/>
                      </a:pPr>
                      <a:endParaRPr lang="es-CO" sz="1600" i="1" kern="1200" baseline="0" dirty="0" smtClean="0">
                        <a:solidFill>
                          <a:schemeClr val="dk1"/>
                        </a:solidFill>
                        <a:latin typeface="+mn-lt"/>
                        <a:ea typeface="+mn-ea"/>
                        <a:cs typeface="+mn-cs"/>
                      </a:endParaRPr>
                    </a:p>
                    <a:p>
                      <a:pPr marL="0" marR="0" lvl="1" indent="0" algn="just" defTabSz="914400" rtl="0" eaLnBrk="1" fontAlgn="auto" latinLnBrk="0" hangingPunct="1">
                        <a:lnSpc>
                          <a:spcPct val="100000"/>
                        </a:lnSpc>
                        <a:spcBef>
                          <a:spcPts val="0"/>
                        </a:spcBef>
                        <a:spcAft>
                          <a:spcPts val="0"/>
                        </a:spcAft>
                        <a:buClrTx/>
                        <a:buSzTx/>
                        <a:buFontTx/>
                        <a:buNone/>
                        <a:tabLst/>
                        <a:defRPr/>
                      </a:pPr>
                      <a:endParaRPr lang="es-CO" sz="1600" i="1" kern="1200" baseline="0" dirty="0" smtClean="0">
                        <a:solidFill>
                          <a:schemeClr val="dk1"/>
                        </a:solidFill>
                        <a:latin typeface="+mn-lt"/>
                        <a:ea typeface="+mn-ea"/>
                        <a:cs typeface="+mn-cs"/>
                      </a:endParaRPr>
                    </a:p>
                    <a:p>
                      <a:pPr marL="0" marR="0" lvl="1" indent="0" algn="just" defTabSz="914400" rtl="0" eaLnBrk="1" fontAlgn="auto" latinLnBrk="0" hangingPunct="1">
                        <a:lnSpc>
                          <a:spcPct val="100000"/>
                        </a:lnSpc>
                        <a:spcBef>
                          <a:spcPts val="0"/>
                        </a:spcBef>
                        <a:spcAft>
                          <a:spcPts val="0"/>
                        </a:spcAft>
                        <a:buClrTx/>
                        <a:buSzTx/>
                        <a:buFontTx/>
                        <a:buNone/>
                        <a:tabLst/>
                        <a:defRPr/>
                      </a:pPr>
                      <a:endParaRPr lang="es-CO" sz="1600" i="1" kern="1200" baseline="0" dirty="0" smtClean="0">
                        <a:solidFill>
                          <a:schemeClr val="dk1"/>
                        </a:solidFill>
                        <a:latin typeface="+mn-lt"/>
                        <a:ea typeface="+mn-ea"/>
                        <a:cs typeface="+mn-cs"/>
                      </a:endParaRPr>
                    </a:p>
                    <a:p>
                      <a:pPr marL="0" marR="0" lvl="1" indent="0" algn="just" defTabSz="914400" rtl="0" eaLnBrk="1" fontAlgn="auto" latinLnBrk="0" hangingPunct="1">
                        <a:lnSpc>
                          <a:spcPct val="100000"/>
                        </a:lnSpc>
                        <a:spcBef>
                          <a:spcPts val="0"/>
                        </a:spcBef>
                        <a:spcAft>
                          <a:spcPts val="0"/>
                        </a:spcAft>
                        <a:buClrTx/>
                        <a:buSzTx/>
                        <a:buFontTx/>
                        <a:buNone/>
                        <a:tabLst/>
                        <a:defRPr/>
                      </a:pPr>
                      <a:endParaRPr lang="es-CO" sz="1600" i="1" kern="1200" baseline="0" dirty="0" smtClean="0">
                        <a:solidFill>
                          <a:schemeClr val="dk1"/>
                        </a:solidFill>
                        <a:latin typeface="+mn-lt"/>
                        <a:ea typeface="+mn-ea"/>
                        <a:cs typeface="+mn-cs"/>
                      </a:endParaRPr>
                    </a:p>
                    <a:p>
                      <a:pPr marL="0" marR="0" lvl="1" indent="0" algn="just" defTabSz="914400" rtl="0" eaLnBrk="1" fontAlgn="auto" latinLnBrk="0" hangingPunct="1">
                        <a:lnSpc>
                          <a:spcPct val="100000"/>
                        </a:lnSpc>
                        <a:spcBef>
                          <a:spcPts val="0"/>
                        </a:spcBef>
                        <a:spcAft>
                          <a:spcPts val="0"/>
                        </a:spcAft>
                        <a:buClrTx/>
                        <a:buSzTx/>
                        <a:buFontTx/>
                        <a:buNone/>
                        <a:tabLst/>
                        <a:defRPr/>
                      </a:pPr>
                      <a:endParaRPr lang="es-CO" sz="1600" i="1" kern="1200" baseline="0" dirty="0" smtClean="0">
                        <a:solidFill>
                          <a:schemeClr val="dk1"/>
                        </a:solidFill>
                        <a:latin typeface="+mn-lt"/>
                        <a:ea typeface="+mn-ea"/>
                        <a:cs typeface="+mn-cs"/>
                      </a:endParaRPr>
                    </a:p>
                    <a:p>
                      <a:pPr marL="0" marR="0" lvl="1" indent="0" algn="just" defTabSz="914400" rtl="0" eaLnBrk="1" fontAlgn="auto" latinLnBrk="0" hangingPunct="1">
                        <a:lnSpc>
                          <a:spcPct val="100000"/>
                        </a:lnSpc>
                        <a:spcBef>
                          <a:spcPts val="0"/>
                        </a:spcBef>
                        <a:spcAft>
                          <a:spcPts val="0"/>
                        </a:spcAft>
                        <a:buClrTx/>
                        <a:buSzTx/>
                        <a:buFontTx/>
                        <a:buNone/>
                        <a:tabLst/>
                        <a:defRPr/>
                      </a:pPr>
                      <a:r>
                        <a:rPr lang="es-CO" sz="1600" b="0" i="1" kern="1200" baseline="0" dirty="0" smtClean="0">
                          <a:solidFill>
                            <a:schemeClr val="dk1"/>
                          </a:solidFill>
                          <a:latin typeface="+mn-lt"/>
                          <a:ea typeface="+mn-ea"/>
                          <a:cs typeface="+mn-cs"/>
                        </a:rPr>
                        <a:t>c) </a:t>
                      </a:r>
                      <a:r>
                        <a:rPr lang="es-CO" sz="1600" i="1" kern="1200" baseline="0" dirty="0" smtClean="0">
                          <a:solidFill>
                            <a:schemeClr val="dk1"/>
                          </a:solidFill>
                          <a:latin typeface="+mn-lt"/>
                          <a:ea typeface="+mn-ea"/>
                          <a:cs typeface="+mn-cs"/>
                        </a:rPr>
                        <a:t>Acatar las instrucciones que expida la Administración del Sistema para el buen uso de la aplicación;</a:t>
                      </a:r>
                    </a:p>
                  </a:txBody>
                  <a:tcPr>
                    <a:solidFill>
                      <a:schemeClr val="tx2">
                        <a:lumMod val="20000"/>
                        <a:lumOff val="80000"/>
                      </a:schemeClr>
                    </a:solidFill>
                  </a:tcPr>
                </a:tc>
                <a:tc>
                  <a:txBody>
                    <a:bodyPr/>
                    <a:lstStyle/>
                    <a:p>
                      <a:pPr algn="just"/>
                      <a:r>
                        <a:rPr lang="es-CO" sz="1600" i="0" kern="1200" dirty="0" smtClean="0">
                          <a:solidFill>
                            <a:schemeClr val="dk1"/>
                          </a:solidFill>
                          <a:latin typeface="+mn-lt"/>
                          <a:ea typeface="+mn-ea"/>
                          <a:cs typeface="+mn-cs"/>
                        </a:rPr>
                        <a:t>De acuerdo a lo observado se puede</a:t>
                      </a:r>
                      <a:r>
                        <a:rPr lang="es-CO" sz="1600" i="0" kern="1200" baseline="0" dirty="0" smtClean="0">
                          <a:solidFill>
                            <a:schemeClr val="dk1"/>
                          </a:solidFill>
                          <a:latin typeface="+mn-lt"/>
                          <a:ea typeface="+mn-ea"/>
                          <a:cs typeface="+mn-cs"/>
                        </a:rPr>
                        <a:t> establecer que la entidad da cumplimiento a la normatividad que expide el Comité Directivo y el Comité Operativo y de Seguridad del SIIF Nación.</a:t>
                      </a:r>
                    </a:p>
                    <a:p>
                      <a:pPr algn="just"/>
                      <a:endParaRPr lang="es-CO" sz="1600" i="1" kern="1200" baseline="0" dirty="0" smtClean="0">
                        <a:solidFill>
                          <a:schemeClr val="dk1"/>
                        </a:solidFill>
                        <a:latin typeface="+mn-lt"/>
                        <a:ea typeface="+mn-ea"/>
                        <a:cs typeface="+mn-cs"/>
                      </a:endParaRPr>
                    </a:p>
                    <a:p>
                      <a:pPr algn="just"/>
                      <a:endParaRPr lang="es-CO" sz="1600" i="1"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600" i="0" kern="1200" baseline="0" dirty="0" smtClean="0">
                          <a:solidFill>
                            <a:schemeClr val="dk1"/>
                          </a:solidFill>
                          <a:latin typeface="+mn-lt"/>
                          <a:ea typeface="+mn-ea"/>
                          <a:cs typeface="+mn-cs"/>
                        </a:rPr>
                        <a:t>Se evidencia que los Usuarios del SIIF Nación, acatan y aplican las instrucciones dadas por la Administración del Sistema, relacionadas con el buen uso del mismo. </a:t>
                      </a:r>
                      <a:r>
                        <a:rPr lang="es-CO" sz="1800" b="0" i="0" u="none" strike="noStrike" kern="1200" baseline="0" dirty="0" smtClean="0">
                          <a:solidFill>
                            <a:schemeClr val="dk1"/>
                          </a:solidFill>
                          <a:latin typeface="+mn-lt"/>
                          <a:ea typeface="+mn-ea"/>
                          <a:cs typeface="+mn-cs"/>
                        </a:rPr>
                        <a:t>	</a:t>
                      </a:r>
                    </a:p>
                    <a:p>
                      <a:pPr algn="just"/>
                      <a:endParaRPr lang="es-CO" sz="1600" i="1" kern="1200" baseline="0" dirty="0" smtClean="0">
                        <a:solidFill>
                          <a:schemeClr val="dk1"/>
                        </a:solidFill>
                        <a:latin typeface="+mn-lt"/>
                        <a:ea typeface="+mn-ea"/>
                        <a:cs typeface="+mn-cs"/>
                      </a:endParaRPr>
                    </a:p>
                  </a:txBody>
                  <a:tcPr>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4" name="CuadroTexto 3"/>
          <p:cNvSpPr txBox="1"/>
          <p:nvPr/>
        </p:nvSpPr>
        <p:spPr>
          <a:xfrm>
            <a:off x="5436096" y="6309320"/>
            <a:ext cx="360040" cy="230832"/>
          </a:xfrm>
          <a:prstGeom prst="rect">
            <a:avLst/>
          </a:prstGeom>
          <a:noFill/>
        </p:spPr>
        <p:txBody>
          <a:bodyPr wrap="square" rtlCol="0">
            <a:spAutoFit/>
          </a:bodyPr>
          <a:lstStyle/>
          <a:p>
            <a:r>
              <a:rPr lang="es-CO" sz="900" dirty="0" smtClean="0">
                <a:solidFill>
                  <a:schemeClr val="bg1"/>
                </a:solidFill>
              </a:rPr>
              <a:t>14</a:t>
            </a:r>
            <a:endParaRPr lang="es-ES" sz="900" dirty="0">
              <a:solidFill>
                <a:schemeClr val="bg1"/>
              </a:solidFill>
            </a:endParaRPr>
          </a:p>
        </p:txBody>
      </p:sp>
      <p:sp>
        <p:nvSpPr>
          <p:cNvPr id="5" name="Text Box 3"/>
          <p:cNvSpPr txBox="1">
            <a:spLocks noChangeArrowheads="1"/>
          </p:cNvSpPr>
          <p:nvPr/>
        </p:nvSpPr>
        <p:spPr bwMode="auto">
          <a:xfrm>
            <a:off x="0" y="350838"/>
            <a:ext cx="9144000" cy="646331"/>
          </a:xfrm>
          <a:prstGeom prst="rect">
            <a:avLst/>
          </a:prstGeom>
          <a:noFill/>
          <a:ln w="9525" algn="ctr">
            <a:noFill/>
            <a:miter lim="800000"/>
            <a:headEnd/>
            <a:tailEnd/>
          </a:ln>
          <a:effectLst/>
        </p:spPr>
        <p:txBody>
          <a:bodyPr>
            <a:spAutoFit/>
          </a:bodyPr>
          <a:lstStyle/>
          <a:p>
            <a:pPr algn="ctr">
              <a:spcBef>
                <a:spcPts val="0"/>
              </a:spcBef>
              <a:defRPr/>
            </a:pPr>
            <a:r>
              <a:rPr lang="es-CO" b="1" dirty="0" smtClean="0"/>
              <a:t>FORTALEZAS DE LAS POLITICAS </a:t>
            </a:r>
            <a:r>
              <a:rPr lang="es-CO" b="1" dirty="0"/>
              <a:t>DE OPERACIÓN Y SEGURIDAD DE SIIF </a:t>
            </a:r>
            <a:r>
              <a:rPr lang="es-CO" b="1" dirty="0" smtClean="0"/>
              <a:t>– NACIÓN</a:t>
            </a:r>
          </a:p>
        </p:txBody>
      </p:sp>
    </p:spTree>
    <p:extLst>
      <p:ext uri="{BB962C8B-B14F-4D97-AF65-F5344CB8AC3E}">
        <p14:creationId xmlns:p14="http://schemas.microsoft.com/office/powerpoint/2010/main" val="4024092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49053898"/>
              </p:ext>
            </p:extLst>
          </p:nvPr>
        </p:nvGraphicFramePr>
        <p:xfrm>
          <a:off x="107504" y="1041151"/>
          <a:ext cx="8856984" cy="4620097"/>
        </p:xfrm>
        <a:graphic>
          <a:graphicData uri="http://schemas.openxmlformats.org/drawingml/2006/table">
            <a:tbl>
              <a:tblPr firstRow="1" bandRow="1">
                <a:tableStyleId>{5C22544A-7EE6-4342-B048-85BDC9FD1C3A}</a:tableStyleId>
              </a:tblPr>
              <a:tblGrid>
                <a:gridCol w="5112568">
                  <a:extLst>
                    <a:ext uri="{9D8B030D-6E8A-4147-A177-3AD203B41FA5}">
                      <a16:colId xmlns:a16="http://schemas.microsoft.com/office/drawing/2014/main" val="20000"/>
                    </a:ext>
                  </a:extLst>
                </a:gridCol>
                <a:gridCol w="3744416">
                  <a:extLst>
                    <a:ext uri="{9D8B030D-6E8A-4147-A177-3AD203B41FA5}">
                      <a16:colId xmlns:a16="http://schemas.microsoft.com/office/drawing/2014/main" val="20001"/>
                    </a:ext>
                  </a:extLst>
                </a:gridCol>
              </a:tblGrid>
              <a:tr h="88952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800" b="1" i="1" dirty="0" smtClean="0"/>
                        <a:t>Lineamientos establecidos por el Comité de Seguridad del SIIF- Nación. Decreto 1068</a:t>
                      </a:r>
                      <a:r>
                        <a:rPr lang="es-CO" sz="1800" b="1" i="1" baseline="0" dirty="0" smtClean="0"/>
                        <a:t> de 2015.</a:t>
                      </a:r>
                      <a:endParaRPr lang="es-CO" sz="1800" b="1" i="1" dirty="0" smtClean="0"/>
                    </a:p>
                  </a:txBody>
                  <a:tcPr anchor="ctr">
                    <a:solidFill>
                      <a:schemeClr val="tx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800" b="1" i="1" dirty="0" smtClean="0"/>
                        <a:t>Implementación en CRA</a:t>
                      </a:r>
                    </a:p>
                  </a:txBody>
                  <a:tcPr anchor="ctr">
                    <a:solidFill>
                      <a:schemeClr val="tx2">
                        <a:lumMod val="75000"/>
                      </a:schemeClr>
                    </a:solidFill>
                  </a:tcPr>
                </a:tc>
                <a:extLst>
                  <a:ext uri="{0D108BD9-81ED-4DB2-BD59-A6C34878D82A}">
                    <a16:rowId xmlns:a16="http://schemas.microsoft.com/office/drawing/2014/main" val="10000"/>
                  </a:ext>
                </a:extLst>
              </a:tr>
              <a:tr h="3730575">
                <a:tc>
                  <a: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es-CO" sz="1600" b="0" i="1" kern="1200" baseline="0" dirty="0" smtClean="0">
                          <a:solidFill>
                            <a:schemeClr val="dk1"/>
                          </a:solidFill>
                          <a:latin typeface="+mn-lt"/>
                          <a:ea typeface="+mn-ea"/>
                          <a:cs typeface="+mn-cs"/>
                        </a:rPr>
                        <a:t>d) </a:t>
                      </a:r>
                      <a:r>
                        <a:rPr lang="es-CO" sz="1600" i="1" kern="1200" baseline="0" dirty="0" smtClean="0">
                          <a:solidFill>
                            <a:schemeClr val="dk1"/>
                          </a:solidFill>
                          <a:latin typeface="+mn-lt"/>
                          <a:ea typeface="+mn-ea"/>
                          <a:cs typeface="+mn-cs"/>
                        </a:rPr>
                        <a:t>Tener a su disposición y mantener en adecuado funcionamiento los equipos de cómputo, los canales de comunicaciones, las redes internas y los equipos de firma digital que se requieran para la conexión y utilización del SIIF Nación;</a:t>
                      </a:r>
                    </a:p>
                    <a:p>
                      <a:pPr marL="0" marR="0" lvl="1" indent="0" algn="just" defTabSz="914400" rtl="0" eaLnBrk="1" fontAlgn="auto" latinLnBrk="0" hangingPunct="1">
                        <a:lnSpc>
                          <a:spcPct val="100000"/>
                        </a:lnSpc>
                        <a:spcBef>
                          <a:spcPts val="0"/>
                        </a:spcBef>
                        <a:spcAft>
                          <a:spcPts val="0"/>
                        </a:spcAft>
                        <a:buClrTx/>
                        <a:buSzTx/>
                        <a:buFontTx/>
                        <a:buNone/>
                        <a:tabLst/>
                        <a:defRPr/>
                      </a:pPr>
                      <a:endParaRPr lang="es-CO" sz="1600" i="1" kern="1200" baseline="0" dirty="0" smtClean="0">
                        <a:solidFill>
                          <a:schemeClr val="dk1"/>
                        </a:solidFill>
                        <a:latin typeface="+mn-lt"/>
                        <a:ea typeface="+mn-ea"/>
                        <a:cs typeface="+mn-cs"/>
                      </a:endParaRPr>
                    </a:p>
                    <a:p>
                      <a:pPr marL="0" marR="0" lvl="1" indent="0" algn="just" defTabSz="914400" rtl="0" eaLnBrk="1" fontAlgn="auto" latinLnBrk="0" hangingPunct="1">
                        <a:lnSpc>
                          <a:spcPct val="100000"/>
                        </a:lnSpc>
                        <a:spcBef>
                          <a:spcPts val="0"/>
                        </a:spcBef>
                        <a:spcAft>
                          <a:spcPts val="0"/>
                        </a:spcAft>
                        <a:buClrTx/>
                        <a:buSzTx/>
                        <a:buFontTx/>
                        <a:buNone/>
                        <a:tabLst/>
                        <a:defRPr/>
                      </a:pPr>
                      <a:endParaRPr lang="es-CO" sz="1600" i="1" kern="1200" baseline="0" dirty="0" smtClean="0">
                        <a:solidFill>
                          <a:schemeClr val="dk1"/>
                        </a:solidFill>
                        <a:latin typeface="+mn-lt"/>
                        <a:ea typeface="+mn-ea"/>
                        <a:cs typeface="+mn-cs"/>
                      </a:endParaRPr>
                    </a:p>
                  </a:txBody>
                  <a:tcPr>
                    <a:solidFill>
                      <a:schemeClr val="tx2">
                        <a:lumMod val="20000"/>
                        <a:lumOff val="80000"/>
                      </a:schemeClr>
                    </a:solidFill>
                  </a:tcPr>
                </a:tc>
                <a:tc>
                  <a: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es-CO" sz="1600" i="0" kern="1200" baseline="0" dirty="0" smtClean="0">
                          <a:solidFill>
                            <a:schemeClr val="dk1"/>
                          </a:solidFill>
                          <a:latin typeface="+mn-lt"/>
                          <a:ea typeface="+mn-ea"/>
                          <a:cs typeface="+mn-cs"/>
                        </a:rPr>
                        <a:t>La entidad	tiene a disposición de los usuarios de SIIF Nación, los equipos de cómputo, canales de comunicación, redes internas y firmas digitales que se requieren para la conexión y utilización del aplicativo.</a:t>
                      </a:r>
                    </a:p>
                    <a:p>
                      <a:pPr algn="just"/>
                      <a:endParaRPr lang="es-CO" sz="1600" i="0" kern="1200" baseline="0" dirty="0" smtClean="0">
                        <a:solidFill>
                          <a:schemeClr val="dk1"/>
                        </a:solidFill>
                        <a:latin typeface="+mn-lt"/>
                        <a:ea typeface="+mn-ea"/>
                        <a:cs typeface="+mn-cs"/>
                      </a:endParaRPr>
                    </a:p>
                    <a:p>
                      <a:pPr algn="just"/>
                      <a:r>
                        <a:rPr lang="es-CO" sz="1600" i="0" kern="1200" baseline="0" dirty="0" smtClean="0">
                          <a:solidFill>
                            <a:schemeClr val="dk1"/>
                          </a:solidFill>
                          <a:latin typeface="+mn-lt"/>
                          <a:ea typeface="+mn-ea"/>
                          <a:cs typeface="+mn-cs"/>
                        </a:rPr>
                        <a:t>De otra parte se evidencia que de acuerdo a la circular externa 005 de 2015, expedida por la administración del SIIF nación, cada uno de los funcionarios con perfil de usuario tienen asignado un certificado digital almacenado en </a:t>
                      </a:r>
                      <a:r>
                        <a:rPr lang="es-CO" sz="1600" i="0" kern="1200" baseline="0" dirty="0" err="1" smtClean="0">
                          <a:solidFill>
                            <a:schemeClr val="dk1"/>
                          </a:solidFill>
                          <a:latin typeface="+mn-lt"/>
                          <a:ea typeface="+mn-ea"/>
                          <a:cs typeface="+mn-cs"/>
                        </a:rPr>
                        <a:t>Token</a:t>
                      </a:r>
                      <a:r>
                        <a:rPr lang="es-CO" sz="1600" i="0" kern="1200" baseline="0" dirty="0" smtClean="0">
                          <a:solidFill>
                            <a:schemeClr val="dk1"/>
                          </a:solidFill>
                          <a:latin typeface="+mn-lt"/>
                          <a:ea typeface="+mn-ea"/>
                          <a:cs typeface="+mn-cs"/>
                        </a:rPr>
                        <a:t> Criptográfico.</a:t>
                      </a:r>
                    </a:p>
                  </a:txBody>
                  <a:tcPr>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4" name="CuadroTexto 3"/>
          <p:cNvSpPr txBox="1"/>
          <p:nvPr/>
        </p:nvSpPr>
        <p:spPr>
          <a:xfrm>
            <a:off x="5436096" y="6309320"/>
            <a:ext cx="360040" cy="230832"/>
          </a:xfrm>
          <a:prstGeom prst="rect">
            <a:avLst/>
          </a:prstGeom>
          <a:noFill/>
        </p:spPr>
        <p:txBody>
          <a:bodyPr wrap="square" rtlCol="0">
            <a:spAutoFit/>
          </a:bodyPr>
          <a:lstStyle/>
          <a:p>
            <a:r>
              <a:rPr lang="es-CO" sz="900" dirty="0" smtClean="0">
                <a:solidFill>
                  <a:schemeClr val="bg1"/>
                </a:solidFill>
              </a:rPr>
              <a:t>15</a:t>
            </a:r>
            <a:endParaRPr lang="es-ES" sz="900" dirty="0">
              <a:solidFill>
                <a:schemeClr val="bg1"/>
              </a:solidFill>
            </a:endParaRPr>
          </a:p>
        </p:txBody>
      </p:sp>
      <p:sp>
        <p:nvSpPr>
          <p:cNvPr id="5" name="Text Box 3"/>
          <p:cNvSpPr txBox="1">
            <a:spLocks noChangeArrowheads="1"/>
          </p:cNvSpPr>
          <p:nvPr/>
        </p:nvSpPr>
        <p:spPr bwMode="auto">
          <a:xfrm>
            <a:off x="0" y="350838"/>
            <a:ext cx="9144000" cy="646331"/>
          </a:xfrm>
          <a:prstGeom prst="rect">
            <a:avLst/>
          </a:prstGeom>
          <a:noFill/>
          <a:ln w="9525" algn="ctr">
            <a:noFill/>
            <a:miter lim="800000"/>
            <a:headEnd/>
            <a:tailEnd/>
          </a:ln>
          <a:effectLst/>
        </p:spPr>
        <p:txBody>
          <a:bodyPr>
            <a:spAutoFit/>
          </a:bodyPr>
          <a:lstStyle/>
          <a:p>
            <a:pPr algn="ctr">
              <a:spcBef>
                <a:spcPts val="0"/>
              </a:spcBef>
              <a:defRPr/>
            </a:pPr>
            <a:r>
              <a:rPr lang="es-CO" b="1" dirty="0" smtClean="0"/>
              <a:t>FORTALEZAS DE LAS POLITICAS </a:t>
            </a:r>
            <a:r>
              <a:rPr lang="es-CO" b="1" dirty="0"/>
              <a:t>DE OPERACIÓN Y SEGURIDAD DE SIIF </a:t>
            </a:r>
            <a:r>
              <a:rPr lang="es-CO" b="1" dirty="0" smtClean="0"/>
              <a:t>– NACIÓN</a:t>
            </a:r>
          </a:p>
        </p:txBody>
      </p:sp>
    </p:spTree>
    <p:extLst>
      <p:ext uri="{BB962C8B-B14F-4D97-AF65-F5344CB8AC3E}">
        <p14:creationId xmlns:p14="http://schemas.microsoft.com/office/powerpoint/2010/main" val="839069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040251179"/>
              </p:ext>
            </p:extLst>
          </p:nvPr>
        </p:nvGraphicFramePr>
        <p:xfrm>
          <a:off x="0" y="1041151"/>
          <a:ext cx="9144000" cy="4620097"/>
        </p:xfrm>
        <a:graphic>
          <a:graphicData uri="http://schemas.openxmlformats.org/drawingml/2006/table">
            <a:tbl>
              <a:tblPr firstRow="1" bandRow="1">
                <a:tableStyleId>{5C22544A-7EE6-4342-B048-85BDC9FD1C3A}</a:tableStyleId>
              </a:tblPr>
              <a:tblGrid>
                <a:gridCol w="5278244">
                  <a:extLst>
                    <a:ext uri="{9D8B030D-6E8A-4147-A177-3AD203B41FA5}">
                      <a16:colId xmlns:a16="http://schemas.microsoft.com/office/drawing/2014/main" val="20000"/>
                    </a:ext>
                  </a:extLst>
                </a:gridCol>
                <a:gridCol w="3865756">
                  <a:extLst>
                    <a:ext uri="{9D8B030D-6E8A-4147-A177-3AD203B41FA5}">
                      <a16:colId xmlns:a16="http://schemas.microsoft.com/office/drawing/2014/main" val="20001"/>
                    </a:ext>
                  </a:extLst>
                </a:gridCol>
              </a:tblGrid>
              <a:tr h="88952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800" b="1" i="1" dirty="0" smtClean="0"/>
                        <a:t>Lineamientos establecidos por el Comité de Seguridad del SIIF- Nación. Decreto 1068</a:t>
                      </a:r>
                      <a:r>
                        <a:rPr lang="es-CO" sz="1800" b="1" i="1" baseline="0" dirty="0" smtClean="0"/>
                        <a:t> de 2015.</a:t>
                      </a:r>
                      <a:endParaRPr lang="es-CO" sz="1800" b="1" i="1" dirty="0" smtClean="0"/>
                    </a:p>
                  </a:txBody>
                  <a:tcPr anchor="ctr">
                    <a:solidFill>
                      <a:schemeClr val="tx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800" b="1" i="1" dirty="0" smtClean="0"/>
                        <a:t>Implementación en CRA</a:t>
                      </a:r>
                    </a:p>
                  </a:txBody>
                  <a:tcPr anchor="ctr">
                    <a:solidFill>
                      <a:schemeClr val="tx2">
                        <a:lumMod val="75000"/>
                      </a:schemeClr>
                    </a:solidFill>
                  </a:tcPr>
                </a:tc>
                <a:extLst>
                  <a:ext uri="{0D108BD9-81ED-4DB2-BD59-A6C34878D82A}">
                    <a16:rowId xmlns:a16="http://schemas.microsoft.com/office/drawing/2014/main" val="10000"/>
                  </a:ext>
                </a:extLst>
              </a:tr>
              <a:tr h="3730575">
                <a:tc>
                  <a: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es-CO" sz="1600" b="1" i="1" kern="1200" baseline="0" dirty="0" smtClean="0">
                          <a:solidFill>
                            <a:schemeClr val="dk1"/>
                          </a:solidFill>
                          <a:latin typeface="+mn-lt"/>
                          <a:ea typeface="+mn-ea"/>
                          <a:cs typeface="+mn-cs"/>
                        </a:rPr>
                        <a:t>ARTÍCULO 2.9.1.2.13. </a:t>
                      </a:r>
                      <a:r>
                        <a:rPr lang="es-CO" sz="1600" i="1" kern="1200" baseline="0" dirty="0" smtClean="0">
                          <a:solidFill>
                            <a:schemeClr val="dk1"/>
                          </a:solidFill>
                          <a:latin typeface="+mn-lt"/>
                          <a:ea typeface="+mn-ea"/>
                          <a:cs typeface="+mn-cs"/>
                        </a:rPr>
                        <a:t>Responsabilidades de las entidades y de los usuarios del SIIF Nación. El representante legal de las entidades y los usuarios del SIIF Nación serán responsables por:</a:t>
                      </a:r>
                    </a:p>
                    <a:p>
                      <a:pPr marL="0" marR="0" lvl="1" indent="0" algn="just" defTabSz="914400" rtl="0" eaLnBrk="1" fontAlgn="auto" latinLnBrk="0" hangingPunct="1">
                        <a:lnSpc>
                          <a:spcPct val="100000"/>
                        </a:lnSpc>
                        <a:spcBef>
                          <a:spcPts val="0"/>
                        </a:spcBef>
                        <a:spcAft>
                          <a:spcPts val="0"/>
                        </a:spcAft>
                        <a:buClrTx/>
                        <a:buSzTx/>
                        <a:buFontTx/>
                        <a:buNone/>
                        <a:tabLst/>
                        <a:defRPr/>
                      </a:pPr>
                      <a:endParaRPr lang="es-CO" sz="1800" i="1" kern="1200" dirty="0" smtClean="0">
                        <a:solidFill>
                          <a:schemeClr val="dk1"/>
                        </a:solidFill>
                        <a:latin typeface="+mn-lt"/>
                        <a:ea typeface="+mn-ea"/>
                        <a:cs typeface="+mn-cs"/>
                      </a:endParaRPr>
                    </a:p>
                    <a:p>
                      <a:pPr marL="0" marR="0" lvl="1" indent="0" algn="just" defTabSz="914400" rtl="0" eaLnBrk="1" fontAlgn="auto" latinLnBrk="0" hangingPunct="1">
                        <a:lnSpc>
                          <a:spcPct val="100000"/>
                        </a:lnSpc>
                        <a:spcBef>
                          <a:spcPts val="0"/>
                        </a:spcBef>
                        <a:spcAft>
                          <a:spcPts val="0"/>
                        </a:spcAft>
                        <a:buClrTx/>
                        <a:buSzTx/>
                        <a:buFontTx/>
                        <a:buNone/>
                        <a:tabLst/>
                        <a:defRPr/>
                      </a:pPr>
                      <a:endParaRPr lang="es-CO" sz="1600" i="1" kern="1200" dirty="0" smtClean="0">
                        <a:solidFill>
                          <a:schemeClr val="dk1"/>
                        </a:solidFill>
                        <a:latin typeface="+mn-lt"/>
                        <a:ea typeface="+mn-ea"/>
                        <a:cs typeface="+mn-cs"/>
                      </a:endParaRPr>
                    </a:p>
                    <a:p>
                      <a:pPr marL="0" marR="0" lvl="1" indent="0" algn="just" defTabSz="914400" rtl="0" eaLnBrk="1" fontAlgn="auto" latinLnBrk="0" hangingPunct="1">
                        <a:lnSpc>
                          <a:spcPct val="100000"/>
                        </a:lnSpc>
                        <a:spcBef>
                          <a:spcPts val="0"/>
                        </a:spcBef>
                        <a:spcAft>
                          <a:spcPts val="0"/>
                        </a:spcAft>
                        <a:buClrTx/>
                        <a:buSzTx/>
                        <a:buFontTx/>
                        <a:buNone/>
                        <a:tabLst/>
                        <a:defRPr/>
                      </a:pPr>
                      <a:r>
                        <a:rPr lang="es-CO" sz="1600" i="1" kern="1200" baseline="0" dirty="0" smtClean="0">
                          <a:solidFill>
                            <a:schemeClr val="dk1"/>
                          </a:solidFill>
                          <a:latin typeface="+mn-lt"/>
                          <a:ea typeface="+mn-ea"/>
                          <a:cs typeface="+mn-cs"/>
                        </a:rPr>
                        <a:t>a) La creación de los usuarios que harán registros o consultas en el Sistema a nombre de la entidad;</a:t>
                      </a:r>
                    </a:p>
                  </a:txBody>
                  <a:tcPr>
                    <a:solidFill>
                      <a:schemeClr val="tx2">
                        <a:lumMod val="20000"/>
                        <a:lumOff val="80000"/>
                      </a:schemeClr>
                    </a:solidFill>
                  </a:tcPr>
                </a:tc>
                <a:tc>
                  <a:txBody>
                    <a:bodyPr/>
                    <a:lstStyle/>
                    <a:p>
                      <a:pPr algn="just"/>
                      <a:r>
                        <a:rPr lang="es-CO" sz="1600" i="0" kern="1200" baseline="0" dirty="0" smtClean="0">
                          <a:solidFill>
                            <a:schemeClr val="dk1"/>
                          </a:solidFill>
                          <a:latin typeface="+mn-lt"/>
                          <a:ea typeface="+mn-ea"/>
                          <a:cs typeface="+mn-cs"/>
                        </a:rPr>
                        <a:t>La entidad tiene registrados en el sistema de información SIIF-Nación seis (6) usuarios autorizados para realizar movimientos o registros y un (1) usuario para realizar consultas.</a:t>
                      </a:r>
                      <a:endParaRPr lang="es-CO" sz="1600" i="0" kern="1200" dirty="0" smtClean="0">
                        <a:solidFill>
                          <a:schemeClr val="dk1"/>
                        </a:solidFill>
                        <a:latin typeface="+mn-lt"/>
                        <a:ea typeface="+mn-ea"/>
                        <a:cs typeface="+mn-cs"/>
                      </a:endParaRPr>
                    </a:p>
                  </a:txBody>
                  <a:tcPr>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4" name="CuadroTexto 3"/>
          <p:cNvSpPr txBox="1"/>
          <p:nvPr/>
        </p:nvSpPr>
        <p:spPr>
          <a:xfrm>
            <a:off x="5436096" y="6309320"/>
            <a:ext cx="360040" cy="230832"/>
          </a:xfrm>
          <a:prstGeom prst="rect">
            <a:avLst/>
          </a:prstGeom>
          <a:noFill/>
        </p:spPr>
        <p:txBody>
          <a:bodyPr wrap="square" rtlCol="0">
            <a:spAutoFit/>
          </a:bodyPr>
          <a:lstStyle/>
          <a:p>
            <a:r>
              <a:rPr lang="es-CO" sz="900" dirty="0" smtClean="0">
                <a:solidFill>
                  <a:schemeClr val="bg1"/>
                </a:solidFill>
              </a:rPr>
              <a:t>16</a:t>
            </a:r>
            <a:endParaRPr lang="es-ES" sz="900" dirty="0">
              <a:solidFill>
                <a:schemeClr val="bg1"/>
              </a:solidFill>
            </a:endParaRPr>
          </a:p>
        </p:txBody>
      </p:sp>
      <p:sp>
        <p:nvSpPr>
          <p:cNvPr id="5" name="Text Box 3"/>
          <p:cNvSpPr txBox="1">
            <a:spLocks noChangeArrowheads="1"/>
          </p:cNvSpPr>
          <p:nvPr/>
        </p:nvSpPr>
        <p:spPr bwMode="auto">
          <a:xfrm>
            <a:off x="0" y="350838"/>
            <a:ext cx="9144000" cy="646331"/>
          </a:xfrm>
          <a:prstGeom prst="rect">
            <a:avLst/>
          </a:prstGeom>
          <a:noFill/>
          <a:ln w="9525" algn="ctr">
            <a:noFill/>
            <a:miter lim="800000"/>
            <a:headEnd/>
            <a:tailEnd/>
          </a:ln>
          <a:effectLst/>
        </p:spPr>
        <p:txBody>
          <a:bodyPr>
            <a:spAutoFit/>
          </a:bodyPr>
          <a:lstStyle/>
          <a:p>
            <a:pPr algn="ctr">
              <a:spcBef>
                <a:spcPts val="0"/>
              </a:spcBef>
              <a:defRPr/>
            </a:pPr>
            <a:r>
              <a:rPr lang="es-CO" b="1" dirty="0" smtClean="0"/>
              <a:t>FORTALEZAS DE LAS POLITICAS </a:t>
            </a:r>
            <a:r>
              <a:rPr lang="es-CO" b="1" dirty="0"/>
              <a:t>DE OPERACIÓN Y SEGURIDAD DE SIIF </a:t>
            </a:r>
            <a:r>
              <a:rPr lang="es-CO" b="1" dirty="0" smtClean="0"/>
              <a:t>– NACIÓN</a:t>
            </a:r>
          </a:p>
        </p:txBody>
      </p:sp>
    </p:spTree>
    <p:extLst>
      <p:ext uri="{BB962C8B-B14F-4D97-AF65-F5344CB8AC3E}">
        <p14:creationId xmlns:p14="http://schemas.microsoft.com/office/powerpoint/2010/main" val="338069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530706032"/>
              </p:ext>
            </p:extLst>
          </p:nvPr>
        </p:nvGraphicFramePr>
        <p:xfrm>
          <a:off x="0" y="836712"/>
          <a:ext cx="9144000" cy="5126242"/>
        </p:xfrm>
        <a:graphic>
          <a:graphicData uri="http://schemas.openxmlformats.org/drawingml/2006/table">
            <a:tbl>
              <a:tblPr firstRow="1" bandRow="1">
                <a:tableStyleId>{5C22544A-7EE6-4342-B048-85BDC9FD1C3A}</a:tableStyleId>
              </a:tblPr>
              <a:tblGrid>
                <a:gridCol w="5278244">
                  <a:extLst>
                    <a:ext uri="{9D8B030D-6E8A-4147-A177-3AD203B41FA5}">
                      <a16:colId xmlns:a16="http://schemas.microsoft.com/office/drawing/2014/main" val="20000"/>
                    </a:ext>
                  </a:extLst>
                </a:gridCol>
                <a:gridCol w="3865756">
                  <a:extLst>
                    <a:ext uri="{9D8B030D-6E8A-4147-A177-3AD203B41FA5}">
                      <a16:colId xmlns:a16="http://schemas.microsoft.com/office/drawing/2014/main" val="20001"/>
                    </a:ext>
                  </a:extLst>
                </a:gridCol>
              </a:tblGrid>
              <a:tr h="88952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800" b="1" i="1" dirty="0" smtClean="0"/>
                        <a:t>Lineamientos establecidos por el Comité de Seguridad del SIIF- Nación. Decreto 1068</a:t>
                      </a:r>
                      <a:r>
                        <a:rPr lang="es-CO" sz="1800" b="1" i="1" baseline="0" dirty="0" smtClean="0"/>
                        <a:t> de 2015.</a:t>
                      </a:r>
                      <a:endParaRPr lang="es-CO" sz="1800" b="1" i="1" dirty="0" smtClean="0"/>
                    </a:p>
                  </a:txBody>
                  <a:tcPr anchor="ctr">
                    <a:solidFill>
                      <a:schemeClr val="tx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800" b="1" i="1" dirty="0" smtClean="0"/>
                        <a:t>Implementación en CRA</a:t>
                      </a:r>
                    </a:p>
                  </a:txBody>
                  <a:tcPr anchor="ctr">
                    <a:solidFill>
                      <a:schemeClr val="tx2">
                        <a:lumMod val="75000"/>
                      </a:schemeClr>
                    </a:solidFill>
                  </a:tcPr>
                </a:tc>
                <a:extLst>
                  <a:ext uri="{0D108BD9-81ED-4DB2-BD59-A6C34878D82A}">
                    <a16:rowId xmlns:a16="http://schemas.microsoft.com/office/drawing/2014/main" val="10000"/>
                  </a:ext>
                </a:extLst>
              </a:tr>
              <a:tr h="3730575">
                <a:tc>
                  <a: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es-CO" sz="1600" i="1" kern="1200" baseline="0" dirty="0" smtClean="0">
                          <a:solidFill>
                            <a:schemeClr val="dk1"/>
                          </a:solidFill>
                          <a:latin typeface="+mn-lt"/>
                          <a:ea typeface="+mn-ea"/>
                          <a:cs typeface="+mn-cs"/>
                        </a:rPr>
                        <a:t>b) El uso adecuado del Sistema;</a:t>
                      </a:r>
                    </a:p>
                    <a:p>
                      <a:pPr marL="0" marR="0" lvl="1" indent="0" algn="just" defTabSz="914400" rtl="0" eaLnBrk="1" fontAlgn="auto" latinLnBrk="0" hangingPunct="1">
                        <a:lnSpc>
                          <a:spcPct val="100000"/>
                        </a:lnSpc>
                        <a:spcBef>
                          <a:spcPts val="0"/>
                        </a:spcBef>
                        <a:spcAft>
                          <a:spcPts val="0"/>
                        </a:spcAft>
                        <a:buClrTx/>
                        <a:buSzTx/>
                        <a:buFontTx/>
                        <a:buNone/>
                        <a:tabLst/>
                        <a:defRPr/>
                      </a:pPr>
                      <a:endParaRPr lang="es-CO" sz="1600" i="1" kern="1200" baseline="0" dirty="0" smtClean="0">
                        <a:solidFill>
                          <a:schemeClr val="dk1"/>
                        </a:solidFill>
                        <a:latin typeface="+mn-lt"/>
                        <a:ea typeface="+mn-ea"/>
                        <a:cs typeface="+mn-cs"/>
                      </a:endParaRPr>
                    </a:p>
                    <a:p>
                      <a:pPr marL="0" marR="0" lvl="1" indent="0" algn="just" defTabSz="914400" rtl="0" eaLnBrk="1" fontAlgn="auto" latinLnBrk="0" hangingPunct="1">
                        <a:lnSpc>
                          <a:spcPct val="100000"/>
                        </a:lnSpc>
                        <a:spcBef>
                          <a:spcPts val="0"/>
                        </a:spcBef>
                        <a:spcAft>
                          <a:spcPts val="0"/>
                        </a:spcAft>
                        <a:buClrTx/>
                        <a:buSzTx/>
                        <a:buFontTx/>
                        <a:buNone/>
                        <a:tabLst/>
                        <a:defRPr/>
                      </a:pPr>
                      <a:endParaRPr lang="es-CO" sz="1600" i="1" kern="1200" baseline="0" dirty="0" smtClean="0">
                        <a:solidFill>
                          <a:schemeClr val="dk1"/>
                        </a:solidFill>
                        <a:latin typeface="+mn-lt"/>
                        <a:ea typeface="+mn-ea"/>
                        <a:cs typeface="+mn-cs"/>
                      </a:endParaRPr>
                    </a:p>
                    <a:p>
                      <a:pPr marL="0" marR="0" lvl="1" indent="0" algn="just" defTabSz="914400" rtl="0" eaLnBrk="1" fontAlgn="auto" latinLnBrk="0" hangingPunct="1">
                        <a:lnSpc>
                          <a:spcPct val="100000"/>
                        </a:lnSpc>
                        <a:spcBef>
                          <a:spcPts val="0"/>
                        </a:spcBef>
                        <a:spcAft>
                          <a:spcPts val="0"/>
                        </a:spcAft>
                        <a:buClrTx/>
                        <a:buSzTx/>
                        <a:buFontTx/>
                        <a:buNone/>
                        <a:tabLst/>
                        <a:defRPr/>
                      </a:pPr>
                      <a:endParaRPr lang="es-CO" sz="1600" i="1" kern="1200" baseline="0" dirty="0" smtClean="0">
                        <a:solidFill>
                          <a:schemeClr val="dk1"/>
                        </a:solidFill>
                        <a:latin typeface="+mn-lt"/>
                        <a:ea typeface="+mn-ea"/>
                        <a:cs typeface="+mn-cs"/>
                      </a:endParaRPr>
                    </a:p>
                    <a:p>
                      <a:pPr marL="0" marR="0" lvl="1" indent="0" algn="just" defTabSz="914400" rtl="0" eaLnBrk="1" fontAlgn="auto" latinLnBrk="0" hangingPunct="1">
                        <a:lnSpc>
                          <a:spcPct val="100000"/>
                        </a:lnSpc>
                        <a:spcBef>
                          <a:spcPts val="0"/>
                        </a:spcBef>
                        <a:spcAft>
                          <a:spcPts val="0"/>
                        </a:spcAft>
                        <a:buClrTx/>
                        <a:buSzTx/>
                        <a:buFontTx/>
                        <a:buNone/>
                        <a:tabLst/>
                        <a:defRPr/>
                      </a:pPr>
                      <a:endParaRPr lang="es-CO" sz="1600" i="1" kern="1200" baseline="0" dirty="0" smtClean="0">
                        <a:solidFill>
                          <a:schemeClr val="dk1"/>
                        </a:solidFill>
                        <a:latin typeface="+mn-lt"/>
                        <a:ea typeface="+mn-ea"/>
                        <a:cs typeface="+mn-cs"/>
                      </a:endParaRPr>
                    </a:p>
                    <a:p>
                      <a:pPr marL="0" marR="0" lvl="1" indent="0" algn="just" defTabSz="914400" rtl="0" eaLnBrk="1" fontAlgn="auto" latinLnBrk="0" hangingPunct="1">
                        <a:lnSpc>
                          <a:spcPct val="100000"/>
                        </a:lnSpc>
                        <a:spcBef>
                          <a:spcPts val="0"/>
                        </a:spcBef>
                        <a:spcAft>
                          <a:spcPts val="0"/>
                        </a:spcAft>
                        <a:buClrTx/>
                        <a:buSzTx/>
                        <a:buFontTx/>
                        <a:buNone/>
                        <a:tabLst/>
                        <a:defRPr/>
                      </a:pPr>
                      <a:endParaRPr lang="es-CO" sz="1600" i="1" kern="1200" baseline="0" dirty="0" smtClean="0">
                        <a:solidFill>
                          <a:schemeClr val="dk1"/>
                        </a:solidFill>
                        <a:latin typeface="+mn-lt"/>
                        <a:ea typeface="+mn-ea"/>
                        <a:cs typeface="+mn-cs"/>
                      </a:endParaRPr>
                    </a:p>
                    <a:p>
                      <a:pPr marL="0" marR="0" lvl="1" indent="0" algn="just" defTabSz="914400" rtl="0" eaLnBrk="1" fontAlgn="auto" latinLnBrk="0" hangingPunct="1">
                        <a:lnSpc>
                          <a:spcPct val="100000"/>
                        </a:lnSpc>
                        <a:spcBef>
                          <a:spcPts val="0"/>
                        </a:spcBef>
                        <a:spcAft>
                          <a:spcPts val="0"/>
                        </a:spcAft>
                        <a:buClrTx/>
                        <a:buSzTx/>
                        <a:buFontTx/>
                        <a:buNone/>
                        <a:tabLst/>
                        <a:defRPr/>
                      </a:pPr>
                      <a:endParaRPr lang="es-CO" sz="1600" i="1" kern="1200" baseline="0" dirty="0" smtClean="0">
                        <a:solidFill>
                          <a:schemeClr val="dk1"/>
                        </a:solidFill>
                        <a:latin typeface="+mn-lt"/>
                        <a:ea typeface="+mn-ea"/>
                        <a:cs typeface="+mn-cs"/>
                      </a:endParaRPr>
                    </a:p>
                    <a:p>
                      <a:pPr marL="0" marR="0" lvl="1" indent="0" algn="just" defTabSz="914400" rtl="0" eaLnBrk="1" fontAlgn="auto" latinLnBrk="0" hangingPunct="1">
                        <a:lnSpc>
                          <a:spcPct val="100000"/>
                        </a:lnSpc>
                        <a:spcBef>
                          <a:spcPts val="0"/>
                        </a:spcBef>
                        <a:spcAft>
                          <a:spcPts val="0"/>
                        </a:spcAft>
                        <a:buClrTx/>
                        <a:buSzTx/>
                        <a:buFontTx/>
                        <a:buNone/>
                        <a:tabLst/>
                        <a:defRPr/>
                      </a:pPr>
                      <a:endParaRPr lang="es-CO" sz="1600" i="1" kern="1200" baseline="0" dirty="0" smtClean="0">
                        <a:solidFill>
                          <a:schemeClr val="dk1"/>
                        </a:solidFill>
                        <a:latin typeface="+mn-lt"/>
                        <a:ea typeface="+mn-ea"/>
                        <a:cs typeface="+mn-cs"/>
                      </a:endParaRPr>
                    </a:p>
                    <a:p>
                      <a:pPr marL="0" marR="0" lvl="1" indent="0" algn="just" defTabSz="914400" rtl="0" eaLnBrk="1" fontAlgn="auto" latinLnBrk="0" hangingPunct="1">
                        <a:lnSpc>
                          <a:spcPct val="100000"/>
                        </a:lnSpc>
                        <a:spcBef>
                          <a:spcPts val="0"/>
                        </a:spcBef>
                        <a:spcAft>
                          <a:spcPts val="0"/>
                        </a:spcAft>
                        <a:buClrTx/>
                        <a:buSzTx/>
                        <a:buFontTx/>
                        <a:buNone/>
                        <a:tabLst/>
                        <a:defRPr/>
                      </a:pPr>
                      <a:endParaRPr lang="es-CO" sz="1600" i="1" kern="1200" baseline="0" dirty="0" smtClean="0">
                        <a:solidFill>
                          <a:schemeClr val="dk1"/>
                        </a:solidFill>
                        <a:latin typeface="+mn-lt"/>
                        <a:ea typeface="+mn-ea"/>
                        <a:cs typeface="+mn-cs"/>
                      </a:endParaRPr>
                    </a:p>
                    <a:p>
                      <a:pPr marL="0" marR="0" lvl="1" indent="0" algn="just" defTabSz="914400" rtl="0" eaLnBrk="1" fontAlgn="auto" latinLnBrk="0" hangingPunct="1">
                        <a:lnSpc>
                          <a:spcPct val="100000"/>
                        </a:lnSpc>
                        <a:spcBef>
                          <a:spcPts val="0"/>
                        </a:spcBef>
                        <a:spcAft>
                          <a:spcPts val="0"/>
                        </a:spcAft>
                        <a:buClrTx/>
                        <a:buSzTx/>
                        <a:buFontTx/>
                        <a:buNone/>
                        <a:tabLst/>
                        <a:defRPr/>
                      </a:pPr>
                      <a:r>
                        <a:rPr lang="es-CO" sz="1600" i="1" kern="1200" baseline="0" dirty="0" smtClean="0">
                          <a:solidFill>
                            <a:schemeClr val="dk1"/>
                          </a:solidFill>
                          <a:latin typeface="+mn-lt"/>
                          <a:ea typeface="+mn-ea"/>
                          <a:cs typeface="+mn-cs"/>
                        </a:rPr>
                        <a:t>c) La veracidad de los datos;</a:t>
                      </a:r>
                    </a:p>
                  </a:txBody>
                  <a:tcPr>
                    <a:solidFill>
                      <a:schemeClr val="tx2">
                        <a:lumMod val="20000"/>
                        <a:lumOff val="80000"/>
                      </a:schemeClr>
                    </a:solidFill>
                  </a:tcPr>
                </a:tc>
                <a:tc>
                  <a:txBody>
                    <a:bodyPr/>
                    <a:lstStyle/>
                    <a:p>
                      <a:pPr algn="just"/>
                      <a:r>
                        <a:rPr lang="es-CO" sz="1600" i="0" kern="1200" baseline="0" dirty="0" smtClean="0">
                          <a:solidFill>
                            <a:schemeClr val="dk1"/>
                          </a:solidFill>
                          <a:latin typeface="+mn-lt"/>
                          <a:ea typeface="+mn-ea"/>
                          <a:cs typeface="+mn-cs"/>
                        </a:rPr>
                        <a:t>El uso adecuado del sistema se garantiza con la inducción que hace el dueño del proceso; con las capacitaciones periódicas que realiza el Ministerio de Hacienda y Crédito Público a través del Administrador del SIIF- Nación y los manuales de operación que se encuentran publicados en la página web del Ministerio.</a:t>
                      </a:r>
                    </a:p>
                    <a:p>
                      <a:pPr algn="just"/>
                      <a:endParaRPr lang="es-CO" sz="1600" i="0" kern="1200" baseline="0" dirty="0" smtClean="0">
                        <a:solidFill>
                          <a:schemeClr val="dk1"/>
                        </a:solidFill>
                        <a:latin typeface="+mn-lt"/>
                        <a:ea typeface="+mn-ea"/>
                        <a:cs typeface="+mn-cs"/>
                      </a:endParaRPr>
                    </a:p>
                    <a:p>
                      <a:pPr algn="just"/>
                      <a:r>
                        <a:rPr lang="es-CO" sz="1600" i="0" kern="1200" baseline="0" dirty="0" smtClean="0">
                          <a:solidFill>
                            <a:schemeClr val="dk1"/>
                          </a:solidFill>
                          <a:latin typeface="+mn-lt"/>
                          <a:ea typeface="+mn-ea"/>
                          <a:cs typeface="+mn-cs"/>
                        </a:rPr>
                        <a:t>La veracidad de los datos comienza desde la creación de cada uno de los usuarios por parte del Coordinador </a:t>
                      </a:r>
                      <a:r>
                        <a:rPr lang="es-CO" sz="1600" i="0" u="none" kern="1200" baseline="0" dirty="0" smtClean="0">
                          <a:solidFill>
                            <a:schemeClr val="dk1"/>
                          </a:solidFill>
                          <a:latin typeface="+mn-lt"/>
                          <a:ea typeface="+mn-ea"/>
                          <a:cs typeface="+mn-cs"/>
                        </a:rPr>
                        <a:t>SIIF de la entidad. Igualmente todas las operaciones o transacciones que se ejecuten en el sistema genera automáticamente un documento, el cual refleja el nombre del usuario que ejecutó la operación.</a:t>
                      </a:r>
                      <a:endParaRPr lang="es-CO" sz="1600" i="0" kern="1200" baseline="0" dirty="0" smtClean="0">
                        <a:solidFill>
                          <a:schemeClr val="dk1"/>
                        </a:solidFill>
                        <a:latin typeface="+mn-lt"/>
                        <a:ea typeface="+mn-ea"/>
                        <a:cs typeface="+mn-cs"/>
                      </a:endParaRPr>
                    </a:p>
                  </a:txBody>
                  <a:tcPr>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4" name="CuadroTexto 3"/>
          <p:cNvSpPr txBox="1"/>
          <p:nvPr/>
        </p:nvSpPr>
        <p:spPr>
          <a:xfrm>
            <a:off x="5436096" y="6309320"/>
            <a:ext cx="360040" cy="230832"/>
          </a:xfrm>
          <a:prstGeom prst="rect">
            <a:avLst/>
          </a:prstGeom>
          <a:noFill/>
        </p:spPr>
        <p:txBody>
          <a:bodyPr wrap="square" rtlCol="0">
            <a:spAutoFit/>
          </a:bodyPr>
          <a:lstStyle/>
          <a:p>
            <a:r>
              <a:rPr lang="es-CO" sz="900" dirty="0" smtClean="0">
                <a:solidFill>
                  <a:schemeClr val="bg1"/>
                </a:solidFill>
              </a:rPr>
              <a:t>17</a:t>
            </a:r>
            <a:endParaRPr lang="es-ES" sz="900" dirty="0">
              <a:solidFill>
                <a:schemeClr val="bg1"/>
              </a:solidFill>
            </a:endParaRPr>
          </a:p>
        </p:txBody>
      </p:sp>
      <p:sp>
        <p:nvSpPr>
          <p:cNvPr id="6" name="Text Box 3"/>
          <p:cNvSpPr txBox="1">
            <a:spLocks noChangeArrowheads="1"/>
          </p:cNvSpPr>
          <p:nvPr/>
        </p:nvSpPr>
        <p:spPr bwMode="auto">
          <a:xfrm>
            <a:off x="0" y="221277"/>
            <a:ext cx="9144000" cy="646331"/>
          </a:xfrm>
          <a:prstGeom prst="rect">
            <a:avLst/>
          </a:prstGeom>
          <a:noFill/>
          <a:ln w="9525" algn="ctr">
            <a:noFill/>
            <a:miter lim="800000"/>
            <a:headEnd/>
            <a:tailEnd/>
          </a:ln>
          <a:effectLst/>
        </p:spPr>
        <p:txBody>
          <a:bodyPr>
            <a:spAutoFit/>
          </a:bodyPr>
          <a:lstStyle/>
          <a:p>
            <a:pPr algn="ctr">
              <a:spcBef>
                <a:spcPts val="0"/>
              </a:spcBef>
              <a:defRPr/>
            </a:pPr>
            <a:r>
              <a:rPr lang="es-CO" b="1" dirty="0" smtClean="0"/>
              <a:t>FORTALEZAS DE LAS POLITICAS </a:t>
            </a:r>
            <a:r>
              <a:rPr lang="es-CO" b="1" dirty="0"/>
              <a:t>DE OPERACIÓN Y SEGURIDAD DE SIIF </a:t>
            </a:r>
            <a:r>
              <a:rPr lang="es-CO" b="1" dirty="0" smtClean="0"/>
              <a:t>– NACIÓN</a:t>
            </a:r>
          </a:p>
        </p:txBody>
      </p:sp>
    </p:spTree>
    <p:extLst>
      <p:ext uri="{BB962C8B-B14F-4D97-AF65-F5344CB8AC3E}">
        <p14:creationId xmlns:p14="http://schemas.microsoft.com/office/powerpoint/2010/main" val="1972066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299693708"/>
              </p:ext>
            </p:extLst>
          </p:nvPr>
        </p:nvGraphicFramePr>
        <p:xfrm>
          <a:off x="24" y="1021209"/>
          <a:ext cx="9144000" cy="4942420"/>
        </p:xfrm>
        <a:graphic>
          <a:graphicData uri="http://schemas.openxmlformats.org/drawingml/2006/table">
            <a:tbl>
              <a:tblPr firstRow="1" bandRow="1">
                <a:tableStyleId>{5C22544A-7EE6-4342-B048-85BDC9FD1C3A}</a:tableStyleId>
              </a:tblPr>
              <a:tblGrid>
                <a:gridCol w="5278244">
                  <a:extLst>
                    <a:ext uri="{9D8B030D-6E8A-4147-A177-3AD203B41FA5}">
                      <a16:colId xmlns:a16="http://schemas.microsoft.com/office/drawing/2014/main" val="20000"/>
                    </a:ext>
                  </a:extLst>
                </a:gridCol>
                <a:gridCol w="3865756">
                  <a:extLst>
                    <a:ext uri="{9D8B030D-6E8A-4147-A177-3AD203B41FA5}">
                      <a16:colId xmlns:a16="http://schemas.microsoft.com/office/drawing/2014/main" val="20001"/>
                    </a:ext>
                  </a:extLst>
                </a:gridCol>
              </a:tblGrid>
              <a:tr h="6387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800" b="1" i="1" dirty="0" smtClean="0"/>
                        <a:t>Lineamientos establecidos por el Comité de Seguridad del SIIF- Nación. Decreto 1068</a:t>
                      </a:r>
                      <a:r>
                        <a:rPr lang="es-CO" sz="1800" b="1" i="1" baseline="0" dirty="0" smtClean="0"/>
                        <a:t> de 2015.</a:t>
                      </a:r>
                      <a:endParaRPr lang="es-CO" sz="1800" b="1" i="1" dirty="0" smtClean="0"/>
                    </a:p>
                  </a:txBody>
                  <a:tcPr anchor="ctr">
                    <a:solidFill>
                      <a:schemeClr val="tx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800" b="1" i="1" dirty="0" smtClean="0"/>
                        <a:t>Implementación en CRA</a:t>
                      </a:r>
                    </a:p>
                  </a:txBody>
                  <a:tcPr anchor="ctr">
                    <a:solidFill>
                      <a:schemeClr val="tx2">
                        <a:lumMod val="75000"/>
                      </a:schemeClr>
                    </a:solidFill>
                  </a:tcPr>
                </a:tc>
                <a:extLst>
                  <a:ext uri="{0D108BD9-81ED-4DB2-BD59-A6C34878D82A}">
                    <a16:rowId xmlns:a16="http://schemas.microsoft.com/office/drawing/2014/main" val="10000"/>
                  </a:ext>
                </a:extLst>
              </a:tr>
              <a:tr h="4302340">
                <a:tc>
                  <a: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es-CO" sz="1600" i="1" kern="1200" baseline="0" dirty="0" smtClean="0">
                          <a:solidFill>
                            <a:schemeClr val="dk1"/>
                          </a:solidFill>
                          <a:latin typeface="+mn-lt"/>
                          <a:ea typeface="+mn-ea"/>
                          <a:cs typeface="+mn-cs"/>
                        </a:rPr>
                        <a:t>d) El registro oportuno de la gestión financiera pública de la entidad;</a:t>
                      </a:r>
                    </a:p>
                    <a:p>
                      <a:pPr marL="0" marR="0" lvl="1" indent="0" algn="just" defTabSz="914400" rtl="0" eaLnBrk="1" fontAlgn="auto" latinLnBrk="0" hangingPunct="1">
                        <a:lnSpc>
                          <a:spcPct val="100000"/>
                        </a:lnSpc>
                        <a:spcBef>
                          <a:spcPts val="0"/>
                        </a:spcBef>
                        <a:spcAft>
                          <a:spcPts val="0"/>
                        </a:spcAft>
                        <a:buClrTx/>
                        <a:buSzTx/>
                        <a:buFontTx/>
                        <a:buNone/>
                        <a:tabLst/>
                        <a:defRPr/>
                      </a:pPr>
                      <a:endParaRPr lang="es-CO" sz="1600" i="1" kern="1200" baseline="0" dirty="0" smtClean="0">
                        <a:solidFill>
                          <a:schemeClr val="dk1"/>
                        </a:solidFill>
                        <a:latin typeface="+mn-lt"/>
                        <a:ea typeface="+mn-ea"/>
                        <a:cs typeface="+mn-cs"/>
                      </a:endParaRPr>
                    </a:p>
                    <a:p>
                      <a:pPr marL="0" marR="0" lvl="1" indent="0" algn="just" defTabSz="914400" rtl="0" eaLnBrk="1" fontAlgn="auto" latinLnBrk="0" hangingPunct="1">
                        <a:lnSpc>
                          <a:spcPct val="100000"/>
                        </a:lnSpc>
                        <a:spcBef>
                          <a:spcPts val="0"/>
                        </a:spcBef>
                        <a:spcAft>
                          <a:spcPts val="0"/>
                        </a:spcAft>
                        <a:buClrTx/>
                        <a:buSzTx/>
                        <a:buFontTx/>
                        <a:buNone/>
                        <a:tabLst/>
                        <a:defRPr/>
                      </a:pPr>
                      <a:endParaRPr lang="es-CO" sz="1600" i="1" kern="1200" baseline="0" dirty="0" smtClean="0">
                        <a:solidFill>
                          <a:schemeClr val="dk1"/>
                        </a:solidFill>
                        <a:latin typeface="+mn-lt"/>
                        <a:ea typeface="+mn-ea"/>
                        <a:cs typeface="+mn-cs"/>
                      </a:endParaRPr>
                    </a:p>
                    <a:p>
                      <a:pPr marL="0" marR="0" lvl="1" indent="0" algn="just" defTabSz="914400" rtl="0" eaLnBrk="1" fontAlgn="auto" latinLnBrk="0" hangingPunct="1">
                        <a:lnSpc>
                          <a:spcPct val="100000"/>
                        </a:lnSpc>
                        <a:spcBef>
                          <a:spcPts val="0"/>
                        </a:spcBef>
                        <a:spcAft>
                          <a:spcPts val="0"/>
                        </a:spcAft>
                        <a:buClrTx/>
                        <a:buSzTx/>
                        <a:buFontTx/>
                        <a:buNone/>
                        <a:tabLst/>
                        <a:defRPr/>
                      </a:pPr>
                      <a:endParaRPr lang="es-CO" sz="1600" i="1" kern="1200" baseline="0" dirty="0" smtClean="0">
                        <a:solidFill>
                          <a:schemeClr val="dk1"/>
                        </a:solidFill>
                        <a:latin typeface="+mn-lt"/>
                        <a:ea typeface="+mn-ea"/>
                        <a:cs typeface="+mn-cs"/>
                      </a:endParaRPr>
                    </a:p>
                    <a:p>
                      <a:pPr marL="0" marR="0" lvl="1" indent="0" algn="just" defTabSz="914400" rtl="0" eaLnBrk="1" fontAlgn="auto" latinLnBrk="0" hangingPunct="1">
                        <a:lnSpc>
                          <a:spcPct val="100000"/>
                        </a:lnSpc>
                        <a:spcBef>
                          <a:spcPts val="0"/>
                        </a:spcBef>
                        <a:spcAft>
                          <a:spcPts val="0"/>
                        </a:spcAft>
                        <a:buClrTx/>
                        <a:buSzTx/>
                        <a:buFontTx/>
                        <a:buNone/>
                        <a:tabLst/>
                        <a:defRPr/>
                      </a:pPr>
                      <a:endParaRPr lang="es-CO" sz="1600" i="1" kern="1200" baseline="0" dirty="0" smtClean="0">
                        <a:solidFill>
                          <a:schemeClr val="dk1"/>
                        </a:solidFill>
                        <a:latin typeface="+mn-lt"/>
                        <a:ea typeface="+mn-ea"/>
                        <a:cs typeface="+mn-cs"/>
                      </a:endParaRPr>
                    </a:p>
                    <a:p>
                      <a:pPr marL="0" marR="0" lvl="1" indent="0" algn="just" defTabSz="914400" rtl="0" eaLnBrk="1" fontAlgn="auto" latinLnBrk="0" hangingPunct="1">
                        <a:lnSpc>
                          <a:spcPct val="100000"/>
                        </a:lnSpc>
                        <a:spcBef>
                          <a:spcPts val="0"/>
                        </a:spcBef>
                        <a:spcAft>
                          <a:spcPts val="0"/>
                        </a:spcAft>
                        <a:buClrTx/>
                        <a:buSzTx/>
                        <a:buFontTx/>
                        <a:buNone/>
                        <a:tabLst/>
                        <a:defRPr/>
                      </a:pPr>
                      <a:endParaRPr lang="es-CO" sz="1600" i="1" kern="1200" baseline="0" dirty="0" smtClean="0">
                        <a:solidFill>
                          <a:schemeClr val="dk1"/>
                        </a:solidFill>
                        <a:latin typeface="+mn-lt"/>
                        <a:ea typeface="+mn-ea"/>
                        <a:cs typeface="+mn-cs"/>
                      </a:endParaRPr>
                    </a:p>
                  </a:txBody>
                  <a:tcPr>
                    <a:solidFill>
                      <a:schemeClr val="tx2">
                        <a:lumMod val="20000"/>
                        <a:lumOff val="80000"/>
                      </a:schemeClr>
                    </a:solidFill>
                  </a:tcPr>
                </a:tc>
                <a:tc>
                  <a:txBody>
                    <a:bodyPr/>
                    <a:lstStyle/>
                    <a:p>
                      <a:pPr algn="just"/>
                      <a:r>
                        <a:rPr lang="es-CO" sz="1600" i="0" kern="1200" baseline="0" dirty="0" smtClean="0">
                          <a:solidFill>
                            <a:schemeClr val="dk1"/>
                          </a:solidFill>
                          <a:latin typeface="+mn-lt"/>
                          <a:ea typeface="+mn-ea"/>
                          <a:cs typeface="+mn-cs"/>
                        </a:rPr>
                        <a:t>Cada usuario de acuerdo al perfil asignado dentro del sistema SIIF- Nación registra en oportunidad cada uno de los movimientos que dan origen a los informes financieros que mensualmente publica la entidad.</a:t>
                      </a:r>
                    </a:p>
                    <a:p>
                      <a:pPr algn="just"/>
                      <a:endParaRPr lang="es-CO" sz="1600" i="0" kern="1200" baseline="0" dirty="0" smtClean="0">
                        <a:solidFill>
                          <a:schemeClr val="dk1"/>
                        </a:solidFill>
                        <a:latin typeface="+mn-lt"/>
                        <a:ea typeface="+mn-ea"/>
                        <a:cs typeface="+mn-cs"/>
                      </a:endParaRPr>
                    </a:p>
                  </a:txBody>
                  <a:tcPr>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4" name="CuadroTexto 3"/>
          <p:cNvSpPr txBox="1"/>
          <p:nvPr/>
        </p:nvSpPr>
        <p:spPr>
          <a:xfrm>
            <a:off x="5436096" y="6309320"/>
            <a:ext cx="360040" cy="230832"/>
          </a:xfrm>
          <a:prstGeom prst="rect">
            <a:avLst/>
          </a:prstGeom>
          <a:noFill/>
        </p:spPr>
        <p:txBody>
          <a:bodyPr wrap="square" rtlCol="0">
            <a:spAutoFit/>
          </a:bodyPr>
          <a:lstStyle/>
          <a:p>
            <a:r>
              <a:rPr lang="es-CO" sz="900" dirty="0" smtClean="0">
                <a:solidFill>
                  <a:schemeClr val="bg1"/>
                </a:solidFill>
              </a:rPr>
              <a:t>18</a:t>
            </a:r>
            <a:endParaRPr lang="es-ES" sz="900" dirty="0">
              <a:solidFill>
                <a:schemeClr val="bg1"/>
              </a:solidFill>
            </a:endParaRPr>
          </a:p>
        </p:txBody>
      </p:sp>
      <p:sp>
        <p:nvSpPr>
          <p:cNvPr id="5" name="Text Box 3"/>
          <p:cNvSpPr txBox="1">
            <a:spLocks noChangeArrowheads="1"/>
          </p:cNvSpPr>
          <p:nvPr/>
        </p:nvSpPr>
        <p:spPr bwMode="auto">
          <a:xfrm>
            <a:off x="0" y="350838"/>
            <a:ext cx="9144000" cy="646331"/>
          </a:xfrm>
          <a:prstGeom prst="rect">
            <a:avLst/>
          </a:prstGeom>
          <a:noFill/>
          <a:ln w="9525" algn="ctr">
            <a:noFill/>
            <a:miter lim="800000"/>
            <a:headEnd/>
            <a:tailEnd/>
          </a:ln>
          <a:effectLst/>
        </p:spPr>
        <p:txBody>
          <a:bodyPr>
            <a:spAutoFit/>
          </a:bodyPr>
          <a:lstStyle/>
          <a:p>
            <a:pPr algn="ctr">
              <a:spcBef>
                <a:spcPts val="0"/>
              </a:spcBef>
              <a:defRPr/>
            </a:pPr>
            <a:r>
              <a:rPr lang="es-CO" b="1" dirty="0" smtClean="0"/>
              <a:t>FORTALEZAS DE LAS POLITICAS </a:t>
            </a:r>
            <a:r>
              <a:rPr lang="es-CO" b="1" dirty="0"/>
              <a:t>DE OPERACIÓN Y SEGURIDAD DE SIIF </a:t>
            </a:r>
            <a:r>
              <a:rPr lang="es-CO" b="1" dirty="0" smtClean="0"/>
              <a:t>– NACIÓN</a:t>
            </a:r>
          </a:p>
        </p:txBody>
      </p:sp>
    </p:spTree>
    <p:extLst>
      <p:ext uri="{BB962C8B-B14F-4D97-AF65-F5344CB8AC3E}">
        <p14:creationId xmlns:p14="http://schemas.microsoft.com/office/powerpoint/2010/main" val="2434929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44013636"/>
              </p:ext>
            </p:extLst>
          </p:nvPr>
        </p:nvGraphicFramePr>
        <p:xfrm>
          <a:off x="0" y="980728"/>
          <a:ext cx="9144000" cy="4620097"/>
        </p:xfrm>
        <a:graphic>
          <a:graphicData uri="http://schemas.openxmlformats.org/drawingml/2006/table">
            <a:tbl>
              <a:tblPr firstRow="1" bandRow="1">
                <a:tableStyleId>{5C22544A-7EE6-4342-B048-85BDC9FD1C3A}</a:tableStyleId>
              </a:tblPr>
              <a:tblGrid>
                <a:gridCol w="5278244">
                  <a:extLst>
                    <a:ext uri="{9D8B030D-6E8A-4147-A177-3AD203B41FA5}">
                      <a16:colId xmlns:a16="http://schemas.microsoft.com/office/drawing/2014/main" val="20000"/>
                    </a:ext>
                  </a:extLst>
                </a:gridCol>
                <a:gridCol w="3865756">
                  <a:extLst>
                    <a:ext uri="{9D8B030D-6E8A-4147-A177-3AD203B41FA5}">
                      <a16:colId xmlns:a16="http://schemas.microsoft.com/office/drawing/2014/main" val="20001"/>
                    </a:ext>
                  </a:extLst>
                </a:gridCol>
              </a:tblGrid>
              <a:tr h="88952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800" b="1" i="1" dirty="0" smtClean="0"/>
                        <a:t>Lineamientos establecidos por el Comité de Seguridad del SIIF- Nación. Decreto 1068</a:t>
                      </a:r>
                      <a:r>
                        <a:rPr lang="es-CO" sz="1800" b="1" i="1" baseline="0" dirty="0" smtClean="0"/>
                        <a:t> de 2015.</a:t>
                      </a:r>
                      <a:endParaRPr lang="es-CO" sz="1800" b="1" i="1" dirty="0" smtClean="0"/>
                    </a:p>
                  </a:txBody>
                  <a:tcPr anchor="ctr">
                    <a:solidFill>
                      <a:schemeClr val="tx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800" b="1" i="1" dirty="0" smtClean="0"/>
                        <a:t>Implementación en CRA</a:t>
                      </a:r>
                    </a:p>
                  </a:txBody>
                  <a:tcPr anchor="ctr">
                    <a:solidFill>
                      <a:schemeClr val="tx2">
                        <a:lumMod val="75000"/>
                      </a:schemeClr>
                    </a:solidFill>
                  </a:tcPr>
                </a:tc>
                <a:extLst>
                  <a:ext uri="{0D108BD9-81ED-4DB2-BD59-A6C34878D82A}">
                    <a16:rowId xmlns:a16="http://schemas.microsoft.com/office/drawing/2014/main" val="10000"/>
                  </a:ext>
                </a:extLst>
              </a:tr>
              <a:tr h="3730575">
                <a:tc>
                  <a: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es-CO" sz="1600" i="1" kern="1200" baseline="0" dirty="0" smtClean="0">
                          <a:solidFill>
                            <a:schemeClr val="dk1"/>
                          </a:solidFill>
                          <a:latin typeface="+mn-lt"/>
                          <a:ea typeface="+mn-ea"/>
                          <a:cs typeface="+mn-cs"/>
                        </a:rPr>
                        <a:t>f) El registro de los beneficiarios y de las cuentas bancarias que se requieran para efectuar pagos a través del SIIF Nación.</a:t>
                      </a:r>
                    </a:p>
                    <a:p>
                      <a:pPr marL="0" marR="0" lvl="1" indent="0" algn="just" defTabSz="914400" rtl="0" eaLnBrk="1" fontAlgn="auto" latinLnBrk="0" hangingPunct="1">
                        <a:lnSpc>
                          <a:spcPct val="100000"/>
                        </a:lnSpc>
                        <a:spcBef>
                          <a:spcPts val="0"/>
                        </a:spcBef>
                        <a:spcAft>
                          <a:spcPts val="0"/>
                        </a:spcAft>
                        <a:buClrTx/>
                        <a:buSzTx/>
                        <a:buFontTx/>
                        <a:buNone/>
                        <a:tabLst/>
                        <a:defRPr/>
                      </a:pPr>
                      <a:endParaRPr lang="es-CO" sz="1600" i="1" kern="1200" baseline="0" dirty="0" smtClean="0">
                        <a:solidFill>
                          <a:schemeClr val="dk1"/>
                        </a:solidFill>
                        <a:latin typeface="+mn-lt"/>
                        <a:ea typeface="+mn-ea"/>
                        <a:cs typeface="+mn-cs"/>
                      </a:endParaRPr>
                    </a:p>
                    <a:p>
                      <a:pPr marL="0" marR="0" lvl="1" indent="0" algn="just" defTabSz="914400" rtl="0" eaLnBrk="1" fontAlgn="auto" latinLnBrk="0" hangingPunct="1">
                        <a:lnSpc>
                          <a:spcPct val="100000"/>
                        </a:lnSpc>
                        <a:spcBef>
                          <a:spcPts val="0"/>
                        </a:spcBef>
                        <a:spcAft>
                          <a:spcPts val="0"/>
                        </a:spcAft>
                        <a:buClrTx/>
                        <a:buSzTx/>
                        <a:buFontTx/>
                        <a:buNone/>
                        <a:tabLst/>
                        <a:defRPr/>
                      </a:pPr>
                      <a:endParaRPr lang="es-CO" sz="1600" i="1" kern="1200" baseline="0" dirty="0" smtClean="0">
                        <a:solidFill>
                          <a:schemeClr val="dk1"/>
                        </a:solidFill>
                        <a:latin typeface="+mn-lt"/>
                        <a:ea typeface="+mn-ea"/>
                        <a:cs typeface="+mn-cs"/>
                      </a:endParaRPr>
                    </a:p>
                    <a:p>
                      <a:pPr marL="0" marR="0" lvl="1" indent="0" algn="just" defTabSz="914400" rtl="0" eaLnBrk="1" fontAlgn="auto" latinLnBrk="0" hangingPunct="1">
                        <a:lnSpc>
                          <a:spcPct val="100000"/>
                        </a:lnSpc>
                        <a:spcBef>
                          <a:spcPts val="0"/>
                        </a:spcBef>
                        <a:spcAft>
                          <a:spcPts val="0"/>
                        </a:spcAft>
                        <a:buClrTx/>
                        <a:buSzTx/>
                        <a:buFontTx/>
                        <a:buNone/>
                        <a:tabLst/>
                        <a:defRPr/>
                      </a:pPr>
                      <a:endParaRPr lang="es-CO" sz="1600" i="1" kern="1200" baseline="0" dirty="0" smtClean="0">
                        <a:solidFill>
                          <a:schemeClr val="dk1"/>
                        </a:solidFill>
                        <a:latin typeface="+mn-lt"/>
                        <a:ea typeface="+mn-ea"/>
                        <a:cs typeface="+mn-cs"/>
                      </a:endParaRPr>
                    </a:p>
                    <a:p>
                      <a:pPr marL="0" marR="0" lvl="1" indent="0" algn="just" defTabSz="914400" rtl="0" eaLnBrk="1" fontAlgn="auto" latinLnBrk="0" hangingPunct="1">
                        <a:lnSpc>
                          <a:spcPct val="100000"/>
                        </a:lnSpc>
                        <a:spcBef>
                          <a:spcPts val="0"/>
                        </a:spcBef>
                        <a:spcAft>
                          <a:spcPts val="0"/>
                        </a:spcAft>
                        <a:buClrTx/>
                        <a:buSzTx/>
                        <a:buFontTx/>
                        <a:buNone/>
                        <a:tabLst/>
                        <a:defRPr/>
                      </a:pPr>
                      <a:endParaRPr lang="es-CO" sz="1600" i="1" kern="1200" baseline="0" dirty="0" smtClean="0">
                        <a:solidFill>
                          <a:schemeClr val="dk1"/>
                        </a:solidFill>
                        <a:latin typeface="+mn-lt"/>
                        <a:ea typeface="+mn-ea"/>
                        <a:cs typeface="+mn-cs"/>
                      </a:endParaRPr>
                    </a:p>
                  </a:txBody>
                  <a:tcPr>
                    <a:solidFill>
                      <a:schemeClr val="tx2">
                        <a:lumMod val="20000"/>
                        <a:lumOff val="80000"/>
                      </a:schemeClr>
                    </a:solidFill>
                  </a:tcPr>
                </a:tc>
                <a:tc>
                  <a:txBody>
                    <a:bodyPr/>
                    <a:lstStyle/>
                    <a:p>
                      <a:pPr algn="just"/>
                      <a:r>
                        <a:rPr lang="es-CO" sz="1600" i="0" kern="1200" baseline="0" dirty="0" smtClean="0">
                          <a:solidFill>
                            <a:schemeClr val="dk1"/>
                          </a:solidFill>
                          <a:latin typeface="+mn-lt"/>
                          <a:ea typeface="+mn-ea"/>
                          <a:cs typeface="+mn-cs"/>
                        </a:rPr>
                        <a:t>El usuario con perfil de Administrador gestión presupuestal es el encargado de registrar los beneficiarios de los pagos junto con la cuenta bancaria respectiva, registros que son verificados y aprobados por la delegada del Coordinador de SIIF entidad.</a:t>
                      </a:r>
                    </a:p>
                  </a:txBody>
                  <a:tcPr>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5" name="CuadroTexto 4"/>
          <p:cNvSpPr txBox="1"/>
          <p:nvPr/>
        </p:nvSpPr>
        <p:spPr>
          <a:xfrm>
            <a:off x="5436096" y="6309320"/>
            <a:ext cx="360040" cy="230832"/>
          </a:xfrm>
          <a:prstGeom prst="rect">
            <a:avLst/>
          </a:prstGeom>
          <a:noFill/>
        </p:spPr>
        <p:txBody>
          <a:bodyPr wrap="square" rtlCol="0">
            <a:spAutoFit/>
          </a:bodyPr>
          <a:lstStyle/>
          <a:p>
            <a:r>
              <a:rPr lang="es-CO" sz="900" dirty="0" smtClean="0">
                <a:solidFill>
                  <a:schemeClr val="bg1"/>
                </a:solidFill>
              </a:rPr>
              <a:t>19</a:t>
            </a:r>
            <a:endParaRPr lang="es-ES" sz="900" dirty="0">
              <a:solidFill>
                <a:schemeClr val="bg1"/>
              </a:solidFill>
            </a:endParaRPr>
          </a:p>
        </p:txBody>
      </p:sp>
      <p:sp>
        <p:nvSpPr>
          <p:cNvPr id="6" name="Text Box 3"/>
          <p:cNvSpPr txBox="1">
            <a:spLocks noChangeArrowheads="1"/>
          </p:cNvSpPr>
          <p:nvPr/>
        </p:nvSpPr>
        <p:spPr bwMode="auto">
          <a:xfrm>
            <a:off x="0" y="350838"/>
            <a:ext cx="9144000" cy="646331"/>
          </a:xfrm>
          <a:prstGeom prst="rect">
            <a:avLst/>
          </a:prstGeom>
          <a:noFill/>
          <a:ln w="9525" algn="ctr">
            <a:noFill/>
            <a:miter lim="800000"/>
            <a:headEnd/>
            <a:tailEnd/>
          </a:ln>
          <a:effectLst/>
        </p:spPr>
        <p:txBody>
          <a:bodyPr>
            <a:spAutoFit/>
          </a:bodyPr>
          <a:lstStyle/>
          <a:p>
            <a:pPr algn="ctr">
              <a:spcBef>
                <a:spcPts val="0"/>
              </a:spcBef>
              <a:defRPr/>
            </a:pPr>
            <a:r>
              <a:rPr lang="es-CO" b="1" dirty="0" smtClean="0"/>
              <a:t>FORTALEZAS DE LAS POLITICAS </a:t>
            </a:r>
            <a:r>
              <a:rPr lang="es-CO" b="1" dirty="0"/>
              <a:t>DE OPERACIÓN Y SEGURIDAD DE SIIF </a:t>
            </a:r>
            <a:r>
              <a:rPr lang="es-CO" b="1" dirty="0" smtClean="0"/>
              <a:t>– NACIÓN</a:t>
            </a:r>
          </a:p>
        </p:txBody>
      </p:sp>
    </p:spTree>
    <p:extLst>
      <p:ext uri="{BB962C8B-B14F-4D97-AF65-F5344CB8AC3E}">
        <p14:creationId xmlns:p14="http://schemas.microsoft.com/office/powerpoint/2010/main" val="408443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0" y="350838"/>
            <a:ext cx="9144000" cy="615950"/>
          </a:xfrm>
          <a:prstGeom prst="rect">
            <a:avLst/>
          </a:prstGeom>
          <a:noFill/>
          <a:ln w="9525" algn="ctr">
            <a:noFill/>
            <a:miter lim="800000"/>
            <a:headEnd/>
            <a:tailEnd/>
          </a:ln>
          <a:effectLst/>
        </p:spPr>
        <p:txBody>
          <a:bodyPr>
            <a:spAutoFit/>
          </a:bodyPr>
          <a:lstStyle/>
          <a:p>
            <a:pPr algn="ctr">
              <a:spcBef>
                <a:spcPts val="0"/>
              </a:spcBef>
              <a:defRPr/>
            </a:pPr>
            <a:r>
              <a:rPr lang="es-CO" sz="3400" b="1" dirty="0" smtClean="0">
                <a:latin typeface="+mj-lt"/>
              </a:rPr>
              <a:t>OBJETIVO</a:t>
            </a:r>
            <a:endParaRPr lang="es-CO" sz="3400" b="1" dirty="0">
              <a:latin typeface="+mj-lt"/>
            </a:endParaRPr>
          </a:p>
        </p:txBody>
      </p:sp>
      <p:sp>
        <p:nvSpPr>
          <p:cNvPr id="4" name="1 Rectángulo"/>
          <p:cNvSpPr>
            <a:spLocks noChangeArrowheads="1"/>
          </p:cNvSpPr>
          <p:nvPr/>
        </p:nvSpPr>
        <p:spPr bwMode="auto">
          <a:xfrm>
            <a:off x="315466" y="967582"/>
            <a:ext cx="8360990" cy="1754326"/>
          </a:xfrm>
          <a:prstGeom prst="rect">
            <a:avLst/>
          </a:prstGeom>
          <a:noFill/>
          <a:ln w="9525">
            <a:noFill/>
            <a:miter lim="800000"/>
            <a:headEnd/>
            <a:tailEnd/>
          </a:ln>
        </p:spPr>
        <p:txBody>
          <a:bodyPr wrap="square">
            <a:spAutoFit/>
          </a:bodyPr>
          <a:lstStyle/>
          <a:p>
            <a:pPr algn="just"/>
            <a:r>
              <a:rPr lang="es-CO" dirty="0" smtClean="0">
                <a:latin typeface="Arial" panose="020B0604020202020204" pitchFamily="34" charset="0"/>
                <a:cs typeface="Arial" panose="020B0604020202020204" pitchFamily="34" charset="0"/>
              </a:rPr>
              <a:t>Dar cumplimiento a la Circular Externa No 40 del 29 de octubre de 2015, en la que se solicita a las oficinas de control interno verificar el cumplimiento de </a:t>
            </a:r>
            <a:r>
              <a:rPr lang="es-CO" dirty="0" smtClean="0"/>
              <a:t>las </a:t>
            </a:r>
            <a:r>
              <a:rPr lang="es-CO" dirty="0"/>
              <a:t>Políticas de </a:t>
            </a:r>
            <a:r>
              <a:rPr lang="es-CO" dirty="0" smtClean="0"/>
              <a:t>Operación </a:t>
            </a:r>
            <a:r>
              <a:rPr lang="es-CO" dirty="0"/>
              <a:t>y Seguridad </a:t>
            </a:r>
            <a:r>
              <a:rPr lang="es-CO" dirty="0" smtClean="0"/>
              <a:t>del SIIF Nación, por parte de los usuarios del sistema. Por tal razón se realizó un seguimiento al cumplimiento de dichos parámetros en la </a:t>
            </a:r>
            <a:r>
              <a:rPr lang="es-CO" dirty="0" smtClean="0">
                <a:latin typeface="Arial" panose="020B0604020202020204" pitchFamily="34" charset="0"/>
                <a:cs typeface="Arial" panose="020B0604020202020204" pitchFamily="34" charset="0"/>
              </a:rPr>
              <a:t>Comisión de Regulación de Agua Potable y Saneamiento Básico – CRA</a:t>
            </a:r>
            <a:r>
              <a:rPr lang="es-CO" dirty="0">
                <a:latin typeface="Arial" panose="020B0604020202020204" pitchFamily="34" charset="0"/>
                <a:cs typeface="Arial" panose="020B0604020202020204" pitchFamily="34" charset="0"/>
              </a:rPr>
              <a:t> </a:t>
            </a:r>
            <a:r>
              <a:rPr lang="es-CO" dirty="0" smtClean="0">
                <a:latin typeface="Arial" panose="020B0604020202020204" pitchFamily="34" charset="0"/>
                <a:cs typeface="Arial" panose="020B0604020202020204" pitchFamily="34" charset="0"/>
              </a:rPr>
              <a:t>durante la vigencia 2017.</a:t>
            </a:r>
            <a:endParaRPr lang="es-CO" dirty="0"/>
          </a:p>
        </p:txBody>
      </p:sp>
      <p:sp>
        <p:nvSpPr>
          <p:cNvPr id="2" name="1 CuadroTexto"/>
          <p:cNvSpPr txBox="1"/>
          <p:nvPr/>
        </p:nvSpPr>
        <p:spPr>
          <a:xfrm>
            <a:off x="449542" y="3068960"/>
            <a:ext cx="8244916" cy="2277547"/>
          </a:xfrm>
          <a:prstGeom prst="rect">
            <a:avLst/>
          </a:prstGeom>
          <a:noFill/>
        </p:spPr>
        <p:txBody>
          <a:bodyPr wrap="square" rtlCol="0">
            <a:spAutoFit/>
          </a:bodyPr>
          <a:lstStyle/>
          <a:p>
            <a:pPr algn="ctr"/>
            <a:r>
              <a:rPr lang="es-MX" sz="3400" b="1" dirty="0" smtClean="0">
                <a:latin typeface="+mj-lt"/>
              </a:rPr>
              <a:t>CRITERIOS DEL SEGUIMIENTO</a:t>
            </a:r>
          </a:p>
          <a:p>
            <a:endParaRPr lang="es-CO" dirty="0"/>
          </a:p>
          <a:p>
            <a:pPr algn="just"/>
            <a:r>
              <a:rPr lang="es-CO" dirty="0" smtClean="0"/>
              <a:t>La </a:t>
            </a:r>
            <a:r>
              <a:rPr lang="es-CO" dirty="0"/>
              <a:t>evaluación se realizó </a:t>
            </a:r>
            <a:r>
              <a:rPr lang="es-CO" dirty="0" smtClean="0"/>
              <a:t>mediante verificación realizada en el Sistema Integrado de Información Financiera SIIF- Nación, revisión documental y   entrevistas, con </a:t>
            </a:r>
            <a:r>
              <a:rPr lang="es-CO" dirty="0"/>
              <a:t>la finalidad de determinar su estado frente </a:t>
            </a:r>
            <a:r>
              <a:rPr lang="es-CO" dirty="0" smtClean="0"/>
              <a:t>a la normatividad </a:t>
            </a:r>
            <a:r>
              <a:rPr lang="es-CO" dirty="0"/>
              <a:t>aplicable. 	</a:t>
            </a:r>
          </a:p>
          <a:p>
            <a:pPr algn="just"/>
            <a:endParaRPr lang="es-MX" dirty="0" smtClean="0">
              <a:latin typeface="Arial" panose="020B0604020202020204" pitchFamily="34" charset="0"/>
              <a:cs typeface="Arial" panose="020B0604020202020204" pitchFamily="34" charset="0"/>
            </a:endParaRPr>
          </a:p>
        </p:txBody>
      </p:sp>
      <p:sp>
        <p:nvSpPr>
          <p:cNvPr id="6" name="CuadroTexto 5"/>
          <p:cNvSpPr txBox="1"/>
          <p:nvPr/>
        </p:nvSpPr>
        <p:spPr>
          <a:xfrm>
            <a:off x="5436096" y="6309320"/>
            <a:ext cx="288032" cy="230832"/>
          </a:xfrm>
          <a:prstGeom prst="rect">
            <a:avLst/>
          </a:prstGeom>
          <a:noFill/>
        </p:spPr>
        <p:txBody>
          <a:bodyPr wrap="square" rtlCol="0">
            <a:spAutoFit/>
          </a:bodyPr>
          <a:lstStyle/>
          <a:p>
            <a:r>
              <a:rPr lang="es-CO" sz="900" dirty="0">
                <a:solidFill>
                  <a:schemeClr val="bg1"/>
                </a:solidFill>
              </a:rPr>
              <a:t>2</a:t>
            </a:r>
            <a:endParaRPr lang="es-ES" sz="9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0" y="350838"/>
            <a:ext cx="9144000" cy="646331"/>
          </a:xfrm>
          <a:prstGeom prst="rect">
            <a:avLst/>
          </a:prstGeom>
          <a:noFill/>
          <a:ln w="9525" algn="ctr">
            <a:noFill/>
            <a:miter lim="800000"/>
            <a:headEnd/>
            <a:tailEnd/>
          </a:ln>
          <a:effectLst/>
        </p:spPr>
        <p:txBody>
          <a:bodyPr>
            <a:spAutoFit/>
          </a:bodyPr>
          <a:lstStyle/>
          <a:p>
            <a:pPr algn="ctr">
              <a:spcBef>
                <a:spcPts val="0"/>
              </a:spcBef>
              <a:defRPr/>
            </a:pPr>
            <a:r>
              <a:rPr lang="es-CO" b="1" dirty="0" smtClean="0"/>
              <a:t>OPORTUNIDAD DE MEJORA EN LAS POLITICAS </a:t>
            </a:r>
            <a:r>
              <a:rPr lang="es-CO" b="1" dirty="0"/>
              <a:t>DE OPERACIÓN Y SEGURIDAD DE SIIF - NACIÓN</a:t>
            </a:r>
            <a:endParaRPr lang="es-CO" b="1" dirty="0">
              <a:solidFill>
                <a:schemeClr val="tx2">
                  <a:lumMod val="60000"/>
                  <a:lumOff val="40000"/>
                </a:schemeClr>
              </a:solidFill>
              <a:latin typeface="Arial" panose="020B0604020202020204" pitchFamily="34" charset="0"/>
              <a:cs typeface="Arial" panose="020B0604020202020204"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3518477105"/>
              </p:ext>
            </p:extLst>
          </p:nvPr>
        </p:nvGraphicFramePr>
        <p:xfrm>
          <a:off x="0" y="969326"/>
          <a:ext cx="9144000" cy="4979953"/>
        </p:xfrm>
        <a:graphic>
          <a:graphicData uri="http://schemas.openxmlformats.org/drawingml/2006/table">
            <a:tbl>
              <a:tblPr firstRow="1" bandRow="1">
                <a:tableStyleId>{5C22544A-7EE6-4342-B048-85BDC9FD1C3A}</a:tableStyleId>
              </a:tblPr>
              <a:tblGrid>
                <a:gridCol w="5278244">
                  <a:extLst>
                    <a:ext uri="{9D8B030D-6E8A-4147-A177-3AD203B41FA5}">
                      <a16:colId xmlns:a16="http://schemas.microsoft.com/office/drawing/2014/main" val="20000"/>
                    </a:ext>
                  </a:extLst>
                </a:gridCol>
                <a:gridCol w="3865756">
                  <a:extLst>
                    <a:ext uri="{9D8B030D-6E8A-4147-A177-3AD203B41FA5}">
                      <a16:colId xmlns:a16="http://schemas.microsoft.com/office/drawing/2014/main" val="20001"/>
                    </a:ext>
                  </a:extLst>
                </a:gridCol>
              </a:tblGrid>
              <a:tr h="6691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800" b="1" i="1" dirty="0" smtClean="0"/>
                        <a:t>Lineamientos establecidos por el Comité de Seguridad del SIIF- Nación. Decreto 1068</a:t>
                      </a:r>
                      <a:r>
                        <a:rPr lang="es-CO" sz="1800" b="1" i="1" baseline="0" dirty="0" smtClean="0"/>
                        <a:t> de 2015.</a:t>
                      </a:r>
                      <a:endParaRPr lang="es-CO" sz="1800" b="1" i="1" dirty="0" smtClean="0"/>
                    </a:p>
                  </a:txBody>
                  <a:tcPr anchor="ctr">
                    <a:solidFill>
                      <a:schemeClr val="tx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800" b="1" i="1" dirty="0" smtClean="0"/>
                        <a:t>Detalle de la observación</a:t>
                      </a:r>
                      <a:endParaRPr lang="es-CO" sz="1800" b="1" i="1" dirty="0" smtClean="0"/>
                    </a:p>
                  </a:txBody>
                  <a:tcPr anchor="ctr">
                    <a:solidFill>
                      <a:schemeClr val="tx2">
                        <a:lumMod val="75000"/>
                      </a:schemeClr>
                    </a:solidFill>
                  </a:tcPr>
                </a:tc>
                <a:extLst>
                  <a:ext uri="{0D108BD9-81ED-4DB2-BD59-A6C34878D82A}">
                    <a16:rowId xmlns:a16="http://schemas.microsoft.com/office/drawing/2014/main" val="10000"/>
                  </a:ext>
                </a:extLst>
              </a:tr>
              <a:tr h="4310848">
                <a:tc>
                  <a: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es-CO" sz="1600" i="1" kern="1200" baseline="0" dirty="0" smtClean="0">
                          <a:solidFill>
                            <a:schemeClr val="dk1"/>
                          </a:solidFill>
                          <a:latin typeface="+mn-lt"/>
                          <a:ea typeface="+mn-ea"/>
                          <a:cs typeface="+mn-cs"/>
                        </a:rPr>
                        <a:t>e) El uso de las claves y firmas digitales asignados;</a:t>
                      </a:r>
                    </a:p>
                  </a:txBody>
                  <a:tcPr>
                    <a:solidFill>
                      <a:schemeClr val="tx2">
                        <a:lumMod val="20000"/>
                        <a:lumOff val="80000"/>
                      </a:schemeClr>
                    </a:solidFill>
                  </a:tcPr>
                </a:tc>
                <a:tc>
                  <a:txBody>
                    <a:bodyPr/>
                    <a:lstStyle/>
                    <a:p>
                      <a:pPr algn="just"/>
                      <a:r>
                        <a:rPr lang="es-CO" sz="1600" i="0" kern="1200" baseline="0" dirty="0" smtClean="0">
                          <a:solidFill>
                            <a:schemeClr val="dk1"/>
                          </a:solidFill>
                          <a:latin typeface="+mn-lt"/>
                          <a:ea typeface="+mn-ea"/>
                          <a:cs typeface="+mn-cs"/>
                        </a:rPr>
                        <a:t>Cada usuario es responsable del manejo de la clave que asigna individualmente el sistema y la firma digital requerida para entrar al sistema. </a:t>
                      </a:r>
                    </a:p>
                    <a:p>
                      <a:pPr algn="just"/>
                      <a:endParaRPr lang="es-CO" sz="1600" i="0" kern="1200" baseline="0" dirty="0" smtClean="0">
                        <a:solidFill>
                          <a:schemeClr val="dk1"/>
                        </a:solidFill>
                        <a:latin typeface="+mn-lt"/>
                        <a:ea typeface="+mn-ea"/>
                        <a:cs typeface="+mn-cs"/>
                      </a:endParaRPr>
                    </a:p>
                    <a:p>
                      <a:pPr algn="just"/>
                      <a:r>
                        <a:rPr lang="es-CO" sz="1600" i="0" kern="1200" baseline="0" dirty="0" smtClean="0">
                          <a:solidFill>
                            <a:schemeClr val="dk1"/>
                          </a:solidFill>
                          <a:latin typeface="+mn-lt"/>
                          <a:ea typeface="+mn-ea"/>
                          <a:cs typeface="+mn-cs"/>
                        </a:rPr>
                        <a:t>Una vez revisada esta responsabilidad se evidenció que durante el periodo de vacaciones de los usuarios  Flor Alba Paez y Francisco Javier Zamudio se realizaron registros en el sistema SIIF utilizando las claves y firmas digitales asignadas a cada uno de los funcionarios citados, según reporte de auditoría generado por el sistema SIIF-Nación (ver anexo 2).</a:t>
                      </a:r>
                    </a:p>
                  </a:txBody>
                  <a:tcPr>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4" name="CuadroTexto 3"/>
          <p:cNvSpPr txBox="1"/>
          <p:nvPr/>
        </p:nvSpPr>
        <p:spPr>
          <a:xfrm>
            <a:off x="5436096" y="6309320"/>
            <a:ext cx="360040" cy="230832"/>
          </a:xfrm>
          <a:prstGeom prst="rect">
            <a:avLst/>
          </a:prstGeom>
          <a:noFill/>
        </p:spPr>
        <p:txBody>
          <a:bodyPr wrap="square" rtlCol="0">
            <a:spAutoFit/>
          </a:bodyPr>
          <a:lstStyle/>
          <a:p>
            <a:r>
              <a:rPr lang="es-CO" sz="900" dirty="0" smtClean="0">
                <a:solidFill>
                  <a:schemeClr val="bg1"/>
                </a:solidFill>
              </a:rPr>
              <a:t>20</a:t>
            </a:r>
            <a:endParaRPr lang="es-ES" sz="900" dirty="0">
              <a:solidFill>
                <a:schemeClr val="bg1"/>
              </a:solidFill>
            </a:endParaRPr>
          </a:p>
        </p:txBody>
      </p:sp>
    </p:spTree>
    <p:extLst>
      <p:ext uri="{BB962C8B-B14F-4D97-AF65-F5344CB8AC3E}">
        <p14:creationId xmlns:p14="http://schemas.microsoft.com/office/powerpoint/2010/main" val="2036295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0" y="350838"/>
            <a:ext cx="9144000" cy="646331"/>
          </a:xfrm>
          <a:prstGeom prst="rect">
            <a:avLst/>
          </a:prstGeom>
          <a:noFill/>
          <a:ln w="9525" algn="ctr">
            <a:noFill/>
            <a:miter lim="800000"/>
            <a:headEnd/>
            <a:tailEnd/>
          </a:ln>
          <a:effectLst/>
        </p:spPr>
        <p:txBody>
          <a:bodyPr>
            <a:spAutoFit/>
          </a:bodyPr>
          <a:lstStyle/>
          <a:p>
            <a:pPr algn="ctr">
              <a:spcBef>
                <a:spcPts val="0"/>
              </a:spcBef>
              <a:defRPr/>
            </a:pPr>
            <a:r>
              <a:rPr lang="es-CO" b="1" dirty="0" smtClean="0"/>
              <a:t>OPORTUNIDAD DE MEJORA EN LAS POLITICAS </a:t>
            </a:r>
            <a:r>
              <a:rPr lang="es-CO" b="1" dirty="0"/>
              <a:t>DE OPERACIÓN Y SEGURIDAD DE SIIF - NACIÓN</a:t>
            </a:r>
            <a:endParaRPr lang="es-CO" b="1" dirty="0">
              <a:solidFill>
                <a:schemeClr val="tx2">
                  <a:lumMod val="60000"/>
                  <a:lumOff val="40000"/>
                </a:schemeClr>
              </a:solidFill>
              <a:latin typeface="Arial" panose="020B0604020202020204" pitchFamily="34" charset="0"/>
              <a:cs typeface="Arial" panose="020B0604020202020204"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3389116609"/>
              </p:ext>
            </p:extLst>
          </p:nvPr>
        </p:nvGraphicFramePr>
        <p:xfrm>
          <a:off x="0" y="969326"/>
          <a:ext cx="9144000" cy="4979953"/>
        </p:xfrm>
        <a:graphic>
          <a:graphicData uri="http://schemas.openxmlformats.org/drawingml/2006/table">
            <a:tbl>
              <a:tblPr firstRow="1" bandRow="1">
                <a:tableStyleId>{5C22544A-7EE6-4342-B048-85BDC9FD1C3A}</a:tableStyleId>
              </a:tblPr>
              <a:tblGrid>
                <a:gridCol w="5278244">
                  <a:extLst>
                    <a:ext uri="{9D8B030D-6E8A-4147-A177-3AD203B41FA5}">
                      <a16:colId xmlns:a16="http://schemas.microsoft.com/office/drawing/2014/main" val="20000"/>
                    </a:ext>
                  </a:extLst>
                </a:gridCol>
                <a:gridCol w="3865756">
                  <a:extLst>
                    <a:ext uri="{9D8B030D-6E8A-4147-A177-3AD203B41FA5}">
                      <a16:colId xmlns:a16="http://schemas.microsoft.com/office/drawing/2014/main" val="20001"/>
                    </a:ext>
                  </a:extLst>
                </a:gridCol>
              </a:tblGrid>
              <a:tr h="6691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800" b="1" i="1" dirty="0" smtClean="0"/>
                        <a:t>Lineamientos establecidos por el Comité de Seguridad del SIIF- Nación. Decreto 1068</a:t>
                      </a:r>
                      <a:r>
                        <a:rPr lang="es-CO" sz="1800" b="1" i="1" baseline="0" dirty="0" smtClean="0"/>
                        <a:t> de 2015.</a:t>
                      </a:r>
                      <a:endParaRPr lang="es-CO" sz="1800" b="1" i="1" dirty="0" smtClean="0"/>
                    </a:p>
                  </a:txBody>
                  <a:tcPr anchor="ctr">
                    <a:solidFill>
                      <a:schemeClr val="tx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800" b="1" i="1" dirty="0" smtClean="0"/>
                        <a:t>Comentarios de la</a:t>
                      </a:r>
                      <a:r>
                        <a:rPr lang="es-CO" sz="1800" b="1" i="1" baseline="0" dirty="0" smtClean="0"/>
                        <a:t> Subdirección Administrativa y Financiera </a:t>
                      </a:r>
                      <a:endParaRPr lang="es-CO" sz="1800" b="1" i="1" dirty="0" smtClean="0"/>
                    </a:p>
                  </a:txBody>
                  <a:tcPr anchor="ctr">
                    <a:solidFill>
                      <a:schemeClr val="tx2">
                        <a:lumMod val="75000"/>
                      </a:schemeClr>
                    </a:solidFill>
                  </a:tcPr>
                </a:tc>
                <a:extLst>
                  <a:ext uri="{0D108BD9-81ED-4DB2-BD59-A6C34878D82A}">
                    <a16:rowId xmlns:a16="http://schemas.microsoft.com/office/drawing/2014/main" val="10000"/>
                  </a:ext>
                </a:extLst>
              </a:tr>
              <a:tr h="4310848">
                <a:tc>
                  <a: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es-CO" sz="1600" i="1" kern="1200" baseline="0" dirty="0" smtClean="0">
                          <a:solidFill>
                            <a:schemeClr val="dk1"/>
                          </a:solidFill>
                          <a:latin typeface="+mn-lt"/>
                          <a:ea typeface="+mn-ea"/>
                          <a:cs typeface="+mn-cs"/>
                        </a:rPr>
                        <a:t>e) El uso de las claves y firmas digitales asignados;</a:t>
                      </a:r>
                    </a:p>
                  </a:txBody>
                  <a:tcPr>
                    <a:solidFill>
                      <a:schemeClr val="tx2">
                        <a:lumMod val="20000"/>
                        <a:lumOff val="80000"/>
                      </a:schemeClr>
                    </a:solidFill>
                  </a:tcPr>
                </a:tc>
                <a:tc>
                  <a:txBody>
                    <a:bodyPr/>
                    <a:lstStyle/>
                    <a:p>
                      <a:pPr algn="just"/>
                      <a:r>
                        <a:rPr lang="es-CO" sz="1600" i="1" kern="1200" baseline="0" dirty="0" smtClean="0">
                          <a:solidFill>
                            <a:schemeClr val="dk1"/>
                          </a:solidFill>
                          <a:latin typeface="+mn-lt"/>
                          <a:ea typeface="+mn-ea"/>
                          <a:cs typeface="+mn-cs"/>
                        </a:rPr>
                        <a:t>“Frente al comentario que utilizado el usuario de perfil presupuesto durante el período de vacaciones del titular de éste.  Es pertinente señalar que ante SIIF, se solicitó la modificación del perfil de contabilidad a presupuesto, pero dichos perfiles no son compatibles y fue rechazado.  Razón por la cual, se decidió utilizar el perfil de dicho funcionario, teniendo el conocimiento que él no tenía el </a:t>
                      </a:r>
                      <a:r>
                        <a:rPr lang="es-CO" sz="1600" i="1" kern="1200" baseline="0" dirty="0" err="1" smtClean="0">
                          <a:solidFill>
                            <a:schemeClr val="dk1"/>
                          </a:solidFill>
                          <a:latin typeface="+mn-lt"/>
                          <a:ea typeface="+mn-ea"/>
                          <a:cs typeface="+mn-cs"/>
                        </a:rPr>
                        <a:t>token</a:t>
                      </a:r>
                      <a:r>
                        <a:rPr lang="es-CO" sz="1600" i="1" kern="1200" baseline="0" dirty="0" smtClean="0">
                          <a:solidFill>
                            <a:schemeClr val="dk1"/>
                          </a:solidFill>
                          <a:latin typeface="+mn-lt"/>
                          <a:ea typeface="+mn-ea"/>
                          <a:cs typeface="+mn-cs"/>
                        </a:rPr>
                        <a:t>, se encontraba en la entidad y que era urgente realizar los procesos presupuestales”.</a:t>
                      </a:r>
                      <a:endParaRPr lang="es-CO" sz="1600" i="1" kern="1200" baseline="0" dirty="0" smtClean="0">
                        <a:solidFill>
                          <a:schemeClr val="dk1"/>
                        </a:solidFill>
                        <a:latin typeface="+mn-lt"/>
                        <a:ea typeface="+mn-ea"/>
                        <a:cs typeface="+mn-cs"/>
                      </a:endParaRPr>
                    </a:p>
                  </a:txBody>
                  <a:tcPr>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4" name="CuadroTexto 3"/>
          <p:cNvSpPr txBox="1"/>
          <p:nvPr/>
        </p:nvSpPr>
        <p:spPr>
          <a:xfrm>
            <a:off x="5436096" y="6309320"/>
            <a:ext cx="360040" cy="230832"/>
          </a:xfrm>
          <a:prstGeom prst="rect">
            <a:avLst/>
          </a:prstGeom>
          <a:noFill/>
        </p:spPr>
        <p:txBody>
          <a:bodyPr wrap="square" rtlCol="0">
            <a:spAutoFit/>
          </a:bodyPr>
          <a:lstStyle/>
          <a:p>
            <a:r>
              <a:rPr lang="es-CO" sz="900" dirty="0" smtClean="0">
                <a:solidFill>
                  <a:schemeClr val="bg1"/>
                </a:solidFill>
              </a:rPr>
              <a:t>20</a:t>
            </a:r>
            <a:endParaRPr lang="es-ES" sz="900" dirty="0">
              <a:solidFill>
                <a:schemeClr val="bg1"/>
              </a:solidFill>
            </a:endParaRPr>
          </a:p>
        </p:txBody>
      </p:sp>
    </p:spTree>
    <p:extLst>
      <p:ext uri="{BB962C8B-B14F-4D97-AF65-F5344CB8AC3E}">
        <p14:creationId xmlns:p14="http://schemas.microsoft.com/office/powerpoint/2010/main" val="465965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5436096" y="6309320"/>
            <a:ext cx="360040" cy="230832"/>
          </a:xfrm>
          <a:prstGeom prst="rect">
            <a:avLst/>
          </a:prstGeom>
          <a:noFill/>
        </p:spPr>
        <p:txBody>
          <a:bodyPr wrap="square" rtlCol="0">
            <a:spAutoFit/>
          </a:bodyPr>
          <a:lstStyle/>
          <a:p>
            <a:r>
              <a:rPr lang="es-CO" sz="900" dirty="0" smtClean="0">
                <a:solidFill>
                  <a:schemeClr val="bg1"/>
                </a:solidFill>
              </a:rPr>
              <a:t>21</a:t>
            </a:r>
            <a:endParaRPr lang="es-ES" sz="900" dirty="0">
              <a:solidFill>
                <a:schemeClr val="bg1"/>
              </a:solidFill>
            </a:endParaRPr>
          </a:p>
        </p:txBody>
      </p:sp>
      <p:sp>
        <p:nvSpPr>
          <p:cNvPr id="7" name="Text Box 3"/>
          <p:cNvSpPr txBox="1">
            <a:spLocks noChangeArrowheads="1"/>
          </p:cNvSpPr>
          <p:nvPr/>
        </p:nvSpPr>
        <p:spPr bwMode="auto">
          <a:xfrm>
            <a:off x="-54398" y="332656"/>
            <a:ext cx="9144000" cy="646331"/>
          </a:xfrm>
          <a:prstGeom prst="rect">
            <a:avLst/>
          </a:prstGeom>
          <a:noFill/>
          <a:ln w="9525" algn="ctr">
            <a:noFill/>
            <a:miter lim="800000"/>
            <a:headEnd/>
            <a:tailEnd/>
          </a:ln>
          <a:effectLst/>
        </p:spPr>
        <p:txBody>
          <a:bodyPr>
            <a:spAutoFit/>
          </a:bodyPr>
          <a:lstStyle/>
          <a:p>
            <a:pPr algn="ctr">
              <a:spcBef>
                <a:spcPts val="0"/>
              </a:spcBef>
              <a:defRPr/>
            </a:pPr>
            <a:r>
              <a:rPr lang="es-CO" b="1" dirty="0" smtClean="0"/>
              <a:t>RECOMENDACIONES PARA EL CUMPLIMIENTO DE LAS POLITICAS </a:t>
            </a:r>
            <a:r>
              <a:rPr lang="es-CO" b="1" dirty="0"/>
              <a:t>DE OPERACIÓN Y SEGURIDAD DE SIIF - NACIÓN</a:t>
            </a:r>
            <a:endParaRPr lang="es-CO" b="1"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9" name="Rectángulo 8"/>
          <p:cNvSpPr/>
          <p:nvPr/>
        </p:nvSpPr>
        <p:spPr>
          <a:xfrm>
            <a:off x="305134" y="1052736"/>
            <a:ext cx="8424936" cy="4524315"/>
          </a:xfrm>
          <a:prstGeom prst="rect">
            <a:avLst/>
          </a:prstGeom>
        </p:spPr>
        <p:txBody>
          <a:bodyPr wrap="square">
            <a:spAutoFit/>
          </a:bodyPr>
          <a:lstStyle/>
          <a:p>
            <a:pPr lvl="0" algn="just"/>
            <a:r>
              <a:rPr lang="es-CO" dirty="0"/>
              <a:t>Es necesario que la entidad restrinja el acceso en el SIIF Nación </a:t>
            </a:r>
            <a:r>
              <a:rPr lang="es-CO" dirty="0" smtClean="0"/>
              <a:t>así como en los </a:t>
            </a:r>
            <a:r>
              <a:rPr lang="es-CO" dirty="0"/>
              <a:t>demás aplicativos institucionales, a los funcionarios que se encuentren en situaciones administrativas relacionadas con licencias, vacaciones e incapacidades y en las que la entidad conceda un descanso remunerado o su inasistencia a las instalaciones de la entidad. Lo anterior ya que </a:t>
            </a:r>
            <a:r>
              <a:rPr lang="es-CO" dirty="0" smtClean="0"/>
              <a:t>el </a:t>
            </a:r>
            <a:r>
              <a:rPr lang="es-CO" dirty="0"/>
              <a:t>ingreso en los aplicativos o cualquier actividad ejecutada por funcionarios que se encuentren en las situaciones administrativas antes descritas, </a:t>
            </a:r>
            <a:r>
              <a:rPr lang="es-CO" dirty="0" smtClean="0"/>
              <a:t>puede constituirse en un uso no autorizado de tales herramientas; en </a:t>
            </a:r>
            <a:r>
              <a:rPr lang="es-CO" dirty="0"/>
              <a:t>caso de requerirse su </a:t>
            </a:r>
            <a:r>
              <a:rPr lang="es-CO" dirty="0" smtClean="0"/>
              <a:t>gestión en asuntos de su competencia o por necesidades del servicio, es potestad de la entidad suspender las vacaciones o permisos otorgados para efectos de evitar que funcionarios no autorizados, gestionen asuntos por fuera de su órbita así sea de manera temporal como en los casos que nos ocupan (ver anexo 2). </a:t>
            </a:r>
            <a:endParaRPr lang="es-CO" dirty="0"/>
          </a:p>
          <a:p>
            <a:pPr lvl="0" algn="just"/>
            <a:endParaRPr lang="es-CO" dirty="0" smtClean="0"/>
          </a:p>
          <a:p>
            <a:pPr lvl="0" algn="just"/>
            <a:r>
              <a:rPr lang="es-CO" dirty="0" smtClean="0"/>
              <a:t>Esta observación debe </a:t>
            </a:r>
            <a:r>
              <a:rPr lang="es-CO" dirty="0"/>
              <a:t>ser evaluada por la administración </a:t>
            </a:r>
            <a:r>
              <a:rPr lang="es-CO" dirty="0" smtClean="0"/>
              <a:t>y debe determinarse la existencia de responsabilidades disciplinarias a la luz de lo establecido </a:t>
            </a:r>
            <a:r>
              <a:rPr lang="es-ES" dirty="0" smtClean="0"/>
              <a:t>en la </a:t>
            </a:r>
            <a:r>
              <a:rPr lang="es-ES" dirty="0"/>
              <a:t>Ley 734 de </a:t>
            </a:r>
            <a:r>
              <a:rPr lang="es-ES" dirty="0" smtClean="0"/>
              <a:t>2002. </a:t>
            </a:r>
            <a:endParaRPr lang="es-ES" sz="1600" dirty="0"/>
          </a:p>
        </p:txBody>
      </p:sp>
    </p:spTree>
    <p:extLst>
      <p:ext uri="{BB962C8B-B14F-4D97-AF65-F5344CB8AC3E}">
        <p14:creationId xmlns:p14="http://schemas.microsoft.com/office/powerpoint/2010/main" val="342416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5877272"/>
            <a:ext cx="9170641" cy="980728"/>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1 Título"/>
          <p:cNvSpPr txBox="1">
            <a:spLocks/>
          </p:cNvSpPr>
          <p:nvPr/>
        </p:nvSpPr>
        <p:spPr>
          <a:xfrm>
            <a:off x="611560" y="4290814"/>
            <a:ext cx="8501062" cy="722362"/>
          </a:xfrm>
          <a:prstGeom prst="rect">
            <a:avLst/>
          </a:prstGeom>
        </p:spPr>
        <p:txBody>
          <a:bodyPr anchor="ctr">
            <a:normAutofit lnSpcReduction="10000"/>
          </a:bodyPr>
          <a:lstStyle/>
          <a:p>
            <a:pPr algn="r" fontAlgn="auto">
              <a:spcAft>
                <a:spcPts val="0"/>
              </a:spcAft>
              <a:defRPr/>
            </a:pPr>
            <a:r>
              <a:rPr lang="es-MX" sz="4400" b="1" dirty="0">
                <a:solidFill>
                  <a:srgbClr val="1C3481"/>
                </a:solidFill>
                <a:latin typeface="+mj-lt"/>
                <a:ea typeface="+mj-ea"/>
                <a:cs typeface="+mj-cs"/>
              </a:rPr>
              <a:t>Muchas Gracias</a:t>
            </a:r>
            <a:endParaRPr lang="es-ES" sz="4400" b="1" dirty="0">
              <a:solidFill>
                <a:srgbClr val="1C3481"/>
              </a:solidFill>
              <a:latin typeface="+mj-lt"/>
              <a:ea typeface="+mj-ea"/>
              <a:cs typeface="+mj-cs"/>
            </a:endParaRPr>
          </a:p>
        </p:txBody>
      </p:sp>
      <p:sp>
        <p:nvSpPr>
          <p:cNvPr id="16" name="15 Rectángulo"/>
          <p:cNvSpPr/>
          <p:nvPr/>
        </p:nvSpPr>
        <p:spPr>
          <a:xfrm>
            <a:off x="-1" y="0"/>
            <a:ext cx="9170641" cy="1700808"/>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p>
        </p:txBody>
      </p:sp>
      <p:pic>
        <p:nvPicPr>
          <p:cNvPr id="17" name="16 Imagen"/>
          <p:cNvPicPr>
            <a:picLocks noChangeAspect="1"/>
          </p:cNvPicPr>
          <p:nvPr/>
        </p:nvPicPr>
        <p:blipFill rotWithShape="1">
          <a:blip r:embed="rId2" cstate="print">
            <a:extLst>
              <a:ext uri="{28A0092B-C50C-407E-A947-70E740481C1C}">
                <a14:useLocalDpi xmlns:a14="http://schemas.microsoft.com/office/drawing/2010/main" val="0"/>
              </a:ext>
            </a:extLst>
          </a:blip>
          <a:srcRect t="24256"/>
          <a:stretch/>
        </p:blipFill>
        <p:spPr>
          <a:xfrm>
            <a:off x="539952" y="260648"/>
            <a:ext cx="3600000" cy="1127471"/>
          </a:xfrm>
          <a:prstGeom prst="rect">
            <a:avLst/>
          </a:prstGeom>
        </p:spPr>
      </p:pic>
      <p:grpSp>
        <p:nvGrpSpPr>
          <p:cNvPr id="11" name="10 Grupo"/>
          <p:cNvGrpSpPr/>
          <p:nvPr/>
        </p:nvGrpSpPr>
        <p:grpSpPr>
          <a:xfrm>
            <a:off x="5870448" y="6021288"/>
            <a:ext cx="3300193" cy="720080"/>
            <a:chOff x="5004048" y="5697352"/>
            <a:chExt cx="4166593" cy="900000"/>
          </a:xfrm>
        </p:grpSpPr>
        <p:sp>
          <p:nvSpPr>
            <p:cNvPr id="13" name="12 Rectángulo redondeado"/>
            <p:cNvSpPr/>
            <p:nvPr/>
          </p:nvSpPr>
          <p:spPr>
            <a:xfrm>
              <a:off x="5004048" y="5697352"/>
              <a:ext cx="4166593" cy="90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p>
          </p:txBody>
        </p:sp>
        <p:pic>
          <p:nvPicPr>
            <p:cNvPr id="15" name="14 Imagen"/>
            <p:cNvPicPr>
              <a:picLocks noChangeAspect="1"/>
            </p:cNvPicPr>
            <p:nvPr/>
          </p:nvPicPr>
          <p:blipFill rotWithShape="1">
            <a:blip r:embed="rId3">
              <a:extLst>
                <a:ext uri="{28A0092B-C50C-407E-A947-70E740481C1C}">
                  <a14:useLocalDpi xmlns:a14="http://schemas.microsoft.com/office/drawing/2010/main" val="0"/>
                </a:ext>
              </a:extLst>
            </a:blip>
            <a:srcRect t="7813" b="7813"/>
            <a:stretch/>
          </p:blipFill>
          <p:spPr>
            <a:xfrm>
              <a:off x="5285975" y="5733256"/>
              <a:ext cx="3602736" cy="864096"/>
            </a:xfrm>
            <a:prstGeom prst="rect">
              <a:avLst/>
            </a:prstGeom>
          </p:spPr>
        </p:pic>
      </p:grpSp>
      <p:sp>
        <p:nvSpPr>
          <p:cNvPr id="2" name="CuadroTexto 1"/>
          <p:cNvSpPr txBox="1"/>
          <p:nvPr/>
        </p:nvSpPr>
        <p:spPr>
          <a:xfrm>
            <a:off x="179512" y="2420888"/>
            <a:ext cx="8856984" cy="707886"/>
          </a:xfrm>
          <a:prstGeom prst="rect">
            <a:avLst/>
          </a:prstGeom>
          <a:noFill/>
        </p:spPr>
        <p:txBody>
          <a:bodyPr wrap="square" rtlCol="0">
            <a:spAutoFit/>
          </a:bodyPr>
          <a:lstStyle/>
          <a:p>
            <a:pPr algn="ctr"/>
            <a:r>
              <a:rPr lang="es-CO" sz="2000" b="1" dirty="0" smtClean="0"/>
              <a:t>GIOVANNI SOTO CAGUA</a:t>
            </a:r>
          </a:p>
          <a:p>
            <a:pPr algn="ctr"/>
            <a:r>
              <a:rPr lang="es-CO" sz="2000" dirty="0" smtClean="0"/>
              <a:t>Asesor con funciones de Control Interno</a:t>
            </a:r>
            <a:endParaRPr lang="es-ES" sz="2000" dirty="0"/>
          </a:p>
        </p:txBody>
      </p:sp>
      <p:sp>
        <p:nvSpPr>
          <p:cNvPr id="10" name="CuadroTexto 9"/>
          <p:cNvSpPr txBox="1"/>
          <p:nvPr/>
        </p:nvSpPr>
        <p:spPr>
          <a:xfrm>
            <a:off x="5442040" y="6252220"/>
            <a:ext cx="360040" cy="230832"/>
          </a:xfrm>
          <a:prstGeom prst="rect">
            <a:avLst/>
          </a:prstGeom>
          <a:noFill/>
        </p:spPr>
        <p:txBody>
          <a:bodyPr wrap="square" rtlCol="0">
            <a:spAutoFit/>
          </a:bodyPr>
          <a:lstStyle/>
          <a:p>
            <a:r>
              <a:rPr lang="es-CO" sz="900" dirty="0" smtClean="0">
                <a:solidFill>
                  <a:schemeClr val="bg1"/>
                </a:solidFill>
              </a:rPr>
              <a:t>22</a:t>
            </a:r>
            <a:endParaRPr lang="es-ES" sz="900" dirty="0">
              <a:solidFill>
                <a:schemeClr val="bg1"/>
              </a:solidFill>
            </a:endParaRPr>
          </a:p>
        </p:txBody>
      </p:sp>
    </p:spTree>
    <p:extLst>
      <p:ext uri="{BB962C8B-B14F-4D97-AF65-F5344CB8AC3E}">
        <p14:creationId xmlns:p14="http://schemas.microsoft.com/office/powerpoint/2010/main" val="250498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par>
                          <p:cTn id="8" fill="hold">
                            <p:stCondLst>
                              <p:cond delay="2000"/>
                            </p:stCondLst>
                            <p:childTnLst>
                              <p:par>
                                <p:cTn id="9" presetID="10" presetClass="exit" presetSubtype="0" fill="hold" grpId="1" nodeType="afterEffect">
                                  <p:stCondLst>
                                    <p:cond delay="0"/>
                                  </p:stCondLst>
                                  <p:childTnLst>
                                    <p:animEffect transition="out" filter="fade">
                                      <p:cBhvr>
                                        <p:cTn id="10" dur="2000"/>
                                        <p:tgtEl>
                                          <p:spTgt spid="14"/>
                                        </p:tgtEl>
                                      </p:cBhvr>
                                    </p:animEffect>
                                    <p:set>
                                      <p:cBhvr>
                                        <p:cTn id="11"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4589" y="164585"/>
            <a:ext cx="9144000" cy="369332"/>
          </a:xfrm>
          <a:prstGeom prst="rect">
            <a:avLst/>
          </a:prstGeom>
          <a:noFill/>
          <a:ln w="9525" algn="ctr">
            <a:noFill/>
            <a:miter lim="800000"/>
            <a:headEnd/>
            <a:tailEnd/>
          </a:ln>
          <a:effectLst/>
        </p:spPr>
        <p:txBody>
          <a:bodyPr>
            <a:spAutoFit/>
          </a:bodyPr>
          <a:lstStyle/>
          <a:p>
            <a:pPr algn="ctr">
              <a:spcBef>
                <a:spcPts val="0"/>
              </a:spcBef>
              <a:defRPr/>
            </a:pPr>
            <a:r>
              <a:rPr lang="es-CO" b="1" dirty="0" smtClean="0"/>
              <a:t>ANEXO 1</a:t>
            </a:r>
            <a:endParaRPr lang="es-CO" b="1" dirty="0">
              <a:solidFill>
                <a:schemeClr val="tx2">
                  <a:lumMod val="60000"/>
                  <a:lumOff val="40000"/>
                </a:schemeClr>
              </a:solidFill>
              <a:latin typeface="Arial" panose="020B0604020202020204" pitchFamily="34" charset="0"/>
              <a:cs typeface="Arial" panose="020B0604020202020204" pitchFamily="34" charset="0"/>
            </a:endParaRPr>
          </a:p>
        </p:txBody>
      </p:sp>
      <p:graphicFrame>
        <p:nvGraphicFramePr>
          <p:cNvPr id="3" name="2 Tabla"/>
          <p:cNvGraphicFramePr>
            <a:graphicFrameLocks noGrp="1"/>
          </p:cNvGraphicFramePr>
          <p:nvPr>
            <p:extLst/>
          </p:nvPr>
        </p:nvGraphicFramePr>
        <p:xfrm>
          <a:off x="107504" y="533917"/>
          <a:ext cx="8856984" cy="5199807"/>
        </p:xfrm>
        <a:graphic>
          <a:graphicData uri="http://schemas.openxmlformats.org/drawingml/2006/table">
            <a:tbl>
              <a:tblPr/>
              <a:tblGrid>
                <a:gridCol w="2952327">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1440161">
                  <a:extLst>
                    <a:ext uri="{9D8B030D-6E8A-4147-A177-3AD203B41FA5}">
                      <a16:colId xmlns:a16="http://schemas.microsoft.com/office/drawing/2014/main" val="20002"/>
                    </a:ext>
                  </a:extLst>
                </a:gridCol>
                <a:gridCol w="936103">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936104">
                  <a:extLst>
                    <a:ext uri="{9D8B030D-6E8A-4147-A177-3AD203B41FA5}">
                      <a16:colId xmlns:a16="http://schemas.microsoft.com/office/drawing/2014/main" val="20005"/>
                    </a:ext>
                  </a:extLst>
                </a:gridCol>
                <a:gridCol w="1008113">
                  <a:extLst>
                    <a:ext uri="{9D8B030D-6E8A-4147-A177-3AD203B41FA5}">
                      <a16:colId xmlns:a16="http://schemas.microsoft.com/office/drawing/2014/main" val="20006"/>
                    </a:ext>
                  </a:extLst>
                </a:gridCol>
              </a:tblGrid>
              <a:tr h="177931">
                <a:tc gridSpan="7">
                  <a:txBody>
                    <a:bodyPr/>
                    <a:lstStyle/>
                    <a:p>
                      <a:pPr marL="0" algn="just" defTabSz="914400" rtl="0" eaLnBrk="1" fontAlgn="auto" latinLnBrk="0" hangingPunct="1"/>
                      <a:r>
                        <a:rPr lang="es-CO" sz="1200" b="0" i="0" u="none" strike="noStrike" kern="1200" dirty="0">
                          <a:solidFill>
                            <a:schemeClr val="tx1"/>
                          </a:solidFill>
                          <a:effectLst/>
                          <a:latin typeface="Calibri"/>
                          <a:ea typeface="+mn-ea"/>
                          <a:cs typeface="+mn-cs"/>
                        </a:rPr>
                        <a:t>Usuarios del Sistema SIIF Nación - CRA</a:t>
                      </a:r>
                    </a:p>
                  </a:txBody>
                  <a:tcPr marL="7152" marR="7152" marT="7152" marB="0" anchor="b">
                    <a:lnL>
                      <a:noFill/>
                    </a:lnL>
                    <a:lnR>
                      <a:noFill/>
                    </a:lnR>
                    <a:lnT>
                      <a:noFill/>
                    </a:lnT>
                    <a:lnB>
                      <a:noFill/>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169458">
                <a:tc>
                  <a:txBody>
                    <a:bodyPr/>
                    <a:lstStyle/>
                    <a:p>
                      <a:pPr marL="0" algn="just" defTabSz="914400" rtl="0" eaLnBrk="1" fontAlgn="auto" latinLnBrk="0" hangingPunct="1"/>
                      <a:endParaRPr lang="es-CO" sz="1200" b="0" i="0" u="none" strike="noStrike" kern="1200" dirty="0">
                        <a:solidFill>
                          <a:schemeClr val="tx1"/>
                        </a:solidFill>
                        <a:effectLst/>
                        <a:latin typeface="Calibri"/>
                        <a:ea typeface="+mn-ea"/>
                        <a:cs typeface="+mn-cs"/>
                      </a:endParaRPr>
                    </a:p>
                  </a:txBody>
                  <a:tcPr marL="7152" marR="7152" marT="715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just" defTabSz="914400" rtl="0" eaLnBrk="1" fontAlgn="auto" latinLnBrk="0" hangingPunct="1"/>
                      <a:endParaRPr lang="es-CO" sz="1200" b="0" i="0" u="none" strike="noStrike" kern="1200">
                        <a:solidFill>
                          <a:schemeClr val="tx1"/>
                        </a:solidFill>
                        <a:effectLst/>
                        <a:latin typeface="Calibri"/>
                        <a:ea typeface="+mn-ea"/>
                        <a:cs typeface="+mn-cs"/>
                      </a:endParaRPr>
                    </a:p>
                  </a:txBody>
                  <a:tcPr marL="7152" marR="7152" marT="715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just" defTabSz="914400" rtl="0" eaLnBrk="1" fontAlgn="auto" latinLnBrk="0" hangingPunct="1"/>
                      <a:endParaRPr lang="es-CO" sz="1200" b="0" i="0" u="none" strike="noStrike" kern="1200" dirty="0">
                        <a:solidFill>
                          <a:schemeClr val="tx1"/>
                        </a:solidFill>
                        <a:effectLst/>
                        <a:latin typeface="Calibri"/>
                        <a:ea typeface="+mn-ea"/>
                        <a:cs typeface="+mn-cs"/>
                      </a:endParaRPr>
                    </a:p>
                  </a:txBody>
                  <a:tcPr marL="7152" marR="7152" marT="715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just" defTabSz="914400" rtl="0" eaLnBrk="1" fontAlgn="auto" latinLnBrk="0" hangingPunct="1"/>
                      <a:endParaRPr lang="es-CO" sz="1200" b="0" i="0" u="none" strike="noStrike" kern="1200">
                        <a:solidFill>
                          <a:schemeClr val="tx1"/>
                        </a:solidFill>
                        <a:effectLst/>
                        <a:latin typeface="Calibri"/>
                        <a:ea typeface="+mn-ea"/>
                        <a:cs typeface="+mn-cs"/>
                      </a:endParaRPr>
                    </a:p>
                  </a:txBody>
                  <a:tcPr marL="7152" marR="7152" marT="715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just" defTabSz="914400" rtl="0" eaLnBrk="1" fontAlgn="auto" latinLnBrk="0" hangingPunct="1"/>
                      <a:endParaRPr lang="es-CO" sz="1200" b="0" i="0" u="none" strike="noStrike" kern="1200">
                        <a:solidFill>
                          <a:schemeClr val="tx1"/>
                        </a:solidFill>
                        <a:effectLst/>
                        <a:latin typeface="Calibri"/>
                        <a:ea typeface="+mn-ea"/>
                        <a:cs typeface="+mn-cs"/>
                      </a:endParaRPr>
                    </a:p>
                  </a:txBody>
                  <a:tcPr marL="7152" marR="7152" marT="715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just" defTabSz="914400" rtl="0" eaLnBrk="1" fontAlgn="auto" latinLnBrk="0" hangingPunct="1"/>
                      <a:endParaRPr lang="es-CO" sz="1200" b="0" i="0" u="none" strike="noStrike" kern="1200">
                        <a:solidFill>
                          <a:schemeClr val="tx1"/>
                        </a:solidFill>
                        <a:effectLst/>
                        <a:latin typeface="Calibri"/>
                        <a:ea typeface="+mn-ea"/>
                        <a:cs typeface="+mn-cs"/>
                      </a:endParaRPr>
                    </a:p>
                  </a:txBody>
                  <a:tcPr marL="7152" marR="7152" marT="715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just" defTabSz="914400" rtl="0" eaLnBrk="1" fontAlgn="auto" latinLnBrk="0" hangingPunct="1"/>
                      <a:endParaRPr lang="es-CO" sz="1200" b="0" i="0" u="none" strike="noStrike" kern="1200">
                        <a:solidFill>
                          <a:schemeClr val="tx1"/>
                        </a:solidFill>
                        <a:effectLst/>
                        <a:latin typeface="Calibri"/>
                        <a:ea typeface="+mn-ea"/>
                        <a:cs typeface="+mn-cs"/>
                      </a:endParaRPr>
                    </a:p>
                  </a:txBody>
                  <a:tcPr marL="7152" marR="7152" marT="7152"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59211">
                <a:tc>
                  <a:txBody>
                    <a:bodyPr/>
                    <a:lstStyle/>
                    <a:p>
                      <a:pPr marL="0" algn="ctr" defTabSz="914400" rtl="0" eaLnBrk="1" fontAlgn="auto" latinLnBrk="0" hangingPunct="1"/>
                      <a:r>
                        <a:rPr lang="es-CO" sz="1200" b="0" i="0" u="none" strike="noStrike" kern="1200" dirty="0">
                          <a:solidFill>
                            <a:schemeClr val="tx1"/>
                          </a:solidFill>
                          <a:effectLst/>
                          <a:latin typeface="Calibri"/>
                          <a:ea typeface="+mn-ea"/>
                          <a:cs typeface="+mn-cs"/>
                        </a:rPr>
                        <a:t>Perfil del Usuario</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auto" latinLnBrk="0" hangingPunct="1"/>
                      <a:r>
                        <a:rPr lang="es-CO" sz="1200" b="0" i="0" u="none" strike="noStrike" kern="1200">
                          <a:solidFill>
                            <a:schemeClr val="tx1"/>
                          </a:solidFill>
                          <a:effectLst/>
                          <a:latin typeface="Calibri"/>
                          <a:ea typeface="+mn-ea"/>
                          <a:cs typeface="+mn-cs"/>
                        </a:rPr>
                        <a:t>Cédula</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auto" latinLnBrk="0" hangingPunct="1"/>
                      <a:r>
                        <a:rPr lang="es-CO" sz="1200" b="0" i="0" u="none" strike="noStrike" kern="1200" dirty="0">
                          <a:solidFill>
                            <a:schemeClr val="tx1"/>
                          </a:solidFill>
                          <a:effectLst/>
                          <a:latin typeface="Calibri"/>
                          <a:ea typeface="+mn-ea"/>
                          <a:cs typeface="+mn-cs"/>
                        </a:rPr>
                        <a:t>Nombre del Usuario</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auto" latinLnBrk="0" hangingPunct="1"/>
                      <a:r>
                        <a:rPr lang="es-CO" sz="1200" b="0" i="0" u="none" strike="noStrike" kern="1200" dirty="0">
                          <a:solidFill>
                            <a:schemeClr val="tx1"/>
                          </a:solidFill>
                          <a:effectLst/>
                          <a:latin typeface="Calibri"/>
                          <a:ea typeface="+mn-ea"/>
                          <a:cs typeface="+mn-cs"/>
                        </a:rPr>
                        <a:t>Código</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auto" latinLnBrk="0" hangingPunct="1"/>
                      <a:r>
                        <a:rPr lang="es-CO" sz="1200" b="0" i="0" u="none" strike="noStrike" kern="1200">
                          <a:solidFill>
                            <a:schemeClr val="tx1"/>
                          </a:solidFill>
                          <a:effectLst/>
                          <a:latin typeface="Calibri"/>
                          <a:ea typeface="+mn-ea"/>
                          <a:cs typeface="+mn-cs"/>
                        </a:rPr>
                        <a:t>Estado del Previlegio</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auto" latinLnBrk="0" hangingPunct="1"/>
                      <a:r>
                        <a:rPr lang="es-CO" sz="1200" b="0" i="0" u="none" strike="noStrike" kern="1200">
                          <a:solidFill>
                            <a:schemeClr val="tx1"/>
                          </a:solidFill>
                          <a:effectLst/>
                          <a:latin typeface="Calibri"/>
                          <a:ea typeface="+mn-ea"/>
                          <a:cs typeface="+mn-cs"/>
                        </a:rPr>
                        <a:t>Fecha de Expiración Cuenta</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auto" latinLnBrk="0" hangingPunct="1"/>
                      <a:r>
                        <a:rPr lang="es-CO" sz="1200" b="0" i="0" u="none" strike="noStrike" kern="1200" dirty="0">
                          <a:solidFill>
                            <a:schemeClr val="tx1"/>
                          </a:solidFill>
                          <a:effectLst/>
                          <a:latin typeface="Calibri"/>
                          <a:ea typeface="+mn-ea"/>
                          <a:cs typeface="+mn-cs"/>
                        </a:rPr>
                        <a:t>Área</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60020">
                <a:tc>
                  <a:txBody>
                    <a:bodyPr/>
                    <a:lstStyle/>
                    <a:p>
                      <a:pPr marL="0" algn="just" defTabSz="914400" rtl="0" eaLnBrk="1" fontAlgn="auto" latinLnBrk="0" hangingPunct="1"/>
                      <a:r>
                        <a:rPr lang="es-CO" sz="1200" b="0" i="0" u="none" strike="noStrike" kern="1200" dirty="0">
                          <a:solidFill>
                            <a:schemeClr val="tx1"/>
                          </a:solidFill>
                          <a:effectLst/>
                          <a:latin typeface="Calibri"/>
                          <a:ea typeface="+mn-ea"/>
                          <a:cs typeface="+mn-cs"/>
                        </a:rPr>
                        <a:t>Aprobador Contable; Autorizador Endosos; Consolidación Contable; Consulta; Gestión Contable; Parametrizador Contable.</a:t>
                      </a:r>
                    </a:p>
                  </a:txBody>
                  <a:tcPr marL="7152" marR="7152" marT="7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914400" rtl="0" eaLnBrk="1" fontAlgn="auto" latinLnBrk="0" hangingPunct="1"/>
                      <a:r>
                        <a:rPr lang="es-CO" sz="1200" b="0" i="0" u="none" strike="noStrike" kern="1200" dirty="0">
                          <a:solidFill>
                            <a:schemeClr val="tx1"/>
                          </a:solidFill>
                          <a:effectLst/>
                          <a:latin typeface="Calibri"/>
                          <a:ea typeface="+mn-ea"/>
                          <a:cs typeface="+mn-cs"/>
                        </a:rPr>
                        <a:t>52.047.400</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914400" rtl="0" eaLnBrk="1" fontAlgn="auto" latinLnBrk="0" hangingPunct="1"/>
                      <a:r>
                        <a:rPr lang="es-CO" sz="1200" b="0" i="0" u="none" strike="noStrike" kern="1200">
                          <a:solidFill>
                            <a:schemeClr val="tx1"/>
                          </a:solidFill>
                          <a:effectLst/>
                          <a:latin typeface="Calibri"/>
                          <a:ea typeface="+mn-ea"/>
                          <a:cs typeface="+mn-cs"/>
                        </a:rPr>
                        <a:t>Derly Liliana Vera Ospina</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914400" rtl="0" eaLnBrk="1" fontAlgn="auto" latinLnBrk="0" hangingPunct="1"/>
                      <a:r>
                        <a:rPr lang="es-CO" sz="1200" b="0" i="0" u="none" strike="noStrike" kern="1200" dirty="0">
                          <a:solidFill>
                            <a:schemeClr val="tx1"/>
                          </a:solidFill>
                          <a:effectLst/>
                          <a:latin typeface="Calibri"/>
                          <a:ea typeface="+mn-ea"/>
                          <a:cs typeface="+mn-cs"/>
                        </a:rPr>
                        <a:t>MHdvera</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914400" rtl="0" eaLnBrk="1" fontAlgn="auto" latinLnBrk="0" hangingPunct="1"/>
                      <a:r>
                        <a:rPr lang="es-CO" sz="1200" b="0" i="0" u="none" strike="noStrike" kern="1200">
                          <a:solidFill>
                            <a:schemeClr val="tx1"/>
                          </a:solidFill>
                          <a:effectLst/>
                          <a:latin typeface="Calibri"/>
                          <a:ea typeface="+mn-ea"/>
                          <a:cs typeface="+mn-cs"/>
                        </a:rPr>
                        <a:t>Activo</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914400" rtl="0" eaLnBrk="1" fontAlgn="auto" latinLnBrk="0" hangingPunct="1"/>
                      <a:r>
                        <a:rPr lang="es-CO" sz="1200" b="0" i="0" u="none" strike="noStrike" kern="1200" dirty="0" smtClean="0">
                          <a:solidFill>
                            <a:schemeClr val="tx1"/>
                          </a:solidFill>
                          <a:effectLst/>
                          <a:latin typeface="Calibri"/>
                          <a:ea typeface="+mn-ea"/>
                          <a:cs typeface="+mn-cs"/>
                        </a:rPr>
                        <a:t>17/04/2018</a:t>
                      </a:r>
                      <a:endParaRPr lang="es-CO" sz="1200" b="0" i="0" u="none" strike="noStrike" kern="1200" dirty="0">
                        <a:solidFill>
                          <a:schemeClr val="tx1"/>
                        </a:solidFill>
                        <a:effectLst/>
                        <a:latin typeface="Calibri"/>
                        <a:ea typeface="+mn-ea"/>
                        <a:cs typeface="+mn-cs"/>
                      </a:endParaRP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914400" rtl="0" eaLnBrk="1" fontAlgn="auto" latinLnBrk="0" hangingPunct="1"/>
                      <a:r>
                        <a:rPr lang="es-CO" sz="1200" b="0" i="0" u="none" strike="noStrike" kern="1200" dirty="0">
                          <a:solidFill>
                            <a:schemeClr val="tx1"/>
                          </a:solidFill>
                          <a:effectLst/>
                          <a:latin typeface="Calibri"/>
                          <a:ea typeface="+mn-ea"/>
                          <a:cs typeface="+mn-cs"/>
                        </a:rPr>
                        <a:t>Contabilidad</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11724">
                <a:tc>
                  <a:txBody>
                    <a:bodyPr/>
                    <a:lstStyle/>
                    <a:p>
                      <a:pPr marL="0" algn="just" defTabSz="914400" rtl="0" eaLnBrk="1" fontAlgn="auto" latinLnBrk="0" hangingPunct="1"/>
                      <a:r>
                        <a:rPr lang="es-CO" sz="1200" b="0" i="0" u="none" strike="noStrike" kern="1200" dirty="0">
                          <a:solidFill>
                            <a:schemeClr val="tx1"/>
                          </a:solidFill>
                          <a:effectLst/>
                          <a:latin typeface="Calibri"/>
                          <a:ea typeface="+mn-ea"/>
                          <a:cs typeface="+mn-cs"/>
                        </a:rPr>
                        <a:t>Aprobador Contable; Autorizador Endosos; Consolidación Contable; Consulta; Gestión Contable; Gestión presupuesto </a:t>
                      </a:r>
                      <a:r>
                        <a:rPr lang="es-CO" sz="1200" b="0" i="0" u="none" strike="noStrike" kern="1200" dirty="0" smtClean="0">
                          <a:solidFill>
                            <a:schemeClr val="tx1"/>
                          </a:solidFill>
                          <a:effectLst/>
                          <a:latin typeface="Calibri"/>
                          <a:ea typeface="+mn-ea"/>
                          <a:cs typeface="+mn-cs"/>
                        </a:rPr>
                        <a:t>de Ingresos</a:t>
                      </a:r>
                      <a:r>
                        <a:rPr lang="es-CO" sz="1200" b="0" i="0" u="none" strike="noStrike" kern="1200" dirty="0">
                          <a:solidFill>
                            <a:schemeClr val="tx1"/>
                          </a:solidFill>
                          <a:effectLst/>
                          <a:latin typeface="Calibri"/>
                          <a:ea typeface="+mn-ea"/>
                          <a:cs typeface="+mn-cs"/>
                        </a:rPr>
                        <a:t>; Parametrizador Contable.</a:t>
                      </a:r>
                    </a:p>
                  </a:txBody>
                  <a:tcPr marL="7152" marR="7152" marT="7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914400" rtl="0" eaLnBrk="1" fontAlgn="auto" latinLnBrk="0" hangingPunct="1"/>
                      <a:r>
                        <a:rPr lang="es-CO" sz="1200" b="0" i="0" u="none" strike="noStrike" kern="1200" dirty="0">
                          <a:solidFill>
                            <a:schemeClr val="tx1"/>
                          </a:solidFill>
                          <a:effectLst/>
                          <a:latin typeface="Calibri"/>
                          <a:ea typeface="+mn-ea"/>
                          <a:cs typeface="+mn-cs"/>
                        </a:rPr>
                        <a:t>51.913.361</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914400" rtl="0" eaLnBrk="1" fontAlgn="auto" latinLnBrk="0" hangingPunct="1"/>
                      <a:r>
                        <a:rPr lang="es-CO" sz="1200" b="0" i="0" u="none" strike="noStrike" kern="1200" dirty="0">
                          <a:solidFill>
                            <a:schemeClr val="tx1"/>
                          </a:solidFill>
                          <a:effectLst/>
                          <a:latin typeface="Calibri"/>
                          <a:ea typeface="+mn-ea"/>
                          <a:cs typeface="+mn-cs"/>
                        </a:rPr>
                        <a:t>Flor Alba Paez Paez</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914400" rtl="0" eaLnBrk="1" fontAlgn="auto" latinLnBrk="0" hangingPunct="1"/>
                      <a:r>
                        <a:rPr lang="es-CO" sz="1200" b="0" i="0" u="none" strike="noStrike" kern="1200" dirty="0">
                          <a:solidFill>
                            <a:schemeClr val="tx1"/>
                          </a:solidFill>
                          <a:effectLst/>
                          <a:latin typeface="Calibri"/>
                          <a:ea typeface="+mn-ea"/>
                          <a:cs typeface="+mn-cs"/>
                        </a:rPr>
                        <a:t>MHfpaez</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914400" rtl="0" eaLnBrk="1" fontAlgn="auto" latinLnBrk="0" hangingPunct="1"/>
                      <a:r>
                        <a:rPr lang="es-CO" sz="1200" b="0" i="0" u="none" strike="noStrike" kern="1200" dirty="0">
                          <a:solidFill>
                            <a:schemeClr val="tx1"/>
                          </a:solidFill>
                          <a:effectLst/>
                          <a:latin typeface="Calibri"/>
                          <a:ea typeface="+mn-ea"/>
                          <a:cs typeface="+mn-cs"/>
                        </a:rPr>
                        <a:t>Activo</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914400" rtl="0" eaLnBrk="1" fontAlgn="auto" latinLnBrk="0" hangingPunct="1"/>
                      <a:r>
                        <a:rPr lang="es-CO" sz="1200" b="0" i="0" u="none" strike="noStrike" kern="1200" dirty="0" smtClean="0">
                          <a:solidFill>
                            <a:schemeClr val="tx1"/>
                          </a:solidFill>
                          <a:effectLst/>
                          <a:latin typeface="Calibri"/>
                          <a:ea typeface="+mn-ea"/>
                          <a:cs typeface="+mn-cs"/>
                        </a:rPr>
                        <a:t>12/12/2018</a:t>
                      </a:r>
                      <a:endParaRPr lang="es-CO" sz="1200" b="0" i="0" u="none" strike="noStrike" kern="1200" dirty="0">
                        <a:solidFill>
                          <a:schemeClr val="tx1"/>
                        </a:solidFill>
                        <a:effectLst/>
                        <a:latin typeface="Calibri"/>
                        <a:ea typeface="+mn-ea"/>
                        <a:cs typeface="+mn-cs"/>
                      </a:endParaRP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914400" rtl="0" eaLnBrk="1" fontAlgn="auto" latinLnBrk="0" hangingPunct="1"/>
                      <a:r>
                        <a:rPr lang="es-CO" sz="1200" b="0" i="0" u="none" strike="noStrike" kern="1200">
                          <a:solidFill>
                            <a:schemeClr val="tx1"/>
                          </a:solidFill>
                          <a:effectLst/>
                          <a:latin typeface="Calibri"/>
                          <a:ea typeface="+mn-ea"/>
                          <a:cs typeface="+mn-cs"/>
                        </a:rPr>
                        <a:t>Contabilidad</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917512">
                <a:tc>
                  <a:txBody>
                    <a:bodyPr/>
                    <a:lstStyle/>
                    <a:p>
                      <a:pPr marL="0" algn="just" defTabSz="914400" rtl="0" eaLnBrk="1" fontAlgn="auto" latinLnBrk="0" hangingPunct="1"/>
                      <a:r>
                        <a:rPr lang="es-CO" sz="1200" b="0" i="0" u="none" strike="noStrike" kern="1200" dirty="0">
                          <a:solidFill>
                            <a:schemeClr val="tx1"/>
                          </a:solidFill>
                          <a:effectLst/>
                          <a:latin typeface="Calibri"/>
                          <a:ea typeface="+mn-ea"/>
                          <a:cs typeface="+mn-cs"/>
                        </a:rPr>
                        <a:t>Administrador fuente especifica; Administrador gestión presupuestal; Consulta; Gestión Modificación presupuestal; Gestión presupuestal gastos; Parametrizador gestión entidad; </a:t>
                      </a:r>
                      <a:r>
                        <a:rPr lang="es-CO" sz="1200" b="0" i="0" u="none" strike="noStrike" kern="1200" dirty="0" smtClean="0">
                          <a:solidFill>
                            <a:schemeClr val="tx1"/>
                          </a:solidFill>
                          <a:effectLst/>
                          <a:latin typeface="Calibri"/>
                          <a:ea typeface="+mn-ea"/>
                          <a:cs typeface="+mn-cs"/>
                        </a:rPr>
                        <a:t>Programador </a:t>
                      </a:r>
                      <a:r>
                        <a:rPr lang="es-CO" sz="1200" b="0" i="0" u="none" strike="noStrike" kern="1200" dirty="0">
                          <a:solidFill>
                            <a:schemeClr val="tx1"/>
                          </a:solidFill>
                          <a:effectLst/>
                          <a:latin typeface="Calibri"/>
                          <a:ea typeface="+mn-ea"/>
                          <a:cs typeface="+mn-cs"/>
                        </a:rPr>
                        <a:t>presupuestal.</a:t>
                      </a:r>
                    </a:p>
                  </a:txBody>
                  <a:tcPr marL="7152" marR="7152" marT="7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914400" rtl="0" eaLnBrk="1" fontAlgn="auto" latinLnBrk="0" hangingPunct="1"/>
                      <a:r>
                        <a:rPr lang="es-CO" sz="1200" b="0" i="0" u="none" strike="noStrike" kern="1200" dirty="0">
                          <a:solidFill>
                            <a:schemeClr val="tx1"/>
                          </a:solidFill>
                          <a:effectLst/>
                          <a:latin typeface="Calibri"/>
                          <a:ea typeface="+mn-ea"/>
                          <a:cs typeface="+mn-cs"/>
                        </a:rPr>
                        <a:t>79.607.932</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914400" rtl="0" eaLnBrk="1" fontAlgn="auto" latinLnBrk="0" hangingPunct="1"/>
                      <a:r>
                        <a:rPr lang="es-CO" sz="1200" b="0" i="0" u="none" strike="noStrike" kern="1200" dirty="0">
                          <a:solidFill>
                            <a:schemeClr val="tx1"/>
                          </a:solidFill>
                          <a:effectLst/>
                          <a:latin typeface="Calibri"/>
                          <a:ea typeface="+mn-ea"/>
                          <a:cs typeface="+mn-cs"/>
                        </a:rPr>
                        <a:t>Francisco Javier Zamudio López</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914400" rtl="0" eaLnBrk="1" fontAlgn="auto" latinLnBrk="0" hangingPunct="1"/>
                      <a:r>
                        <a:rPr lang="es-CO" sz="1200" b="0" i="0" u="none" strike="noStrike" kern="1200" dirty="0">
                          <a:solidFill>
                            <a:schemeClr val="tx1"/>
                          </a:solidFill>
                          <a:effectLst/>
                          <a:latin typeface="Calibri"/>
                          <a:ea typeface="+mn-ea"/>
                          <a:cs typeface="+mn-cs"/>
                        </a:rPr>
                        <a:t>MHfzamudio</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914400" rtl="0" eaLnBrk="1" fontAlgn="auto" latinLnBrk="0" hangingPunct="1"/>
                      <a:r>
                        <a:rPr lang="es-CO" sz="1200" b="0" i="0" u="none" strike="noStrike" kern="1200" dirty="0">
                          <a:solidFill>
                            <a:schemeClr val="tx1"/>
                          </a:solidFill>
                          <a:effectLst/>
                          <a:latin typeface="Calibri"/>
                          <a:ea typeface="+mn-ea"/>
                          <a:cs typeface="+mn-cs"/>
                        </a:rPr>
                        <a:t>Activo</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914400" rtl="0" eaLnBrk="1" fontAlgn="auto" latinLnBrk="0" hangingPunct="1"/>
                      <a:r>
                        <a:rPr lang="es-CO" sz="1200" b="0" i="0" u="none" strike="noStrike" kern="1200" dirty="0" smtClean="0">
                          <a:solidFill>
                            <a:schemeClr val="tx1"/>
                          </a:solidFill>
                          <a:effectLst/>
                          <a:latin typeface="Calibri"/>
                          <a:ea typeface="+mn-ea"/>
                          <a:cs typeface="+mn-cs"/>
                        </a:rPr>
                        <a:t>12/12/2018</a:t>
                      </a:r>
                      <a:endParaRPr lang="es-CO" sz="1200" b="0" i="0" u="none" strike="noStrike" kern="1200" dirty="0">
                        <a:solidFill>
                          <a:schemeClr val="tx1"/>
                        </a:solidFill>
                        <a:effectLst/>
                        <a:latin typeface="Calibri"/>
                        <a:ea typeface="+mn-ea"/>
                        <a:cs typeface="+mn-cs"/>
                      </a:endParaRP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914400" rtl="0" eaLnBrk="1" fontAlgn="auto" latinLnBrk="0" hangingPunct="1"/>
                      <a:r>
                        <a:rPr lang="es-CO" sz="1200" b="0" i="0" u="none" strike="noStrike" kern="1200" dirty="0">
                          <a:solidFill>
                            <a:schemeClr val="tx1"/>
                          </a:solidFill>
                          <a:effectLst/>
                          <a:latin typeface="Calibri"/>
                          <a:ea typeface="+mn-ea"/>
                          <a:cs typeface="+mn-cs"/>
                        </a:rPr>
                        <a:t>Presupuesto</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38917">
                <a:tc>
                  <a:txBody>
                    <a:bodyPr/>
                    <a:lstStyle/>
                    <a:p>
                      <a:pPr marL="0" algn="just" defTabSz="914400" rtl="0" eaLnBrk="1" fontAlgn="auto" latinLnBrk="0" hangingPunct="1"/>
                      <a:r>
                        <a:rPr lang="es-CO" sz="1200" b="0" i="0" u="none" strike="noStrike" kern="1200" dirty="0">
                          <a:solidFill>
                            <a:schemeClr val="tx1"/>
                          </a:solidFill>
                          <a:effectLst/>
                          <a:latin typeface="Calibri"/>
                          <a:ea typeface="+mn-ea"/>
                          <a:cs typeface="+mn-cs"/>
                        </a:rPr>
                        <a:t>Consulta; Gestión Caja Menor; Gestión </a:t>
                      </a:r>
                      <a:r>
                        <a:rPr lang="es-CO" sz="1200" b="0" i="0" u="none" strike="noStrike" kern="1200" dirty="0" smtClean="0">
                          <a:solidFill>
                            <a:schemeClr val="tx1"/>
                          </a:solidFill>
                          <a:effectLst/>
                          <a:latin typeface="Calibri"/>
                          <a:ea typeface="+mn-ea"/>
                          <a:cs typeface="+mn-cs"/>
                        </a:rPr>
                        <a:t>PAC; Gestión presupuesto de ingresos; Pagador </a:t>
                      </a:r>
                      <a:r>
                        <a:rPr lang="es-CO" sz="1200" b="0" i="0" u="none" strike="noStrike" kern="1200" dirty="0">
                          <a:solidFill>
                            <a:schemeClr val="tx1"/>
                          </a:solidFill>
                          <a:effectLst/>
                          <a:latin typeface="Calibri"/>
                          <a:ea typeface="+mn-ea"/>
                          <a:cs typeface="+mn-cs"/>
                        </a:rPr>
                        <a:t>Central.</a:t>
                      </a:r>
                    </a:p>
                  </a:txBody>
                  <a:tcPr marL="7152" marR="7152" marT="7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914400" rtl="0" eaLnBrk="1" fontAlgn="auto" latinLnBrk="0" hangingPunct="1"/>
                      <a:r>
                        <a:rPr lang="es-CO" sz="1200" b="0" i="0" u="none" strike="noStrike" kern="1200" dirty="0">
                          <a:solidFill>
                            <a:schemeClr val="tx1"/>
                          </a:solidFill>
                          <a:effectLst/>
                          <a:latin typeface="Calibri"/>
                          <a:ea typeface="+mn-ea"/>
                          <a:cs typeface="+mn-cs"/>
                        </a:rPr>
                        <a:t>51.979.749</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914400" rtl="0" eaLnBrk="1" fontAlgn="auto" latinLnBrk="0" hangingPunct="1"/>
                      <a:r>
                        <a:rPr lang="es-CO" sz="1200" b="0" i="0" u="none" strike="noStrike" kern="1200">
                          <a:solidFill>
                            <a:schemeClr val="tx1"/>
                          </a:solidFill>
                          <a:effectLst/>
                          <a:latin typeface="Calibri"/>
                          <a:ea typeface="+mn-ea"/>
                          <a:cs typeface="+mn-cs"/>
                        </a:rPr>
                        <a:t>Myriam Stella Orjuela Vargas</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914400" rtl="0" eaLnBrk="1" fontAlgn="auto" latinLnBrk="0" hangingPunct="1"/>
                      <a:r>
                        <a:rPr lang="es-CO" sz="1200" b="0" i="0" u="none" strike="noStrike" kern="1200">
                          <a:solidFill>
                            <a:schemeClr val="tx1"/>
                          </a:solidFill>
                          <a:effectLst/>
                          <a:latin typeface="Calibri"/>
                          <a:ea typeface="+mn-ea"/>
                          <a:cs typeface="+mn-cs"/>
                        </a:rPr>
                        <a:t>MHmorjuela</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914400" rtl="0" eaLnBrk="1" fontAlgn="auto" latinLnBrk="0" hangingPunct="1"/>
                      <a:r>
                        <a:rPr lang="es-CO" sz="1200" b="0" i="0" u="none" strike="noStrike" kern="1200" dirty="0">
                          <a:solidFill>
                            <a:schemeClr val="tx1"/>
                          </a:solidFill>
                          <a:effectLst/>
                          <a:latin typeface="Calibri"/>
                          <a:ea typeface="+mn-ea"/>
                          <a:cs typeface="+mn-cs"/>
                        </a:rPr>
                        <a:t>Activo</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914400" rtl="0" eaLnBrk="1" fontAlgn="auto" latinLnBrk="0" hangingPunct="1"/>
                      <a:r>
                        <a:rPr lang="es-CO" sz="1200" b="0" i="0" u="none" strike="noStrike" kern="1200" dirty="0" smtClean="0">
                          <a:solidFill>
                            <a:schemeClr val="tx1"/>
                          </a:solidFill>
                          <a:effectLst/>
                          <a:latin typeface="Calibri"/>
                          <a:ea typeface="+mn-ea"/>
                          <a:cs typeface="+mn-cs"/>
                        </a:rPr>
                        <a:t>12/12/2018</a:t>
                      </a:r>
                      <a:endParaRPr lang="es-CO" sz="1200" b="0" i="0" u="none" strike="noStrike" kern="1200" dirty="0">
                        <a:solidFill>
                          <a:schemeClr val="tx1"/>
                        </a:solidFill>
                        <a:effectLst/>
                        <a:latin typeface="Calibri"/>
                        <a:ea typeface="+mn-ea"/>
                        <a:cs typeface="+mn-cs"/>
                      </a:endParaRP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914400" rtl="0" eaLnBrk="1" fontAlgn="auto" latinLnBrk="0" hangingPunct="1"/>
                      <a:r>
                        <a:rPr lang="es-CO" sz="1200" b="0" i="0" u="none" strike="noStrike" kern="1200">
                          <a:solidFill>
                            <a:schemeClr val="tx1"/>
                          </a:solidFill>
                          <a:effectLst/>
                          <a:latin typeface="Calibri"/>
                          <a:ea typeface="+mn-ea"/>
                          <a:cs typeface="+mn-cs"/>
                        </a:rPr>
                        <a:t>Tesorería</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677832">
                <a:tc>
                  <a:txBody>
                    <a:bodyPr/>
                    <a:lstStyle/>
                    <a:p>
                      <a:pPr marL="0" algn="just" defTabSz="914400" rtl="0" eaLnBrk="1" fontAlgn="auto" latinLnBrk="0" hangingPunct="1"/>
                      <a:r>
                        <a:rPr lang="es-CO" sz="1200" b="0" i="0" u="none" strike="noStrike" kern="1200" dirty="0">
                          <a:solidFill>
                            <a:schemeClr val="tx1"/>
                          </a:solidFill>
                          <a:effectLst/>
                          <a:latin typeface="Calibri"/>
                          <a:ea typeface="+mn-ea"/>
                          <a:cs typeface="+mn-cs"/>
                        </a:rPr>
                        <a:t>Aprobador Contable; Beneficiario cuenta</a:t>
                      </a:r>
                      <a:r>
                        <a:rPr lang="es-CO" sz="1200" b="0" i="0" u="none" strike="noStrike" kern="1200" dirty="0" smtClean="0">
                          <a:solidFill>
                            <a:schemeClr val="tx1"/>
                          </a:solidFill>
                          <a:effectLst/>
                          <a:latin typeface="Calibri"/>
                          <a:ea typeface="+mn-ea"/>
                          <a:cs typeface="+mn-cs"/>
                        </a:rPr>
                        <a:t>; Central cuentas por pagar; </a:t>
                      </a:r>
                      <a:r>
                        <a:rPr lang="es-CO" sz="1200" b="0" i="0" u="none" strike="noStrike" kern="1200" dirty="0">
                          <a:solidFill>
                            <a:schemeClr val="tx1"/>
                          </a:solidFill>
                          <a:effectLst/>
                          <a:latin typeface="Calibri"/>
                          <a:ea typeface="+mn-ea"/>
                          <a:cs typeface="+mn-cs"/>
                        </a:rPr>
                        <a:t>Consulta; </a:t>
                      </a:r>
                      <a:r>
                        <a:rPr lang="es-CO" sz="1200" b="0" i="0" u="none" strike="noStrike" kern="1200" dirty="0" smtClean="0">
                          <a:solidFill>
                            <a:schemeClr val="tx1"/>
                          </a:solidFill>
                          <a:effectLst/>
                          <a:latin typeface="Calibri"/>
                          <a:ea typeface="+mn-ea"/>
                          <a:cs typeface="+mn-cs"/>
                        </a:rPr>
                        <a:t>Gestión </a:t>
                      </a:r>
                      <a:r>
                        <a:rPr lang="es-CO" sz="1200" b="0" i="0" u="none" strike="noStrike" kern="1200" dirty="0">
                          <a:solidFill>
                            <a:schemeClr val="tx1"/>
                          </a:solidFill>
                          <a:effectLst/>
                          <a:latin typeface="Calibri"/>
                          <a:ea typeface="+mn-ea"/>
                          <a:cs typeface="+mn-cs"/>
                        </a:rPr>
                        <a:t>Presupuesto de Ingresos; Parametrizador Contable; Registrador usuarios.</a:t>
                      </a:r>
                    </a:p>
                  </a:txBody>
                  <a:tcPr marL="7152" marR="7152" marT="7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914400" rtl="0" eaLnBrk="1" fontAlgn="auto" latinLnBrk="0" hangingPunct="1"/>
                      <a:r>
                        <a:rPr lang="es-CO" sz="1200" b="0" i="0" u="none" strike="noStrike" kern="1200" dirty="0">
                          <a:solidFill>
                            <a:schemeClr val="tx1"/>
                          </a:solidFill>
                          <a:effectLst/>
                          <a:latin typeface="Calibri"/>
                          <a:ea typeface="+mn-ea"/>
                          <a:cs typeface="+mn-cs"/>
                        </a:rPr>
                        <a:t>35.327.194</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914400" rtl="0" eaLnBrk="1" fontAlgn="auto" latinLnBrk="0" hangingPunct="1"/>
                      <a:r>
                        <a:rPr lang="es-CO" sz="1200" b="0" i="0" u="none" strike="noStrike" kern="1200" dirty="0">
                          <a:solidFill>
                            <a:schemeClr val="tx1"/>
                          </a:solidFill>
                          <a:effectLst/>
                          <a:latin typeface="Calibri"/>
                          <a:ea typeface="+mn-ea"/>
                          <a:cs typeface="+mn-cs"/>
                        </a:rPr>
                        <a:t>Yolanda Cortes Días</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914400" rtl="0" eaLnBrk="1" fontAlgn="auto" latinLnBrk="0" hangingPunct="1"/>
                      <a:r>
                        <a:rPr lang="es-CO" sz="1200" b="0" i="0" u="none" strike="noStrike" kern="1200" dirty="0">
                          <a:solidFill>
                            <a:schemeClr val="tx1"/>
                          </a:solidFill>
                          <a:effectLst/>
                          <a:latin typeface="Calibri"/>
                          <a:ea typeface="+mn-ea"/>
                          <a:cs typeface="+mn-cs"/>
                        </a:rPr>
                        <a:t>MHycortes</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914400" rtl="0" eaLnBrk="1" fontAlgn="auto" latinLnBrk="0" hangingPunct="1"/>
                      <a:r>
                        <a:rPr lang="es-CO" sz="1200" b="0" i="0" u="none" strike="noStrike" kern="1200" dirty="0">
                          <a:solidFill>
                            <a:schemeClr val="tx1"/>
                          </a:solidFill>
                          <a:effectLst/>
                          <a:latin typeface="Calibri"/>
                          <a:ea typeface="+mn-ea"/>
                          <a:cs typeface="+mn-cs"/>
                        </a:rPr>
                        <a:t>Activo</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914400" rtl="0" eaLnBrk="1" fontAlgn="auto" latinLnBrk="0" hangingPunct="1"/>
                      <a:r>
                        <a:rPr lang="es-CO" sz="1200" b="0" i="0" u="none" strike="noStrike" kern="1200" dirty="0" smtClean="0">
                          <a:solidFill>
                            <a:schemeClr val="tx1"/>
                          </a:solidFill>
                          <a:effectLst/>
                          <a:latin typeface="Calibri"/>
                          <a:ea typeface="+mn-ea"/>
                          <a:cs typeface="+mn-cs"/>
                        </a:rPr>
                        <a:t>17/07/2018</a:t>
                      </a:r>
                      <a:endParaRPr lang="es-CO" sz="1200" b="0" i="0" u="none" strike="noStrike" kern="1200" dirty="0">
                        <a:solidFill>
                          <a:schemeClr val="tx1"/>
                        </a:solidFill>
                        <a:effectLst/>
                        <a:latin typeface="Calibri"/>
                        <a:ea typeface="+mn-ea"/>
                        <a:cs typeface="+mn-cs"/>
                      </a:endParaRP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914400" rtl="0" eaLnBrk="1" fontAlgn="auto" latinLnBrk="0" hangingPunct="1"/>
                      <a:r>
                        <a:rPr lang="es-CO" sz="1200" b="0" i="0" u="none" strike="noStrike" kern="1200">
                          <a:solidFill>
                            <a:schemeClr val="tx1"/>
                          </a:solidFill>
                          <a:effectLst/>
                          <a:latin typeface="Calibri"/>
                          <a:ea typeface="+mn-ea"/>
                          <a:cs typeface="+mn-cs"/>
                        </a:rPr>
                        <a:t>Administrativa</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24536">
                <a:tc>
                  <a:txBody>
                    <a:bodyPr/>
                    <a:lstStyle/>
                    <a:p>
                      <a:pPr marL="0" algn="just" defTabSz="914400" rtl="0" eaLnBrk="1" fontAlgn="auto" latinLnBrk="0" hangingPunct="1"/>
                      <a:r>
                        <a:rPr lang="es-CO" sz="1200" b="0" i="0" u="none" strike="noStrike" kern="1200" dirty="0">
                          <a:solidFill>
                            <a:schemeClr val="tx1"/>
                          </a:solidFill>
                          <a:effectLst/>
                          <a:latin typeface="Calibri"/>
                          <a:ea typeface="+mn-ea"/>
                          <a:cs typeface="+mn-cs"/>
                        </a:rPr>
                        <a:t>Consulta</a:t>
                      </a:r>
                    </a:p>
                  </a:txBody>
                  <a:tcPr marL="7152" marR="7152" marT="7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914400" rtl="0" eaLnBrk="1" fontAlgn="auto" latinLnBrk="0" hangingPunct="1"/>
                      <a:r>
                        <a:rPr lang="es-CO" sz="1200" b="0" i="0" u="none" strike="noStrike" kern="1200">
                          <a:solidFill>
                            <a:schemeClr val="tx1"/>
                          </a:solidFill>
                          <a:effectLst/>
                          <a:latin typeface="Calibri"/>
                          <a:ea typeface="+mn-ea"/>
                          <a:cs typeface="+mn-cs"/>
                        </a:rPr>
                        <a:t>413.413</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914400" rtl="0" eaLnBrk="1" fontAlgn="auto" latinLnBrk="0" hangingPunct="1"/>
                      <a:r>
                        <a:rPr lang="es-CO" sz="1200" b="0" i="0" u="none" strike="noStrike" kern="1200" dirty="0">
                          <a:solidFill>
                            <a:schemeClr val="tx1"/>
                          </a:solidFill>
                          <a:effectLst/>
                          <a:latin typeface="Calibri"/>
                          <a:ea typeface="+mn-ea"/>
                          <a:cs typeface="+mn-cs"/>
                        </a:rPr>
                        <a:t>Edilberto Pineda Alvarado</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914400" rtl="0" eaLnBrk="1" fontAlgn="auto" latinLnBrk="0" hangingPunct="1"/>
                      <a:r>
                        <a:rPr lang="es-CO" sz="1200" b="0" i="0" u="none" strike="noStrike" kern="1200" dirty="0" smtClean="0">
                          <a:solidFill>
                            <a:schemeClr val="tx1"/>
                          </a:solidFill>
                          <a:effectLst/>
                          <a:latin typeface="Calibri"/>
                          <a:ea typeface="+mn-ea"/>
                          <a:cs typeface="+mn-cs"/>
                        </a:rPr>
                        <a:t>MHepinedaa</a:t>
                      </a:r>
                      <a:endParaRPr lang="es-CO" sz="1200" b="0" i="0" u="none" strike="noStrike" kern="1200" dirty="0">
                        <a:solidFill>
                          <a:schemeClr val="tx1"/>
                        </a:solidFill>
                        <a:effectLst/>
                        <a:latin typeface="Calibri"/>
                        <a:ea typeface="+mn-ea"/>
                        <a:cs typeface="+mn-cs"/>
                      </a:endParaRP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914400" rtl="0" eaLnBrk="1" fontAlgn="auto" latinLnBrk="0" hangingPunct="1"/>
                      <a:r>
                        <a:rPr lang="es-CO" sz="1200" b="0" i="0" u="none" strike="noStrike" kern="1200">
                          <a:solidFill>
                            <a:schemeClr val="tx1"/>
                          </a:solidFill>
                          <a:effectLst/>
                          <a:latin typeface="Calibri"/>
                          <a:ea typeface="+mn-ea"/>
                          <a:cs typeface="+mn-cs"/>
                        </a:rPr>
                        <a:t>Activo</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914400" rtl="0" eaLnBrk="1" fontAlgn="auto" latinLnBrk="0" hangingPunct="1"/>
                      <a:r>
                        <a:rPr lang="es-CO" sz="1200" b="0" i="0" u="none" strike="noStrike" kern="1200" dirty="0" smtClean="0">
                          <a:solidFill>
                            <a:schemeClr val="tx1"/>
                          </a:solidFill>
                          <a:effectLst/>
                          <a:latin typeface="Calibri"/>
                          <a:ea typeface="+mn-ea"/>
                          <a:cs typeface="+mn-cs"/>
                        </a:rPr>
                        <a:t>12/12/2018</a:t>
                      </a:r>
                      <a:endParaRPr lang="es-CO" sz="1200" b="0" i="0" u="none" strike="noStrike" kern="1200" dirty="0">
                        <a:solidFill>
                          <a:schemeClr val="tx1"/>
                        </a:solidFill>
                        <a:effectLst/>
                        <a:latin typeface="Calibri"/>
                        <a:ea typeface="+mn-ea"/>
                        <a:cs typeface="+mn-cs"/>
                      </a:endParaRP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914400" rtl="0" eaLnBrk="1" fontAlgn="auto" latinLnBrk="0" hangingPunct="1"/>
                      <a:r>
                        <a:rPr lang="es-CO" sz="1200" b="0" i="0" u="none" strike="noStrike" kern="1200">
                          <a:solidFill>
                            <a:schemeClr val="tx1"/>
                          </a:solidFill>
                          <a:effectLst/>
                          <a:latin typeface="Calibri"/>
                          <a:ea typeface="+mn-ea"/>
                          <a:cs typeface="+mn-cs"/>
                        </a:rPr>
                        <a:t>Control Interno</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69458">
                <a:tc>
                  <a:txBody>
                    <a:bodyPr/>
                    <a:lstStyle/>
                    <a:p>
                      <a:pPr marL="0" algn="just" defTabSz="914400" rtl="0" eaLnBrk="1" fontAlgn="auto" latinLnBrk="0" hangingPunct="1"/>
                      <a:r>
                        <a:rPr lang="es-CO" sz="1200" b="0" i="0" u="none" strike="noStrike" kern="1200" dirty="0">
                          <a:solidFill>
                            <a:schemeClr val="tx1"/>
                          </a:solidFill>
                          <a:effectLst/>
                          <a:latin typeface="Calibri"/>
                          <a:ea typeface="+mn-ea"/>
                          <a:cs typeface="+mn-cs"/>
                        </a:rPr>
                        <a:t>Gestión presupuesto </a:t>
                      </a:r>
                      <a:r>
                        <a:rPr lang="es-CO" sz="1200" b="0" i="0" u="none" strike="noStrike" kern="1200" dirty="0" smtClean="0">
                          <a:solidFill>
                            <a:schemeClr val="tx1"/>
                          </a:solidFill>
                          <a:effectLst/>
                          <a:latin typeface="Calibri"/>
                          <a:ea typeface="+mn-ea"/>
                          <a:cs typeface="+mn-cs"/>
                        </a:rPr>
                        <a:t>de ingresos</a:t>
                      </a:r>
                      <a:r>
                        <a:rPr lang="es-CO" sz="1200" b="0" i="0" u="none" strike="noStrike" kern="1200" dirty="0">
                          <a:solidFill>
                            <a:schemeClr val="tx1"/>
                          </a:solidFill>
                          <a:effectLst/>
                          <a:latin typeface="Calibri"/>
                          <a:ea typeface="+mn-ea"/>
                          <a:cs typeface="+mn-cs"/>
                        </a:rPr>
                        <a:t>.</a:t>
                      </a:r>
                    </a:p>
                  </a:txBody>
                  <a:tcPr marL="7152" marR="7152" marT="7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914400" rtl="0" eaLnBrk="1" fontAlgn="auto" latinLnBrk="0" hangingPunct="1"/>
                      <a:r>
                        <a:rPr lang="es-CO" sz="1200" b="0" i="0" u="none" strike="noStrike" kern="1200">
                          <a:solidFill>
                            <a:schemeClr val="tx1"/>
                          </a:solidFill>
                          <a:effectLst/>
                          <a:latin typeface="Calibri"/>
                          <a:ea typeface="+mn-ea"/>
                          <a:cs typeface="+mn-cs"/>
                        </a:rPr>
                        <a:t>7.183.566</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914400" rtl="0" eaLnBrk="1" fontAlgn="auto" latinLnBrk="0" hangingPunct="1"/>
                      <a:r>
                        <a:rPr lang="es-CO" sz="1200" b="0" i="0" u="none" strike="noStrike" kern="1200">
                          <a:solidFill>
                            <a:schemeClr val="tx1"/>
                          </a:solidFill>
                          <a:effectLst/>
                          <a:latin typeface="Calibri"/>
                          <a:ea typeface="+mn-ea"/>
                          <a:cs typeface="+mn-cs"/>
                        </a:rPr>
                        <a:t>Yeiner Ariolfo Ramirez Toloza</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914400" rtl="0" eaLnBrk="1" fontAlgn="auto" latinLnBrk="0" hangingPunct="1"/>
                      <a:r>
                        <a:rPr lang="es-CO" sz="1200" b="0" i="0" u="none" strike="noStrike" kern="1200" dirty="0">
                          <a:solidFill>
                            <a:schemeClr val="tx1"/>
                          </a:solidFill>
                          <a:effectLst/>
                          <a:latin typeface="Calibri"/>
                          <a:ea typeface="+mn-ea"/>
                          <a:cs typeface="+mn-cs"/>
                        </a:rPr>
                        <a:t>MHyramirez</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914400" rtl="0" eaLnBrk="1" fontAlgn="auto" latinLnBrk="0" hangingPunct="1"/>
                      <a:r>
                        <a:rPr lang="es-CO" sz="1200" b="0" i="0" u="none" strike="noStrike" kern="1200" dirty="0">
                          <a:solidFill>
                            <a:schemeClr val="tx1"/>
                          </a:solidFill>
                          <a:effectLst/>
                          <a:latin typeface="Calibri"/>
                          <a:ea typeface="+mn-ea"/>
                          <a:cs typeface="+mn-cs"/>
                        </a:rPr>
                        <a:t>Activo</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914400" rtl="0" eaLnBrk="1" fontAlgn="auto" latinLnBrk="0" hangingPunct="1"/>
                      <a:r>
                        <a:rPr lang="es-CO" sz="1200" b="0" i="0" u="none" strike="noStrike" kern="1200" dirty="0" smtClean="0">
                          <a:solidFill>
                            <a:schemeClr val="tx1"/>
                          </a:solidFill>
                          <a:effectLst/>
                          <a:latin typeface="Calibri"/>
                          <a:ea typeface="+mn-ea"/>
                          <a:cs typeface="+mn-cs"/>
                        </a:rPr>
                        <a:t>16/04/2018</a:t>
                      </a:r>
                      <a:endParaRPr lang="es-CO" sz="1200" b="0" i="0" u="none" strike="noStrike" kern="1200" dirty="0">
                        <a:solidFill>
                          <a:schemeClr val="tx1"/>
                        </a:solidFill>
                        <a:effectLst/>
                        <a:latin typeface="Calibri"/>
                        <a:ea typeface="+mn-ea"/>
                        <a:cs typeface="+mn-cs"/>
                      </a:endParaRP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914400" rtl="0" eaLnBrk="1" fontAlgn="auto" latinLnBrk="0" hangingPunct="1"/>
                      <a:r>
                        <a:rPr lang="es-CO" sz="1200" b="0" i="0" u="none" strike="noStrike" kern="1200" dirty="0">
                          <a:solidFill>
                            <a:schemeClr val="tx1"/>
                          </a:solidFill>
                          <a:effectLst/>
                          <a:latin typeface="Calibri"/>
                          <a:ea typeface="+mn-ea"/>
                          <a:cs typeface="+mn-cs"/>
                        </a:rPr>
                        <a:t>Contribuciones</a:t>
                      </a:r>
                    </a:p>
                  </a:txBody>
                  <a:tcPr marL="7152" marR="7152" marT="7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4" name="CuadroTexto 3"/>
          <p:cNvSpPr txBox="1"/>
          <p:nvPr/>
        </p:nvSpPr>
        <p:spPr>
          <a:xfrm>
            <a:off x="5436096" y="6309320"/>
            <a:ext cx="360040" cy="230832"/>
          </a:xfrm>
          <a:prstGeom prst="rect">
            <a:avLst/>
          </a:prstGeom>
          <a:noFill/>
        </p:spPr>
        <p:txBody>
          <a:bodyPr wrap="square" rtlCol="0">
            <a:spAutoFit/>
          </a:bodyPr>
          <a:lstStyle>
            <a:defPPr>
              <a:defRPr lang="es-ES"/>
            </a:defPPr>
            <a:lvl1pPr>
              <a:defRPr sz="900">
                <a:solidFill>
                  <a:schemeClr val="bg1"/>
                </a:solidFill>
              </a:defRPr>
            </a:lvl1pPr>
          </a:lstStyle>
          <a:p>
            <a:r>
              <a:rPr lang="es-CO" dirty="0"/>
              <a:t>23</a:t>
            </a:r>
            <a:endParaRPr lang="es-ES" dirty="0"/>
          </a:p>
        </p:txBody>
      </p:sp>
    </p:spTree>
    <p:extLst>
      <p:ext uri="{BB962C8B-B14F-4D97-AF65-F5344CB8AC3E}">
        <p14:creationId xmlns:p14="http://schemas.microsoft.com/office/powerpoint/2010/main" val="28311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5436096" y="6309320"/>
            <a:ext cx="360040" cy="230832"/>
          </a:xfrm>
          <a:prstGeom prst="rect">
            <a:avLst/>
          </a:prstGeom>
          <a:noFill/>
        </p:spPr>
        <p:txBody>
          <a:bodyPr wrap="square" rtlCol="0">
            <a:spAutoFit/>
          </a:bodyPr>
          <a:lstStyle/>
          <a:p>
            <a:r>
              <a:rPr lang="es-CO" sz="900" dirty="0" smtClean="0">
                <a:solidFill>
                  <a:schemeClr val="bg1"/>
                </a:solidFill>
              </a:rPr>
              <a:t>24</a:t>
            </a:r>
            <a:endParaRPr lang="es-ES" sz="900" dirty="0">
              <a:solidFill>
                <a:schemeClr val="bg1"/>
              </a:solidFill>
            </a:endParaRPr>
          </a:p>
        </p:txBody>
      </p:sp>
      <p:graphicFrame>
        <p:nvGraphicFramePr>
          <p:cNvPr id="5" name="Objeto 4"/>
          <p:cNvGraphicFramePr>
            <a:graphicFrameLocks noChangeAspect="1"/>
          </p:cNvGraphicFramePr>
          <p:nvPr>
            <p:extLst>
              <p:ext uri="{D42A27DB-BD31-4B8C-83A1-F6EECF244321}">
                <p14:modId xmlns:p14="http://schemas.microsoft.com/office/powerpoint/2010/main" val="3382841941"/>
              </p:ext>
            </p:extLst>
          </p:nvPr>
        </p:nvGraphicFramePr>
        <p:xfrm>
          <a:off x="0" y="692696"/>
          <a:ext cx="9144000" cy="5256584"/>
        </p:xfrm>
        <a:graphic>
          <a:graphicData uri="http://schemas.openxmlformats.org/presentationml/2006/ole">
            <mc:AlternateContent xmlns:mc="http://schemas.openxmlformats.org/markup-compatibility/2006">
              <mc:Choice xmlns:v="urn:schemas-microsoft-com:vml" Requires="v">
                <p:oleObj spid="_x0000_s1062" name="Hoja de cálculo" r:id="rId4" imgW="14611350" imgH="5371980" progId="Excel.Sheet.12">
                  <p:embed/>
                </p:oleObj>
              </mc:Choice>
              <mc:Fallback>
                <p:oleObj name="Hoja de cálculo" r:id="rId4" imgW="14611350" imgH="5371980" progId="Excel.Sheet.12">
                  <p:embed/>
                  <p:pic>
                    <p:nvPicPr>
                      <p:cNvPr id="0" name=""/>
                      <p:cNvPicPr/>
                      <p:nvPr/>
                    </p:nvPicPr>
                    <p:blipFill>
                      <a:blip r:embed="rId5"/>
                      <a:stretch>
                        <a:fillRect/>
                      </a:stretch>
                    </p:blipFill>
                    <p:spPr>
                      <a:xfrm>
                        <a:off x="0" y="692696"/>
                        <a:ext cx="9144000" cy="5256584"/>
                      </a:xfrm>
                      <a:prstGeom prst="rect">
                        <a:avLst/>
                      </a:prstGeom>
                    </p:spPr>
                  </p:pic>
                </p:oleObj>
              </mc:Fallback>
            </mc:AlternateContent>
          </a:graphicData>
        </a:graphic>
      </p:graphicFrame>
      <p:sp>
        <p:nvSpPr>
          <p:cNvPr id="4" name="Text Box 3"/>
          <p:cNvSpPr txBox="1">
            <a:spLocks noChangeArrowheads="1"/>
          </p:cNvSpPr>
          <p:nvPr/>
        </p:nvSpPr>
        <p:spPr bwMode="auto">
          <a:xfrm>
            <a:off x="-4589" y="164585"/>
            <a:ext cx="9144000" cy="369332"/>
          </a:xfrm>
          <a:prstGeom prst="rect">
            <a:avLst/>
          </a:prstGeom>
          <a:noFill/>
          <a:ln w="9525" algn="ctr">
            <a:noFill/>
            <a:miter lim="800000"/>
            <a:headEnd/>
            <a:tailEnd/>
          </a:ln>
          <a:effectLst/>
        </p:spPr>
        <p:txBody>
          <a:bodyPr>
            <a:spAutoFit/>
          </a:bodyPr>
          <a:lstStyle/>
          <a:p>
            <a:pPr algn="ctr">
              <a:spcBef>
                <a:spcPts val="0"/>
              </a:spcBef>
              <a:defRPr/>
            </a:pPr>
            <a:r>
              <a:rPr lang="es-CO" b="1" dirty="0" smtClean="0"/>
              <a:t>ANEXO 2</a:t>
            </a:r>
            <a:endParaRPr lang="es-CO" b="1" dirty="0">
              <a:solidFill>
                <a:schemeClr val="tx2">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0026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5436096" y="6309320"/>
            <a:ext cx="360040" cy="230832"/>
          </a:xfrm>
          <a:prstGeom prst="rect">
            <a:avLst/>
          </a:prstGeom>
          <a:noFill/>
        </p:spPr>
        <p:txBody>
          <a:bodyPr wrap="square" rtlCol="0">
            <a:spAutoFit/>
          </a:bodyPr>
          <a:lstStyle/>
          <a:p>
            <a:r>
              <a:rPr lang="es-CO" sz="900" dirty="0" smtClean="0">
                <a:solidFill>
                  <a:schemeClr val="bg1"/>
                </a:solidFill>
              </a:rPr>
              <a:t>25</a:t>
            </a:r>
            <a:endParaRPr lang="es-ES" sz="900" dirty="0">
              <a:solidFill>
                <a:schemeClr val="bg1"/>
              </a:solidFill>
            </a:endParaRPr>
          </a:p>
        </p:txBody>
      </p:sp>
      <p:pic>
        <p:nvPicPr>
          <p:cNvPr id="4" name="Imagen 3"/>
          <p:cNvPicPr>
            <a:picLocks noChangeAspect="1"/>
          </p:cNvPicPr>
          <p:nvPr/>
        </p:nvPicPr>
        <p:blipFill>
          <a:blip r:embed="rId3"/>
          <a:stretch>
            <a:fillRect/>
          </a:stretch>
        </p:blipFill>
        <p:spPr>
          <a:xfrm>
            <a:off x="0" y="692696"/>
            <a:ext cx="9144000" cy="3600400"/>
          </a:xfrm>
          <a:prstGeom prst="rect">
            <a:avLst/>
          </a:prstGeom>
        </p:spPr>
      </p:pic>
      <p:sp>
        <p:nvSpPr>
          <p:cNvPr id="5" name="Text Box 3"/>
          <p:cNvSpPr txBox="1">
            <a:spLocks noChangeArrowheads="1"/>
          </p:cNvSpPr>
          <p:nvPr/>
        </p:nvSpPr>
        <p:spPr bwMode="auto">
          <a:xfrm>
            <a:off x="-4589" y="164585"/>
            <a:ext cx="9144000" cy="369332"/>
          </a:xfrm>
          <a:prstGeom prst="rect">
            <a:avLst/>
          </a:prstGeom>
          <a:noFill/>
          <a:ln w="9525" algn="ctr">
            <a:noFill/>
            <a:miter lim="800000"/>
            <a:headEnd/>
            <a:tailEnd/>
          </a:ln>
          <a:effectLst/>
        </p:spPr>
        <p:txBody>
          <a:bodyPr>
            <a:spAutoFit/>
          </a:bodyPr>
          <a:lstStyle/>
          <a:p>
            <a:pPr algn="ctr">
              <a:spcBef>
                <a:spcPts val="0"/>
              </a:spcBef>
              <a:defRPr/>
            </a:pPr>
            <a:r>
              <a:rPr lang="es-CO" b="1" dirty="0" smtClean="0"/>
              <a:t>ANEXO 2</a:t>
            </a:r>
            <a:endParaRPr lang="es-CO" b="1" dirty="0">
              <a:solidFill>
                <a:schemeClr val="tx2">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3341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5436096" y="6309320"/>
            <a:ext cx="360040" cy="230832"/>
          </a:xfrm>
          <a:prstGeom prst="rect">
            <a:avLst/>
          </a:prstGeom>
          <a:noFill/>
        </p:spPr>
        <p:txBody>
          <a:bodyPr wrap="square" rtlCol="0">
            <a:spAutoFit/>
          </a:bodyPr>
          <a:lstStyle/>
          <a:p>
            <a:r>
              <a:rPr lang="es-CO" sz="900" dirty="0" smtClean="0">
                <a:solidFill>
                  <a:schemeClr val="bg1"/>
                </a:solidFill>
              </a:rPr>
              <a:t>26</a:t>
            </a:r>
            <a:endParaRPr lang="es-ES" sz="900" dirty="0">
              <a:solidFill>
                <a:schemeClr val="bg1"/>
              </a:solidFill>
            </a:endParaRPr>
          </a:p>
        </p:txBody>
      </p:sp>
      <p:pic>
        <p:nvPicPr>
          <p:cNvPr id="2" name="Imagen 1"/>
          <p:cNvPicPr>
            <a:picLocks noChangeAspect="1"/>
          </p:cNvPicPr>
          <p:nvPr/>
        </p:nvPicPr>
        <p:blipFill>
          <a:blip r:embed="rId3"/>
          <a:stretch>
            <a:fillRect/>
          </a:stretch>
        </p:blipFill>
        <p:spPr>
          <a:xfrm>
            <a:off x="251520" y="692696"/>
            <a:ext cx="8568952" cy="5328592"/>
          </a:xfrm>
          <a:prstGeom prst="rect">
            <a:avLst/>
          </a:prstGeom>
        </p:spPr>
      </p:pic>
      <p:sp>
        <p:nvSpPr>
          <p:cNvPr id="4" name="Text Box 3"/>
          <p:cNvSpPr txBox="1">
            <a:spLocks noChangeArrowheads="1"/>
          </p:cNvSpPr>
          <p:nvPr/>
        </p:nvSpPr>
        <p:spPr bwMode="auto">
          <a:xfrm>
            <a:off x="-4589" y="164585"/>
            <a:ext cx="9144000" cy="369332"/>
          </a:xfrm>
          <a:prstGeom prst="rect">
            <a:avLst/>
          </a:prstGeom>
          <a:noFill/>
          <a:ln w="9525" algn="ctr">
            <a:noFill/>
            <a:miter lim="800000"/>
            <a:headEnd/>
            <a:tailEnd/>
          </a:ln>
          <a:effectLst/>
        </p:spPr>
        <p:txBody>
          <a:bodyPr>
            <a:spAutoFit/>
          </a:bodyPr>
          <a:lstStyle/>
          <a:p>
            <a:pPr algn="ctr">
              <a:spcBef>
                <a:spcPts val="0"/>
              </a:spcBef>
              <a:defRPr/>
            </a:pPr>
            <a:r>
              <a:rPr lang="es-CO" b="1" dirty="0" smtClean="0"/>
              <a:t>ANEXO 2</a:t>
            </a:r>
            <a:endParaRPr lang="es-CO" b="1" dirty="0">
              <a:solidFill>
                <a:schemeClr val="tx2">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8046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5436096" y="6309320"/>
            <a:ext cx="360040" cy="230832"/>
          </a:xfrm>
          <a:prstGeom prst="rect">
            <a:avLst/>
          </a:prstGeom>
          <a:noFill/>
        </p:spPr>
        <p:txBody>
          <a:bodyPr wrap="square" rtlCol="0">
            <a:spAutoFit/>
          </a:bodyPr>
          <a:lstStyle/>
          <a:p>
            <a:r>
              <a:rPr lang="es-CO" sz="900" dirty="0" smtClean="0">
                <a:solidFill>
                  <a:schemeClr val="bg1"/>
                </a:solidFill>
              </a:rPr>
              <a:t>27</a:t>
            </a:r>
            <a:endParaRPr lang="es-ES" sz="900" dirty="0">
              <a:solidFill>
                <a:schemeClr val="bg1"/>
              </a:solidFill>
            </a:endParaRPr>
          </a:p>
        </p:txBody>
      </p:sp>
      <p:pic>
        <p:nvPicPr>
          <p:cNvPr id="3" name="Imagen 2"/>
          <p:cNvPicPr>
            <a:picLocks noChangeAspect="1"/>
          </p:cNvPicPr>
          <p:nvPr/>
        </p:nvPicPr>
        <p:blipFill>
          <a:blip r:embed="rId3"/>
          <a:stretch>
            <a:fillRect/>
          </a:stretch>
        </p:blipFill>
        <p:spPr>
          <a:xfrm>
            <a:off x="107504" y="692696"/>
            <a:ext cx="9036496" cy="5256584"/>
          </a:xfrm>
          <a:prstGeom prst="rect">
            <a:avLst/>
          </a:prstGeom>
        </p:spPr>
      </p:pic>
      <p:sp>
        <p:nvSpPr>
          <p:cNvPr id="4" name="Text Box 3"/>
          <p:cNvSpPr txBox="1">
            <a:spLocks noChangeArrowheads="1"/>
          </p:cNvSpPr>
          <p:nvPr/>
        </p:nvSpPr>
        <p:spPr bwMode="auto">
          <a:xfrm>
            <a:off x="-4589" y="164585"/>
            <a:ext cx="9144000" cy="369332"/>
          </a:xfrm>
          <a:prstGeom prst="rect">
            <a:avLst/>
          </a:prstGeom>
          <a:noFill/>
          <a:ln w="9525" algn="ctr">
            <a:noFill/>
            <a:miter lim="800000"/>
            <a:headEnd/>
            <a:tailEnd/>
          </a:ln>
          <a:effectLst/>
        </p:spPr>
        <p:txBody>
          <a:bodyPr>
            <a:spAutoFit/>
          </a:bodyPr>
          <a:lstStyle/>
          <a:p>
            <a:pPr algn="ctr">
              <a:spcBef>
                <a:spcPts val="0"/>
              </a:spcBef>
              <a:defRPr/>
            </a:pPr>
            <a:r>
              <a:rPr lang="es-CO" b="1" dirty="0" smtClean="0"/>
              <a:t>ANEXO 2</a:t>
            </a:r>
            <a:endParaRPr lang="es-CO" b="1" dirty="0">
              <a:solidFill>
                <a:schemeClr val="tx2">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1619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332656"/>
            <a:ext cx="9144000" cy="461665"/>
          </a:xfrm>
          <a:prstGeom prst="rect">
            <a:avLst/>
          </a:prstGeom>
          <a:noFill/>
        </p:spPr>
        <p:txBody>
          <a:bodyPr wrap="square" rtlCol="0">
            <a:spAutoFit/>
          </a:bodyPr>
          <a:lstStyle/>
          <a:p>
            <a:pPr algn="ctr"/>
            <a:r>
              <a:rPr lang="es-CO" sz="2400" b="1" dirty="0" smtClean="0"/>
              <a:t>FORTALEZAS</a:t>
            </a:r>
            <a:endParaRPr lang="es-CO" sz="2400" b="1" dirty="0"/>
          </a:p>
        </p:txBody>
      </p:sp>
      <p:graphicFrame>
        <p:nvGraphicFramePr>
          <p:cNvPr id="4" name="3 Diagrama"/>
          <p:cNvGraphicFramePr/>
          <p:nvPr>
            <p:extLst/>
          </p:nvPr>
        </p:nvGraphicFramePr>
        <p:xfrm>
          <a:off x="35496" y="764704"/>
          <a:ext cx="9001000"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p:cNvSpPr txBox="1"/>
          <p:nvPr/>
        </p:nvSpPr>
        <p:spPr>
          <a:xfrm>
            <a:off x="5436096" y="6309320"/>
            <a:ext cx="360040" cy="230832"/>
          </a:xfrm>
          <a:prstGeom prst="rect">
            <a:avLst/>
          </a:prstGeom>
          <a:noFill/>
        </p:spPr>
        <p:txBody>
          <a:bodyPr wrap="square" rtlCol="0">
            <a:spAutoFit/>
          </a:bodyPr>
          <a:lstStyle/>
          <a:p>
            <a:r>
              <a:rPr lang="es-CO" sz="900" dirty="0">
                <a:solidFill>
                  <a:schemeClr val="bg1"/>
                </a:solidFill>
              </a:rPr>
              <a:t>3</a:t>
            </a:r>
            <a:endParaRPr lang="es-ES" sz="900" dirty="0">
              <a:solidFill>
                <a:schemeClr val="bg1"/>
              </a:solidFill>
            </a:endParaRPr>
          </a:p>
        </p:txBody>
      </p:sp>
    </p:spTree>
    <p:extLst>
      <p:ext uri="{BB962C8B-B14F-4D97-AF65-F5344CB8AC3E}">
        <p14:creationId xmlns:p14="http://schemas.microsoft.com/office/powerpoint/2010/main" val="1167515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0" y="350838"/>
            <a:ext cx="9144000" cy="646331"/>
          </a:xfrm>
          <a:prstGeom prst="rect">
            <a:avLst/>
          </a:prstGeom>
          <a:noFill/>
          <a:ln w="9525" algn="ctr">
            <a:noFill/>
            <a:miter lim="800000"/>
            <a:headEnd/>
            <a:tailEnd/>
          </a:ln>
          <a:effectLst/>
        </p:spPr>
        <p:txBody>
          <a:bodyPr>
            <a:spAutoFit/>
          </a:bodyPr>
          <a:lstStyle/>
          <a:p>
            <a:pPr algn="ctr">
              <a:spcBef>
                <a:spcPts val="0"/>
              </a:spcBef>
              <a:defRPr/>
            </a:pPr>
            <a:r>
              <a:rPr lang="es-CO" b="1" dirty="0" smtClean="0"/>
              <a:t>FORTALEZAS DE LAS POLITICAS </a:t>
            </a:r>
            <a:r>
              <a:rPr lang="es-CO" b="1" dirty="0"/>
              <a:t>DE OPERACIÓN Y SEGURIDAD DE SIIF </a:t>
            </a:r>
            <a:r>
              <a:rPr lang="es-CO" b="1" dirty="0" smtClean="0"/>
              <a:t>– NACIÓN</a:t>
            </a:r>
          </a:p>
        </p:txBody>
      </p:sp>
      <p:graphicFrame>
        <p:nvGraphicFramePr>
          <p:cNvPr id="2" name="1 Tabla"/>
          <p:cNvGraphicFramePr>
            <a:graphicFrameLocks noGrp="1"/>
          </p:cNvGraphicFramePr>
          <p:nvPr>
            <p:extLst>
              <p:ext uri="{D42A27DB-BD31-4B8C-83A1-F6EECF244321}">
                <p14:modId xmlns:p14="http://schemas.microsoft.com/office/powerpoint/2010/main" val="2261069745"/>
              </p:ext>
            </p:extLst>
          </p:nvPr>
        </p:nvGraphicFramePr>
        <p:xfrm>
          <a:off x="107504" y="1041151"/>
          <a:ext cx="8856984" cy="4853127"/>
        </p:xfrm>
        <a:graphic>
          <a:graphicData uri="http://schemas.openxmlformats.org/drawingml/2006/table">
            <a:tbl>
              <a:tblPr firstRow="1" bandRow="1">
                <a:tableStyleId>{5C22544A-7EE6-4342-B048-85BDC9FD1C3A}</a:tableStyleId>
              </a:tblPr>
              <a:tblGrid>
                <a:gridCol w="4824536">
                  <a:extLst>
                    <a:ext uri="{9D8B030D-6E8A-4147-A177-3AD203B41FA5}">
                      <a16:colId xmlns:a16="http://schemas.microsoft.com/office/drawing/2014/main" val="20000"/>
                    </a:ext>
                  </a:extLst>
                </a:gridCol>
                <a:gridCol w="4032448">
                  <a:extLst>
                    <a:ext uri="{9D8B030D-6E8A-4147-A177-3AD203B41FA5}">
                      <a16:colId xmlns:a16="http://schemas.microsoft.com/office/drawing/2014/main" val="20001"/>
                    </a:ext>
                  </a:extLst>
                </a:gridCol>
              </a:tblGrid>
              <a:tr h="8973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800" b="1" i="1" dirty="0" smtClean="0"/>
                        <a:t>Lineamientos establecidos por el Comité de Seguridad del SIIF- Nación. Decreto 1068</a:t>
                      </a:r>
                      <a:r>
                        <a:rPr lang="es-CO" sz="1800" b="1" i="1" baseline="0" dirty="0" smtClean="0"/>
                        <a:t> de 2015.</a:t>
                      </a:r>
                      <a:endParaRPr lang="es-CO" sz="1800" b="1" i="1" dirty="0" smtClean="0"/>
                    </a:p>
                  </a:txBody>
                  <a:tcPr anchor="ctr">
                    <a:solidFill>
                      <a:schemeClr val="tx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800" b="1" i="1" dirty="0" smtClean="0"/>
                        <a:t>Implementación en CRA</a:t>
                      </a:r>
                    </a:p>
                  </a:txBody>
                  <a:tcPr anchor="ctr">
                    <a:solidFill>
                      <a:schemeClr val="tx2">
                        <a:lumMod val="75000"/>
                      </a:schemeClr>
                    </a:solidFill>
                  </a:tcPr>
                </a:tc>
                <a:extLst>
                  <a:ext uri="{0D108BD9-81ED-4DB2-BD59-A6C34878D82A}">
                    <a16:rowId xmlns:a16="http://schemas.microsoft.com/office/drawing/2014/main" val="10000"/>
                  </a:ext>
                </a:extLst>
              </a:tr>
              <a:tr h="3938727">
                <a:tc>
                  <a:txBody>
                    <a:bodyPr/>
                    <a:lstStyle/>
                    <a:p>
                      <a:pPr marL="342900" marR="0" lvl="1" indent="-161925" algn="just" defTabSz="914400" rtl="0" eaLnBrk="1" fontAlgn="auto" latinLnBrk="0" hangingPunct="1">
                        <a:lnSpc>
                          <a:spcPct val="100000"/>
                        </a:lnSpc>
                        <a:spcBef>
                          <a:spcPts val="0"/>
                        </a:spcBef>
                        <a:spcAft>
                          <a:spcPts val="0"/>
                        </a:spcAft>
                        <a:buClrTx/>
                        <a:buSzTx/>
                        <a:buFont typeface="Arial" pitchFamily="34" charset="0"/>
                        <a:buChar char="•"/>
                        <a:tabLst/>
                        <a:defRPr/>
                      </a:pPr>
                      <a:r>
                        <a:rPr lang="es-CO" sz="1600" i="1" kern="1200" dirty="0" smtClean="0">
                          <a:solidFill>
                            <a:schemeClr val="dk1"/>
                          </a:solidFill>
                          <a:effectLst/>
                          <a:latin typeface="+mn-lt"/>
                          <a:ea typeface="+mn-ea"/>
                          <a:cs typeface="+mn-cs"/>
                        </a:rPr>
                        <a:t>“</a:t>
                      </a:r>
                      <a:r>
                        <a:rPr lang="es-CO" sz="1600" b="1" i="1" kern="1200" dirty="0" smtClean="0">
                          <a:solidFill>
                            <a:schemeClr val="dk1"/>
                          </a:solidFill>
                          <a:effectLst/>
                          <a:latin typeface="+mn-lt"/>
                          <a:ea typeface="+mn-ea"/>
                          <a:cs typeface="+mn-cs"/>
                        </a:rPr>
                        <a:t>ARTÍCULO 2.9.1.1.4. Información del Sistema. </a:t>
                      </a:r>
                      <a:r>
                        <a:rPr lang="es-CO" sz="1600" i="1" kern="1200" dirty="0" smtClean="0">
                          <a:solidFill>
                            <a:schemeClr val="dk1"/>
                          </a:solidFill>
                          <a:effectLst/>
                          <a:latin typeface="+mn-lt"/>
                          <a:ea typeface="+mn-ea"/>
                          <a:cs typeface="+mn-cs"/>
                        </a:rPr>
                        <a:t>El SIIF Nación reflejará el detalle, la secuencia y el resultado de la gestión financiera pública registrada por las entidades y órganos que conforman el Presupuesto General de la Nación, especialmente la relacionada con la programación,</a:t>
                      </a:r>
                      <a:r>
                        <a:rPr lang="es-CO" sz="1600" i="1" kern="1200" baseline="0" dirty="0" smtClean="0">
                          <a:solidFill>
                            <a:schemeClr val="dk1"/>
                          </a:solidFill>
                          <a:effectLst/>
                          <a:latin typeface="+mn-lt"/>
                          <a:ea typeface="+mn-ea"/>
                          <a:cs typeface="+mn-cs"/>
                        </a:rPr>
                        <a:t> </a:t>
                      </a:r>
                      <a:r>
                        <a:rPr lang="es-CO" sz="1600" i="1" kern="1200" dirty="0" smtClean="0">
                          <a:solidFill>
                            <a:schemeClr val="dk1"/>
                          </a:solidFill>
                          <a:effectLst/>
                          <a:latin typeface="+mn-lt"/>
                          <a:ea typeface="+mn-ea"/>
                          <a:cs typeface="+mn-cs"/>
                        </a:rPr>
                        <a:t>liquidación, modificación y ejecución del presupuesto; la programación, modificación y ejecución del Programa Anual </a:t>
                      </a:r>
                      <a:r>
                        <a:rPr lang="es-CO" sz="1600" i="1" kern="1200" dirty="0" err="1" smtClean="0">
                          <a:solidFill>
                            <a:schemeClr val="dk1"/>
                          </a:solidFill>
                          <a:effectLst/>
                          <a:latin typeface="+mn-lt"/>
                          <a:ea typeface="+mn-ea"/>
                          <a:cs typeface="+mn-cs"/>
                        </a:rPr>
                        <a:t>Mensualizado</a:t>
                      </a:r>
                      <a:r>
                        <a:rPr lang="es-CO" sz="1600" i="1" kern="1200" dirty="0" smtClean="0">
                          <a:solidFill>
                            <a:schemeClr val="dk1"/>
                          </a:solidFill>
                          <a:effectLst/>
                          <a:latin typeface="+mn-lt"/>
                          <a:ea typeface="+mn-ea"/>
                          <a:cs typeface="+mn-cs"/>
                        </a:rPr>
                        <a:t> de Caja (PAC), la gestión contable y los recaudos y pagos realizados por la Cuenta Única Nacional y demás tesorerías.”</a:t>
                      </a:r>
                    </a:p>
                    <a:p>
                      <a:endParaRPr lang="es-CO" sz="1600" i="1" dirty="0">
                        <a:effectLst/>
                      </a:endParaRPr>
                    </a:p>
                  </a:txBody>
                  <a:tcPr>
                    <a:solidFill>
                      <a:schemeClr val="tx2">
                        <a:lumMod val="20000"/>
                        <a:lumOff val="80000"/>
                      </a:schemeClr>
                    </a:solidFill>
                  </a:tcPr>
                </a:tc>
                <a:tc>
                  <a:txBody>
                    <a:bodyPr/>
                    <a:lstStyle/>
                    <a:p>
                      <a:pPr algn="just"/>
                      <a:r>
                        <a:rPr lang="es-CO" sz="1600" b="0" i="0" u="none" strike="noStrike" kern="1200" baseline="0" dirty="0" smtClean="0">
                          <a:solidFill>
                            <a:schemeClr val="dk1"/>
                          </a:solidFill>
                          <a:effectLst/>
                          <a:latin typeface="+mn-lt"/>
                          <a:ea typeface="+mn-ea"/>
                          <a:cs typeface="+mn-cs"/>
                        </a:rPr>
                        <a:t>Se verificó mediante consultas al aplicativo SIIF nación, encontrándose que la UAE - CRA ha dado cumplimiento a lo señalado en el artículo en mención, sistema que refleja toda la información financiera, económica y social de la entidad. Igualmente se evidencia  que los pagos a terceros son realizados a través de la Cuenta Única Nacional (CUN).</a:t>
                      </a:r>
                      <a:endParaRPr lang="es-CO" sz="1600" i="0" dirty="0">
                        <a:effectLst/>
                      </a:endParaRPr>
                    </a:p>
                  </a:txBody>
                  <a:tcPr>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4" name="CuadroTexto 3"/>
          <p:cNvSpPr txBox="1"/>
          <p:nvPr/>
        </p:nvSpPr>
        <p:spPr>
          <a:xfrm>
            <a:off x="5436096" y="6309320"/>
            <a:ext cx="288032" cy="230832"/>
          </a:xfrm>
          <a:prstGeom prst="rect">
            <a:avLst/>
          </a:prstGeom>
          <a:noFill/>
        </p:spPr>
        <p:txBody>
          <a:bodyPr wrap="square" rtlCol="0">
            <a:spAutoFit/>
          </a:bodyPr>
          <a:lstStyle/>
          <a:p>
            <a:r>
              <a:rPr lang="es-CO" sz="900" dirty="0" smtClean="0">
                <a:solidFill>
                  <a:schemeClr val="bg1"/>
                </a:solidFill>
              </a:rPr>
              <a:t>4</a:t>
            </a:r>
            <a:endParaRPr lang="es-ES" sz="900" dirty="0">
              <a:solidFill>
                <a:schemeClr val="bg1"/>
              </a:solidFill>
            </a:endParaRPr>
          </a:p>
        </p:txBody>
      </p:sp>
    </p:spTree>
    <p:extLst>
      <p:ext uri="{BB962C8B-B14F-4D97-AF65-F5344CB8AC3E}">
        <p14:creationId xmlns:p14="http://schemas.microsoft.com/office/powerpoint/2010/main" val="1910637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297854156"/>
              </p:ext>
            </p:extLst>
          </p:nvPr>
        </p:nvGraphicFramePr>
        <p:xfrm>
          <a:off x="107504" y="1041151"/>
          <a:ext cx="8856984" cy="4620097"/>
        </p:xfrm>
        <a:graphic>
          <a:graphicData uri="http://schemas.openxmlformats.org/drawingml/2006/table">
            <a:tbl>
              <a:tblPr firstRow="1" bandRow="1">
                <a:tableStyleId>{5C22544A-7EE6-4342-B048-85BDC9FD1C3A}</a:tableStyleId>
              </a:tblPr>
              <a:tblGrid>
                <a:gridCol w="5112568">
                  <a:extLst>
                    <a:ext uri="{9D8B030D-6E8A-4147-A177-3AD203B41FA5}">
                      <a16:colId xmlns:a16="http://schemas.microsoft.com/office/drawing/2014/main" val="20000"/>
                    </a:ext>
                  </a:extLst>
                </a:gridCol>
                <a:gridCol w="3744416">
                  <a:extLst>
                    <a:ext uri="{9D8B030D-6E8A-4147-A177-3AD203B41FA5}">
                      <a16:colId xmlns:a16="http://schemas.microsoft.com/office/drawing/2014/main" val="20001"/>
                    </a:ext>
                  </a:extLst>
                </a:gridCol>
              </a:tblGrid>
              <a:tr h="88952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800" b="1" i="1" dirty="0" smtClean="0"/>
                        <a:t>Lineamientos establecidos por el Comité de Seguridad del SIIF- Nación. Decreto 1068</a:t>
                      </a:r>
                      <a:r>
                        <a:rPr lang="es-CO" sz="1800" b="1" i="1" baseline="0" dirty="0" smtClean="0"/>
                        <a:t> de 2015.</a:t>
                      </a:r>
                      <a:endParaRPr lang="es-CO" sz="1800" b="1" i="1" dirty="0" smtClean="0"/>
                    </a:p>
                  </a:txBody>
                  <a:tcPr anchor="ctr">
                    <a:solidFill>
                      <a:schemeClr val="tx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800" b="1" i="1" dirty="0" smtClean="0"/>
                        <a:t>Implementación en CRA</a:t>
                      </a:r>
                    </a:p>
                  </a:txBody>
                  <a:tcPr anchor="ctr">
                    <a:solidFill>
                      <a:schemeClr val="tx2">
                        <a:lumMod val="75000"/>
                      </a:schemeClr>
                    </a:solidFill>
                  </a:tcPr>
                </a:tc>
                <a:extLst>
                  <a:ext uri="{0D108BD9-81ED-4DB2-BD59-A6C34878D82A}">
                    <a16:rowId xmlns:a16="http://schemas.microsoft.com/office/drawing/2014/main" val="10000"/>
                  </a:ext>
                </a:extLst>
              </a:tr>
              <a:tr h="3730575">
                <a:tc>
                  <a:txBody>
                    <a:bodyPr/>
                    <a:lstStyle/>
                    <a:p>
                      <a:pPr marL="342900" marR="0" lvl="1" indent="-161925" algn="just" defTabSz="914400" rtl="0" eaLnBrk="1" fontAlgn="auto" latinLnBrk="0" hangingPunct="1">
                        <a:lnSpc>
                          <a:spcPct val="100000"/>
                        </a:lnSpc>
                        <a:spcBef>
                          <a:spcPts val="0"/>
                        </a:spcBef>
                        <a:spcAft>
                          <a:spcPts val="0"/>
                        </a:spcAft>
                        <a:buClrTx/>
                        <a:buSzTx/>
                        <a:buFont typeface="Arial" pitchFamily="34" charset="0"/>
                        <a:buChar char="•"/>
                        <a:tabLst/>
                        <a:defRPr/>
                      </a:pPr>
                      <a:r>
                        <a:rPr lang="es-CO" sz="1600" i="1" kern="1200" dirty="0" smtClean="0">
                          <a:solidFill>
                            <a:schemeClr val="dk1"/>
                          </a:solidFill>
                          <a:latin typeface="+mn-lt"/>
                          <a:ea typeface="+mn-ea"/>
                          <a:cs typeface="+mn-cs"/>
                        </a:rPr>
                        <a:t>“</a:t>
                      </a:r>
                      <a:r>
                        <a:rPr lang="es-CO" sz="1600" b="1" i="1" kern="1200" dirty="0" smtClean="0">
                          <a:solidFill>
                            <a:schemeClr val="dk1"/>
                          </a:solidFill>
                          <a:latin typeface="+mn-lt"/>
                          <a:ea typeface="+mn-ea"/>
                          <a:cs typeface="+mn-cs"/>
                        </a:rPr>
                        <a:t>ARTÍCULO 2.9.1.1.5. Obligatoriedad de utilización del Sistema. </a:t>
                      </a:r>
                      <a:r>
                        <a:rPr lang="es-CO" sz="1600" i="1" kern="1200" dirty="0" smtClean="0">
                          <a:solidFill>
                            <a:schemeClr val="dk1"/>
                          </a:solidFill>
                          <a:latin typeface="+mn-lt"/>
                          <a:ea typeface="+mn-ea"/>
                          <a:cs typeface="+mn-cs"/>
                        </a:rPr>
                        <a:t>Las entidades y órganos ejecutores del Presupuesto General de la Nación, las Direcciones Generales del Presupuesto Público Nacional y de Crédito Público y Tesoro Nacional del Ministerio de Hacienda y Crédito Público y la Contaduría General de la Nación, o quienes hagan sus veces, deberán efectuar y registrar en el SIIF Nación las operaciones y la información asociada con su área de negocio, dentro del horario establecido, conforme con los instructivos que para el efecto expida el Administrador del Sistema.”</a:t>
                      </a:r>
                    </a:p>
                  </a:txBody>
                  <a:tcPr>
                    <a:solidFill>
                      <a:schemeClr val="tx2">
                        <a:lumMod val="20000"/>
                        <a:lumOff val="8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600" i="0" kern="1200" dirty="0" smtClean="0">
                          <a:solidFill>
                            <a:schemeClr val="dk1"/>
                          </a:solidFill>
                          <a:effectLst/>
                          <a:latin typeface="+mn-lt"/>
                          <a:ea typeface="+mn-ea"/>
                          <a:cs typeface="+mn-cs"/>
                        </a:rPr>
                        <a:t>La Comisión de Regulación de Agua Potable y Saneamiento Básico – CRA registra en el aplicativo SIIF – Nación, todas las operaciones relacionadas con la información contable y financiera conforme a los instructivos de operación expedidos por el Administrador del Sistema.</a:t>
                      </a:r>
                      <a:endParaRPr lang="es-CO" sz="1600" i="0" kern="1200" dirty="0" smtClean="0">
                        <a:solidFill>
                          <a:schemeClr val="dk1"/>
                        </a:solidFill>
                        <a:effectLst/>
                        <a:latin typeface="+mn-lt"/>
                        <a:ea typeface="+mn-ea"/>
                        <a:cs typeface="+mn-cs"/>
                      </a:endParaRPr>
                    </a:p>
                  </a:txBody>
                  <a:tcPr>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4" name="CuadroTexto 3"/>
          <p:cNvSpPr txBox="1"/>
          <p:nvPr/>
        </p:nvSpPr>
        <p:spPr>
          <a:xfrm>
            <a:off x="5436096" y="6294512"/>
            <a:ext cx="288032" cy="230832"/>
          </a:xfrm>
          <a:prstGeom prst="rect">
            <a:avLst/>
          </a:prstGeom>
          <a:noFill/>
        </p:spPr>
        <p:txBody>
          <a:bodyPr wrap="square" rtlCol="0">
            <a:spAutoFit/>
          </a:bodyPr>
          <a:lstStyle/>
          <a:p>
            <a:r>
              <a:rPr lang="es-CO" sz="900" dirty="0" smtClean="0">
                <a:solidFill>
                  <a:schemeClr val="bg1"/>
                </a:solidFill>
              </a:rPr>
              <a:t>5</a:t>
            </a:r>
            <a:endParaRPr lang="es-ES" sz="900" dirty="0">
              <a:solidFill>
                <a:schemeClr val="bg1"/>
              </a:solidFill>
            </a:endParaRPr>
          </a:p>
        </p:txBody>
      </p:sp>
      <p:sp>
        <p:nvSpPr>
          <p:cNvPr id="5" name="Text Box 3"/>
          <p:cNvSpPr txBox="1">
            <a:spLocks noChangeArrowheads="1"/>
          </p:cNvSpPr>
          <p:nvPr/>
        </p:nvSpPr>
        <p:spPr bwMode="auto">
          <a:xfrm>
            <a:off x="0" y="350838"/>
            <a:ext cx="9144000" cy="646331"/>
          </a:xfrm>
          <a:prstGeom prst="rect">
            <a:avLst/>
          </a:prstGeom>
          <a:noFill/>
          <a:ln w="9525" algn="ctr">
            <a:noFill/>
            <a:miter lim="800000"/>
            <a:headEnd/>
            <a:tailEnd/>
          </a:ln>
          <a:effectLst/>
        </p:spPr>
        <p:txBody>
          <a:bodyPr>
            <a:spAutoFit/>
          </a:bodyPr>
          <a:lstStyle/>
          <a:p>
            <a:pPr algn="ctr">
              <a:spcBef>
                <a:spcPts val="0"/>
              </a:spcBef>
              <a:defRPr/>
            </a:pPr>
            <a:r>
              <a:rPr lang="es-CO" b="1" dirty="0" smtClean="0"/>
              <a:t>FORTALEZAS DE LAS POLITICAS </a:t>
            </a:r>
            <a:r>
              <a:rPr lang="es-CO" b="1" dirty="0"/>
              <a:t>DE OPERACIÓN Y SEGURIDAD DE SIIF </a:t>
            </a:r>
            <a:r>
              <a:rPr lang="es-CO" b="1" dirty="0" smtClean="0"/>
              <a:t>– NACIÓN</a:t>
            </a:r>
          </a:p>
        </p:txBody>
      </p:sp>
    </p:spTree>
    <p:extLst>
      <p:ext uri="{BB962C8B-B14F-4D97-AF65-F5344CB8AC3E}">
        <p14:creationId xmlns:p14="http://schemas.microsoft.com/office/powerpoint/2010/main" val="349440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402362380"/>
              </p:ext>
            </p:extLst>
          </p:nvPr>
        </p:nvGraphicFramePr>
        <p:xfrm>
          <a:off x="107504" y="1041151"/>
          <a:ext cx="8856984" cy="4620097"/>
        </p:xfrm>
        <a:graphic>
          <a:graphicData uri="http://schemas.openxmlformats.org/drawingml/2006/table">
            <a:tbl>
              <a:tblPr firstRow="1" bandRow="1">
                <a:tableStyleId>{5C22544A-7EE6-4342-B048-85BDC9FD1C3A}</a:tableStyleId>
              </a:tblPr>
              <a:tblGrid>
                <a:gridCol w="5112568">
                  <a:extLst>
                    <a:ext uri="{9D8B030D-6E8A-4147-A177-3AD203B41FA5}">
                      <a16:colId xmlns:a16="http://schemas.microsoft.com/office/drawing/2014/main" val="20000"/>
                    </a:ext>
                  </a:extLst>
                </a:gridCol>
                <a:gridCol w="3744416">
                  <a:extLst>
                    <a:ext uri="{9D8B030D-6E8A-4147-A177-3AD203B41FA5}">
                      <a16:colId xmlns:a16="http://schemas.microsoft.com/office/drawing/2014/main" val="20001"/>
                    </a:ext>
                  </a:extLst>
                </a:gridCol>
              </a:tblGrid>
              <a:tr h="88952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800" b="1" i="1" dirty="0" smtClean="0"/>
                        <a:t>Lineamientos establecidos por el Comité de Seguridad del SIIF- Nación. Decreto 1068</a:t>
                      </a:r>
                      <a:r>
                        <a:rPr lang="es-CO" sz="1800" b="1" i="1" baseline="0" dirty="0" smtClean="0"/>
                        <a:t> de 2015.</a:t>
                      </a:r>
                      <a:endParaRPr lang="es-CO" sz="1800" b="1" i="1" dirty="0" smtClean="0"/>
                    </a:p>
                  </a:txBody>
                  <a:tcPr anchor="ctr">
                    <a:solidFill>
                      <a:schemeClr val="tx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800" b="1" i="1" dirty="0" smtClean="0"/>
                        <a:t>Implementación en CRA</a:t>
                      </a:r>
                    </a:p>
                  </a:txBody>
                  <a:tcPr anchor="ctr">
                    <a:solidFill>
                      <a:schemeClr val="tx2">
                        <a:lumMod val="75000"/>
                      </a:schemeClr>
                    </a:solidFill>
                  </a:tcPr>
                </a:tc>
                <a:extLst>
                  <a:ext uri="{0D108BD9-81ED-4DB2-BD59-A6C34878D82A}">
                    <a16:rowId xmlns:a16="http://schemas.microsoft.com/office/drawing/2014/main" val="10000"/>
                  </a:ext>
                </a:extLst>
              </a:tr>
              <a:tr h="3730575">
                <a:tc>
                  <a: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es-CO" sz="1600" i="1" kern="1200" dirty="0" smtClean="0">
                          <a:solidFill>
                            <a:schemeClr val="dk1"/>
                          </a:solidFill>
                          <a:latin typeface="+mn-lt"/>
                          <a:ea typeface="+mn-ea"/>
                          <a:cs typeface="+mn-cs"/>
                        </a:rPr>
                        <a:t>“</a:t>
                      </a:r>
                      <a:r>
                        <a:rPr lang="es-CO" sz="1600" b="1" i="1" kern="1200" dirty="0" smtClean="0">
                          <a:solidFill>
                            <a:schemeClr val="dk1"/>
                          </a:solidFill>
                          <a:latin typeface="+mn-lt"/>
                          <a:ea typeface="+mn-ea"/>
                          <a:cs typeface="+mn-cs"/>
                        </a:rPr>
                        <a:t>ARTÍCULO 2.9.1.1.14. Funcionario responsable del SIIF en la entidad. </a:t>
                      </a:r>
                      <a:r>
                        <a:rPr lang="es-CO" sz="1600" i="1" kern="1200" dirty="0" smtClean="0">
                          <a:solidFill>
                            <a:schemeClr val="dk1"/>
                          </a:solidFill>
                          <a:effectLst/>
                          <a:latin typeface="+mn-lt"/>
                          <a:ea typeface="+mn-ea"/>
                          <a:cs typeface="+mn-cs"/>
                        </a:rPr>
                        <a:t>Los Secretarios Generales o quien haga sus veces, designarán un funcionario del nivel directivo o asesor para que ejerza las funciones de Coordinador SIIF Entidad, quien será el enlace oficial entre la Entidad y el Administrador del Sistema.”</a:t>
                      </a:r>
                    </a:p>
                  </a:txBody>
                  <a:tcPr>
                    <a:solidFill>
                      <a:schemeClr val="tx2">
                        <a:lumMod val="20000"/>
                        <a:lumOff val="80000"/>
                      </a:schemeClr>
                    </a:solidFill>
                  </a:tcPr>
                </a:tc>
                <a:tc>
                  <a: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es-ES" sz="1600" i="0" kern="1200" dirty="0" smtClean="0">
                          <a:solidFill>
                            <a:schemeClr val="dk1"/>
                          </a:solidFill>
                          <a:effectLst/>
                          <a:latin typeface="+mn-lt"/>
                          <a:ea typeface="+mn-ea"/>
                          <a:cs typeface="+mn-cs"/>
                        </a:rPr>
                        <a:t>La coordinación del SIIF Nación en la entidad está a cargo  de la Subdirectora Administrativa y Financiera según Formato establecido por el MHCP,  a su vez esta función se encuentra delegada a una funcionaria de la parte administrativa que cuenta con el perfil de usuario para Aprobador Contable; Beneficiario cuenta; central cuentas por pagar; Consulta; Gestión Presupuesto de Ingresos; </a:t>
                      </a:r>
                      <a:r>
                        <a:rPr lang="es-ES" sz="1600" i="0" kern="1200" dirty="0" err="1" smtClean="0">
                          <a:solidFill>
                            <a:schemeClr val="dk1"/>
                          </a:solidFill>
                          <a:effectLst/>
                          <a:latin typeface="+mn-lt"/>
                          <a:ea typeface="+mn-ea"/>
                          <a:cs typeface="+mn-cs"/>
                        </a:rPr>
                        <a:t>Parametrizador</a:t>
                      </a:r>
                      <a:r>
                        <a:rPr lang="es-ES" sz="1600" i="0" kern="1200" dirty="0" smtClean="0">
                          <a:solidFill>
                            <a:schemeClr val="dk1"/>
                          </a:solidFill>
                          <a:effectLst/>
                          <a:latin typeface="+mn-lt"/>
                          <a:ea typeface="+mn-ea"/>
                          <a:cs typeface="+mn-cs"/>
                        </a:rPr>
                        <a:t> Contable; Registrador usuarios.</a:t>
                      </a:r>
                      <a:endParaRPr lang="es-CO" sz="1600" i="0" kern="1200" dirty="0" smtClean="0">
                        <a:solidFill>
                          <a:schemeClr val="dk1"/>
                        </a:solidFill>
                        <a:effectLst/>
                        <a:latin typeface="+mn-lt"/>
                        <a:ea typeface="+mn-ea"/>
                        <a:cs typeface="+mn-cs"/>
                      </a:endParaRPr>
                    </a:p>
                  </a:txBody>
                  <a:tcPr>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4" name="CuadroTexto 3"/>
          <p:cNvSpPr txBox="1"/>
          <p:nvPr/>
        </p:nvSpPr>
        <p:spPr>
          <a:xfrm>
            <a:off x="5436096" y="6309320"/>
            <a:ext cx="288032" cy="230832"/>
          </a:xfrm>
          <a:prstGeom prst="rect">
            <a:avLst/>
          </a:prstGeom>
          <a:noFill/>
        </p:spPr>
        <p:txBody>
          <a:bodyPr wrap="square" rtlCol="0">
            <a:spAutoFit/>
          </a:bodyPr>
          <a:lstStyle/>
          <a:p>
            <a:r>
              <a:rPr lang="es-CO" sz="900" dirty="0" smtClean="0">
                <a:solidFill>
                  <a:schemeClr val="bg1"/>
                </a:solidFill>
              </a:rPr>
              <a:t>6</a:t>
            </a:r>
            <a:endParaRPr lang="es-ES" sz="900" dirty="0">
              <a:solidFill>
                <a:schemeClr val="bg1"/>
              </a:solidFill>
            </a:endParaRPr>
          </a:p>
        </p:txBody>
      </p:sp>
      <p:sp>
        <p:nvSpPr>
          <p:cNvPr id="5" name="Text Box 3"/>
          <p:cNvSpPr txBox="1">
            <a:spLocks noChangeArrowheads="1"/>
          </p:cNvSpPr>
          <p:nvPr/>
        </p:nvSpPr>
        <p:spPr bwMode="auto">
          <a:xfrm>
            <a:off x="0" y="350838"/>
            <a:ext cx="9144000" cy="646331"/>
          </a:xfrm>
          <a:prstGeom prst="rect">
            <a:avLst/>
          </a:prstGeom>
          <a:noFill/>
          <a:ln w="9525" algn="ctr">
            <a:noFill/>
            <a:miter lim="800000"/>
            <a:headEnd/>
            <a:tailEnd/>
          </a:ln>
          <a:effectLst/>
        </p:spPr>
        <p:txBody>
          <a:bodyPr>
            <a:spAutoFit/>
          </a:bodyPr>
          <a:lstStyle/>
          <a:p>
            <a:pPr algn="ctr">
              <a:spcBef>
                <a:spcPts val="0"/>
              </a:spcBef>
              <a:defRPr/>
            </a:pPr>
            <a:r>
              <a:rPr lang="es-CO" b="1" dirty="0" smtClean="0"/>
              <a:t>FORTALEZAS DE LAS POLITICAS </a:t>
            </a:r>
            <a:r>
              <a:rPr lang="es-CO" b="1" dirty="0"/>
              <a:t>DE OPERACIÓN Y SEGURIDAD DE SIIF </a:t>
            </a:r>
            <a:r>
              <a:rPr lang="es-CO" b="1" dirty="0" smtClean="0"/>
              <a:t>– NACIÓN</a:t>
            </a:r>
          </a:p>
        </p:txBody>
      </p:sp>
    </p:spTree>
    <p:extLst>
      <p:ext uri="{BB962C8B-B14F-4D97-AF65-F5344CB8AC3E}">
        <p14:creationId xmlns:p14="http://schemas.microsoft.com/office/powerpoint/2010/main" val="193450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732497040"/>
              </p:ext>
            </p:extLst>
          </p:nvPr>
        </p:nvGraphicFramePr>
        <p:xfrm>
          <a:off x="107504" y="1041151"/>
          <a:ext cx="8856984" cy="4620097"/>
        </p:xfrm>
        <a:graphic>
          <a:graphicData uri="http://schemas.openxmlformats.org/drawingml/2006/table">
            <a:tbl>
              <a:tblPr firstRow="1" bandRow="1">
                <a:tableStyleId>{5C22544A-7EE6-4342-B048-85BDC9FD1C3A}</a:tableStyleId>
              </a:tblPr>
              <a:tblGrid>
                <a:gridCol w="5112568">
                  <a:extLst>
                    <a:ext uri="{9D8B030D-6E8A-4147-A177-3AD203B41FA5}">
                      <a16:colId xmlns:a16="http://schemas.microsoft.com/office/drawing/2014/main" val="20000"/>
                    </a:ext>
                  </a:extLst>
                </a:gridCol>
                <a:gridCol w="3744416">
                  <a:extLst>
                    <a:ext uri="{9D8B030D-6E8A-4147-A177-3AD203B41FA5}">
                      <a16:colId xmlns:a16="http://schemas.microsoft.com/office/drawing/2014/main" val="20001"/>
                    </a:ext>
                  </a:extLst>
                </a:gridCol>
              </a:tblGrid>
              <a:tr h="88952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800" b="1" i="1" dirty="0" smtClean="0"/>
                        <a:t>Lineamientos establecidos por el Comité de Seguridad del SIIF- Nación. Decreto 1068</a:t>
                      </a:r>
                      <a:r>
                        <a:rPr lang="es-CO" sz="1800" b="1" i="1" baseline="0" dirty="0" smtClean="0"/>
                        <a:t> de 2015.</a:t>
                      </a:r>
                      <a:endParaRPr lang="es-CO" sz="1800" b="1" i="1" dirty="0" smtClean="0"/>
                    </a:p>
                  </a:txBody>
                  <a:tcPr anchor="ctr">
                    <a:solidFill>
                      <a:schemeClr val="tx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800" b="1" i="1" dirty="0" smtClean="0"/>
                        <a:t>Implementación en CRA</a:t>
                      </a:r>
                    </a:p>
                  </a:txBody>
                  <a:tcPr anchor="ctr">
                    <a:solidFill>
                      <a:schemeClr val="tx2">
                        <a:lumMod val="75000"/>
                      </a:schemeClr>
                    </a:solidFill>
                  </a:tcPr>
                </a:tc>
                <a:extLst>
                  <a:ext uri="{0D108BD9-81ED-4DB2-BD59-A6C34878D82A}">
                    <a16:rowId xmlns:a16="http://schemas.microsoft.com/office/drawing/2014/main" val="10000"/>
                  </a:ext>
                </a:extLst>
              </a:tr>
              <a:tr h="3730575">
                <a:tc>
                  <a: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es-CO" sz="1600" i="1" kern="1200" dirty="0" smtClean="0">
                          <a:solidFill>
                            <a:schemeClr val="dk1"/>
                          </a:solidFill>
                          <a:latin typeface="+mn-lt"/>
                          <a:ea typeface="+mn-ea"/>
                          <a:cs typeface="+mn-cs"/>
                        </a:rPr>
                        <a:t>“</a:t>
                      </a:r>
                      <a:r>
                        <a:rPr lang="es-CO" sz="1600" b="1" i="1" kern="1200" dirty="0" smtClean="0">
                          <a:solidFill>
                            <a:schemeClr val="dk1"/>
                          </a:solidFill>
                          <a:latin typeface="+mn-lt"/>
                          <a:ea typeface="+mn-ea"/>
                          <a:cs typeface="+mn-cs"/>
                        </a:rPr>
                        <a:t>ARTÍCULO 2.9.1.1.15. Decreto 1068 de 2015. Responsabilidades de la coordinación del SIIF en la Entidad. </a:t>
                      </a:r>
                      <a:r>
                        <a:rPr lang="es-CO" sz="1600" i="1" kern="1200" dirty="0" smtClean="0">
                          <a:solidFill>
                            <a:schemeClr val="dk1"/>
                          </a:solidFill>
                          <a:latin typeface="+mn-lt"/>
                          <a:ea typeface="+mn-ea"/>
                          <a:cs typeface="+mn-cs"/>
                        </a:rPr>
                        <a:t>El Coordinador SIIF Entidad será responsable de la implantación de las medidas de seguridad señaladas por el Comité Operativo y de Seguridad y de la administración de los usuarios de la Entidad. Para tal fin deberá:</a:t>
                      </a:r>
                      <a:r>
                        <a:rPr lang="es-CO" sz="1600" i="1" kern="1200" dirty="0" smtClean="0">
                          <a:solidFill>
                            <a:schemeClr val="dk1"/>
                          </a:solidFill>
                          <a:effectLst/>
                          <a:latin typeface="+mn-lt"/>
                          <a:ea typeface="+mn-ea"/>
                          <a:cs typeface="+mn-cs"/>
                        </a:rPr>
                        <a:t>”</a:t>
                      </a:r>
                    </a:p>
                    <a:p>
                      <a:pPr marL="0" marR="0" lvl="1" indent="0" algn="just" defTabSz="914400" rtl="0" eaLnBrk="1" fontAlgn="auto" latinLnBrk="0" hangingPunct="1">
                        <a:lnSpc>
                          <a:spcPct val="100000"/>
                        </a:lnSpc>
                        <a:spcBef>
                          <a:spcPts val="0"/>
                        </a:spcBef>
                        <a:spcAft>
                          <a:spcPts val="0"/>
                        </a:spcAft>
                        <a:buClrTx/>
                        <a:buSzTx/>
                        <a:buFontTx/>
                        <a:buNone/>
                        <a:tabLst/>
                        <a:defRPr/>
                      </a:pPr>
                      <a:endParaRPr lang="es-CO" sz="1600" i="1" kern="1200" dirty="0" smtClean="0">
                        <a:solidFill>
                          <a:schemeClr val="dk1"/>
                        </a:solidFill>
                        <a:effectLst/>
                        <a:latin typeface="+mn-lt"/>
                        <a:ea typeface="+mn-ea"/>
                        <a:cs typeface="+mn-cs"/>
                      </a:endParaRPr>
                    </a:p>
                    <a:p>
                      <a:pPr marL="0" marR="0" lvl="1" indent="0" algn="just" defTabSz="914400" rtl="0" eaLnBrk="1" fontAlgn="auto" latinLnBrk="0" hangingPunct="1">
                        <a:lnSpc>
                          <a:spcPct val="100000"/>
                        </a:lnSpc>
                        <a:spcBef>
                          <a:spcPts val="0"/>
                        </a:spcBef>
                        <a:spcAft>
                          <a:spcPts val="0"/>
                        </a:spcAft>
                        <a:buClrTx/>
                        <a:buSzTx/>
                        <a:buFontTx/>
                        <a:buNone/>
                        <a:tabLst/>
                        <a:defRPr/>
                      </a:pPr>
                      <a:r>
                        <a:rPr lang="es-CO" sz="1600" i="1" kern="1200" dirty="0" smtClean="0">
                          <a:solidFill>
                            <a:schemeClr val="dk1"/>
                          </a:solidFill>
                          <a:latin typeface="+mn-lt"/>
                          <a:ea typeface="+mn-ea"/>
                          <a:cs typeface="+mn-cs"/>
                        </a:rPr>
                        <a:t>a) Responder por la creación de usuarios;</a:t>
                      </a:r>
                    </a:p>
                  </a:txBody>
                  <a:tcPr>
                    <a:solidFill>
                      <a:schemeClr val="tx2">
                        <a:lumMod val="20000"/>
                        <a:lumOff val="80000"/>
                      </a:schemeClr>
                    </a:solidFill>
                  </a:tcPr>
                </a:tc>
                <a:tc>
                  <a:txBody>
                    <a:bodyPr/>
                    <a:lstStyle/>
                    <a:p>
                      <a:pPr algn="just"/>
                      <a:r>
                        <a:rPr lang="es-CO" sz="1600" i="0" kern="1200" dirty="0" smtClean="0">
                          <a:solidFill>
                            <a:schemeClr val="dk1"/>
                          </a:solidFill>
                          <a:latin typeface="+mn-lt"/>
                          <a:ea typeface="+mn-ea"/>
                          <a:cs typeface="+mn-cs"/>
                        </a:rPr>
                        <a:t>Las solicitudes de creación de usuarios son enviadas por los jefes  de oficina al correo electrónico de la coordinadora SIIF</a:t>
                      </a:r>
                      <a:r>
                        <a:rPr lang="es-CO" sz="1600" i="0" kern="1200" baseline="0" dirty="0" smtClean="0">
                          <a:solidFill>
                            <a:schemeClr val="dk1"/>
                          </a:solidFill>
                          <a:latin typeface="+mn-lt"/>
                          <a:ea typeface="+mn-ea"/>
                          <a:cs typeface="+mn-cs"/>
                        </a:rPr>
                        <a:t> Entidad, la cual aprueba la solicitud y autoriza a la funcionaria delegada para la creación del usuario y asignación del perfil de acuerdo a la función a desempeñar en el aplicativo (ver anexo 1).</a:t>
                      </a:r>
                      <a:r>
                        <a:rPr lang="es-CO" sz="1600" i="1" kern="1200" dirty="0" smtClean="0">
                          <a:solidFill>
                            <a:schemeClr val="dk1"/>
                          </a:solidFill>
                          <a:latin typeface="+mn-lt"/>
                          <a:ea typeface="+mn-ea"/>
                          <a:cs typeface="+mn-cs"/>
                        </a:rPr>
                        <a:t>	</a:t>
                      </a:r>
                    </a:p>
                  </a:txBody>
                  <a:tcPr>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4" name="CuadroTexto 3"/>
          <p:cNvSpPr txBox="1"/>
          <p:nvPr/>
        </p:nvSpPr>
        <p:spPr>
          <a:xfrm>
            <a:off x="5436096" y="6309320"/>
            <a:ext cx="288032" cy="230832"/>
          </a:xfrm>
          <a:prstGeom prst="rect">
            <a:avLst/>
          </a:prstGeom>
          <a:noFill/>
        </p:spPr>
        <p:txBody>
          <a:bodyPr wrap="square" rtlCol="0">
            <a:spAutoFit/>
          </a:bodyPr>
          <a:lstStyle/>
          <a:p>
            <a:r>
              <a:rPr lang="es-CO" sz="900" dirty="0">
                <a:solidFill>
                  <a:schemeClr val="bg1"/>
                </a:solidFill>
              </a:rPr>
              <a:t>7</a:t>
            </a:r>
            <a:endParaRPr lang="es-ES" sz="900" dirty="0">
              <a:solidFill>
                <a:schemeClr val="bg1"/>
              </a:solidFill>
            </a:endParaRPr>
          </a:p>
        </p:txBody>
      </p:sp>
      <p:sp>
        <p:nvSpPr>
          <p:cNvPr id="5" name="Text Box 3"/>
          <p:cNvSpPr txBox="1">
            <a:spLocks noChangeArrowheads="1"/>
          </p:cNvSpPr>
          <p:nvPr/>
        </p:nvSpPr>
        <p:spPr bwMode="auto">
          <a:xfrm>
            <a:off x="0" y="350838"/>
            <a:ext cx="9144000" cy="646331"/>
          </a:xfrm>
          <a:prstGeom prst="rect">
            <a:avLst/>
          </a:prstGeom>
          <a:noFill/>
          <a:ln w="9525" algn="ctr">
            <a:noFill/>
            <a:miter lim="800000"/>
            <a:headEnd/>
            <a:tailEnd/>
          </a:ln>
          <a:effectLst/>
        </p:spPr>
        <p:txBody>
          <a:bodyPr>
            <a:spAutoFit/>
          </a:bodyPr>
          <a:lstStyle/>
          <a:p>
            <a:pPr algn="ctr">
              <a:spcBef>
                <a:spcPts val="0"/>
              </a:spcBef>
              <a:defRPr/>
            </a:pPr>
            <a:r>
              <a:rPr lang="es-CO" b="1" dirty="0" smtClean="0"/>
              <a:t>FORTALEZAS DE LAS POLITICAS </a:t>
            </a:r>
            <a:r>
              <a:rPr lang="es-CO" b="1" dirty="0"/>
              <a:t>DE OPERACIÓN Y SEGURIDAD DE SIIF </a:t>
            </a:r>
            <a:r>
              <a:rPr lang="es-CO" b="1" dirty="0" smtClean="0"/>
              <a:t>– NACIÓN</a:t>
            </a:r>
          </a:p>
        </p:txBody>
      </p:sp>
    </p:spTree>
    <p:extLst>
      <p:ext uri="{BB962C8B-B14F-4D97-AF65-F5344CB8AC3E}">
        <p14:creationId xmlns:p14="http://schemas.microsoft.com/office/powerpoint/2010/main" val="74100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02122801"/>
              </p:ext>
            </p:extLst>
          </p:nvPr>
        </p:nvGraphicFramePr>
        <p:xfrm>
          <a:off x="107504" y="1041151"/>
          <a:ext cx="8856984" cy="4638562"/>
        </p:xfrm>
        <a:graphic>
          <a:graphicData uri="http://schemas.openxmlformats.org/drawingml/2006/table">
            <a:tbl>
              <a:tblPr firstRow="1" bandRow="1">
                <a:tableStyleId>{5C22544A-7EE6-4342-B048-85BDC9FD1C3A}</a:tableStyleId>
              </a:tblPr>
              <a:tblGrid>
                <a:gridCol w="5112568">
                  <a:extLst>
                    <a:ext uri="{9D8B030D-6E8A-4147-A177-3AD203B41FA5}">
                      <a16:colId xmlns:a16="http://schemas.microsoft.com/office/drawing/2014/main" val="20000"/>
                    </a:ext>
                  </a:extLst>
                </a:gridCol>
                <a:gridCol w="3744416">
                  <a:extLst>
                    <a:ext uri="{9D8B030D-6E8A-4147-A177-3AD203B41FA5}">
                      <a16:colId xmlns:a16="http://schemas.microsoft.com/office/drawing/2014/main" val="20001"/>
                    </a:ext>
                  </a:extLst>
                </a:gridCol>
              </a:tblGrid>
              <a:tr h="88952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800" b="1" i="1" dirty="0" smtClean="0"/>
                        <a:t>Lineamientos establecidos por el Comité de Seguridad del SIIF- Nación. Decreto 1068</a:t>
                      </a:r>
                      <a:r>
                        <a:rPr lang="es-CO" sz="1800" b="1" i="1" baseline="0" dirty="0" smtClean="0"/>
                        <a:t> de 2015.</a:t>
                      </a:r>
                      <a:endParaRPr lang="es-CO" sz="1800" b="1" i="1" dirty="0" smtClean="0"/>
                    </a:p>
                  </a:txBody>
                  <a:tcPr anchor="ctr">
                    <a:solidFill>
                      <a:schemeClr val="tx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800" b="1" i="1" dirty="0" smtClean="0"/>
                        <a:t>Implementación en CRA</a:t>
                      </a:r>
                    </a:p>
                  </a:txBody>
                  <a:tcPr anchor="ctr">
                    <a:solidFill>
                      <a:schemeClr val="tx2">
                        <a:lumMod val="75000"/>
                      </a:schemeClr>
                    </a:solidFill>
                  </a:tcPr>
                </a:tc>
                <a:extLst>
                  <a:ext uri="{0D108BD9-81ED-4DB2-BD59-A6C34878D82A}">
                    <a16:rowId xmlns:a16="http://schemas.microsoft.com/office/drawing/2014/main" val="10000"/>
                  </a:ext>
                </a:extLst>
              </a:tr>
              <a:tr h="3730575">
                <a:tc>
                  <a: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es-CO" sz="1600" i="1" kern="1200" dirty="0" smtClean="0">
                          <a:solidFill>
                            <a:schemeClr val="dk1"/>
                          </a:solidFill>
                          <a:latin typeface="+mn-lt"/>
                          <a:ea typeface="+mn-ea"/>
                          <a:cs typeface="+mn-cs"/>
                        </a:rPr>
                        <a:t>b) Replicar oportunamente a los usuarios del SIIF Nación, todas la comunicaciones emitidas e informadas por el Administrador del Sistema;</a:t>
                      </a:r>
                    </a:p>
                    <a:p>
                      <a:pPr marL="0" marR="0" lvl="1" indent="0" algn="just" defTabSz="914400" rtl="0" eaLnBrk="1" fontAlgn="auto" latinLnBrk="0" hangingPunct="1">
                        <a:lnSpc>
                          <a:spcPct val="100000"/>
                        </a:lnSpc>
                        <a:spcBef>
                          <a:spcPts val="0"/>
                        </a:spcBef>
                        <a:spcAft>
                          <a:spcPts val="0"/>
                        </a:spcAft>
                        <a:buClrTx/>
                        <a:buSzTx/>
                        <a:buFontTx/>
                        <a:buNone/>
                        <a:tabLst/>
                        <a:defRPr/>
                      </a:pPr>
                      <a:endParaRPr lang="es-CO" sz="1600" i="1" kern="1200" dirty="0" smtClean="0">
                        <a:solidFill>
                          <a:schemeClr val="dk1"/>
                        </a:solidFill>
                        <a:latin typeface="+mn-lt"/>
                        <a:ea typeface="+mn-ea"/>
                        <a:cs typeface="+mn-cs"/>
                      </a:endParaRPr>
                    </a:p>
                    <a:p>
                      <a:pPr marL="0" marR="0" lvl="1" indent="0" algn="just" defTabSz="914400" rtl="0" eaLnBrk="1" fontAlgn="auto" latinLnBrk="0" hangingPunct="1">
                        <a:lnSpc>
                          <a:spcPct val="100000"/>
                        </a:lnSpc>
                        <a:spcBef>
                          <a:spcPts val="0"/>
                        </a:spcBef>
                        <a:spcAft>
                          <a:spcPts val="0"/>
                        </a:spcAft>
                        <a:buClrTx/>
                        <a:buSzTx/>
                        <a:buFontTx/>
                        <a:buNone/>
                        <a:tabLst/>
                        <a:defRPr/>
                      </a:pPr>
                      <a:endParaRPr lang="es-CO" sz="1600" i="1" kern="1200" dirty="0" smtClean="0">
                        <a:solidFill>
                          <a:schemeClr val="dk1"/>
                        </a:solidFill>
                        <a:latin typeface="+mn-lt"/>
                        <a:ea typeface="+mn-ea"/>
                        <a:cs typeface="+mn-cs"/>
                      </a:endParaRPr>
                    </a:p>
                    <a:p>
                      <a:pPr marL="0" marR="0" lvl="1" indent="0" algn="just" defTabSz="914400" rtl="0" eaLnBrk="1" fontAlgn="auto" latinLnBrk="0" hangingPunct="1">
                        <a:lnSpc>
                          <a:spcPct val="100000"/>
                        </a:lnSpc>
                        <a:spcBef>
                          <a:spcPts val="0"/>
                        </a:spcBef>
                        <a:spcAft>
                          <a:spcPts val="0"/>
                        </a:spcAft>
                        <a:buClrTx/>
                        <a:buSzTx/>
                        <a:buFontTx/>
                        <a:buNone/>
                        <a:tabLst/>
                        <a:defRPr/>
                      </a:pPr>
                      <a:endParaRPr lang="es-CO" sz="1600" i="1" kern="1200" dirty="0" smtClean="0">
                        <a:solidFill>
                          <a:schemeClr val="dk1"/>
                        </a:solidFill>
                        <a:latin typeface="+mn-lt"/>
                        <a:ea typeface="+mn-ea"/>
                        <a:cs typeface="+mn-cs"/>
                      </a:endParaRPr>
                    </a:p>
                    <a:p>
                      <a:pPr marL="0" marR="0" lvl="1" indent="0" algn="just" defTabSz="914400" rtl="0" eaLnBrk="1" fontAlgn="auto" latinLnBrk="0" hangingPunct="1">
                        <a:lnSpc>
                          <a:spcPct val="100000"/>
                        </a:lnSpc>
                        <a:spcBef>
                          <a:spcPts val="0"/>
                        </a:spcBef>
                        <a:spcAft>
                          <a:spcPts val="0"/>
                        </a:spcAft>
                        <a:buClrTx/>
                        <a:buSzTx/>
                        <a:buFontTx/>
                        <a:buNone/>
                        <a:tabLst/>
                        <a:defRPr/>
                      </a:pPr>
                      <a:endParaRPr lang="es-CO" sz="1600" i="1" kern="1200" dirty="0" smtClean="0">
                        <a:solidFill>
                          <a:schemeClr val="dk1"/>
                        </a:solidFill>
                        <a:latin typeface="+mn-lt"/>
                        <a:ea typeface="+mn-ea"/>
                        <a:cs typeface="+mn-cs"/>
                      </a:endParaRPr>
                    </a:p>
                    <a:p>
                      <a:pPr marL="0" marR="0" lvl="1" indent="0" algn="just" defTabSz="914400" rtl="0" eaLnBrk="1" fontAlgn="auto" latinLnBrk="0" hangingPunct="1">
                        <a:lnSpc>
                          <a:spcPct val="100000"/>
                        </a:lnSpc>
                        <a:spcBef>
                          <a:spcPts val="0"/>
                        </a:spcBef>
                        <a:spcAft>
                          <a:spcPts val="0"/>
                        </a:spcAft>
                        <a:buClrTx/>
                        <a:buSzTx/>
                        <a:buFontTx/>
                        <a:buNone/>
                        <a:tabLst/>
                        <a:defRPr/>
                      </a:pPr>
                      <a:endParaRPr lang="es-CO" sz="1600" i="1" kern="1200" dirty="0" smtClean="0">
                        <a:solidFill>
                          <a:schemeClr val="dk1"/>
                        </a:solidFill>
                        <a:latin typeface="+mn-lt"/>
                        <a:ea typeface="+mn-ea"/>
                        <a:cs typeface="+mn-cs"/>
                      </a:endParaRPr>
                    </a:p>
                    <a:p>
                      <a:pPr marL="0" marR="0" lvl="1" indent="0" algn="just" defTabSz="914400" rtl="0" eaLnBrk="1" fontAlgn="auto" latinLnBrk="0" hangingPunct="1">
                        <a:lnSpc>
                          <a:spcPct val="100000"/>
                        </a:lnSpc>
                        <a:spcBef>
                          <a:spcPts val="0"/>
                        </a:spcBef>
                        <a:spcAft>
                          <a:spcPts val="0"/>
                        </a:spcAft>
                        <a:buClrTx/>
                        <a:buSzTx/>
                        <a:buFontTx/>
                        <a:buNone/>
                        <a:tabLst/>
                        <a:defRPr/>
                      </a:pPr>
                      <a:endParaRPr lang="es-CO" sz="1600" i="1" kern="1200" dirty="0" smtClean="0">
                        <a:solidFill>
                          <a:schemeClr val="dk1"/>
                        </a:solidFill>
                        <a:latin typeface="+mn-lt"/>
                        <a:ea typeface="+mn-ea"/>
                        <a:cs typeface="+mn-cs"/>
                      </a:endParaRPr>
                    </a:p>
                    <a:p>
                      <a:pPr marL="0" marR="0" lvl="1" indent="0" algn="just" defTabSz="914400" rtl="0" eaLnBrk="1" fontAlgn="auto" latinLnBrk="0" hangingPunct="1">
                        <a:lnSpc>
                          <a:spcPct val="100000"/>
                        </a:lnSpc>
                        <a:spcBef>
                          <a:spcPts val="0"/>
                        </a:spcBef>
                        <a:spcAft>
                          <a:spcPts val="0"/>
                        </a:spcAft>
                        <a:buClrTx/>
                        <a:buSzTx/>
                        <a:buFontTx/>
                        <a:buNone/>
                        <a:tabLst/>
                        <a:defRPr/>
                      </a:pPr>
                      <a:r>
                        <a:rPr lang="es-CO" sz="1600" i="1" kern="1200" dirty="0" smtClean="0">
                          <a:solidFill>
                            <a:schemeClr val="dk1"/>
                          </a:solidFill>
                          <a:latin typeface="+mn-lt"/>
                          <a:ea typeface="+mn-ea"/>
                          <a:cs typeface="+mn-cs"/>
                        </a:rPr>
                        <a:t>c) Verificar las restricciones de uso del aplicativo;</a:t>
                      </a:r>
                    </a:p>
                  </a:txBody>
                  <a:tcPr>
                    <a:solidFill>
                      <a:schemeClr val="tx2">
                        <a:lumMod val="20000"/>
                        <a:lumOff val="8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600" i="0" kern="1200" dirty="0" smtClean="0">
                          <a:solidFill>
                            <a:schemeClr val="dk1"/>
                          </a:solidFill>
                          <a:latin typeface="+mn-lt"/>
                          <a:ea typeface="+mn-ea"/>
                          <a:cs typeface="+mn-cs"/>
                        </a:rPr>
                        <a:t>El</a:t>
                      </a:r>
                      <a:r>
                        <a:rPr lang="es-CO" sz="1600" i="0" kern="1200" baseline="0" dirty="0" smtClean="0">
                          <a:solidFill>
                            <a:schemeClr val="dk1"/>
                          </a:solidFill>
                          <a:latin typeface="+mn-lt"/>
                          <a:ea typeface="+mn-ea"/>
                          <a:cs typeface="+mn-cs"/>
                        </a:rPr>
                        <a:t> Grupo de Trabajo de Control Interno</a:t>
                      </a:r>
                      <a:r>
                        <a:rPr lang="es-CO" sz="1600" i="0" kern="1200" dirty="0" smtClean="0">
                          <a:solidFill>
                            <a:schemeClr val="dk1"/>
                          </a:solidFill>
                          <a:latin typeface="+mn-lt"/>
                          <a:ea typeface="+mn-ea"/>
                          <a:cs typeface="+mn-cs"/>
                        </a:rPr>
                        <a:t> al verificar</a:t>
                      </a:r>
                      <a:r>
                        <a:rPr lang="es-CO" sz="1600" i="0" kern="1200" baseline="0" dirty="0" smtClean="0">
                          <a:solidFill>
                            <a:schemeClr val="dk1"/>
                          </a:solidFill>
                          <a:latin typeface="+mn-lt"/>
                          <a:ea typeface="+mn-ea"/>
                          <a:cs typeface="+mn-cs"/>
                        </a:rPr>
                        <a:t> </a:t>
                      </a:r>
                      <a:r>
                        <a:rPr lang="es-CO" sz="1600" i="0" kern="1200" dirty="0" smtClean="0">
                          <a:solidFill>
                            <a:schemeClr val="dk1"/>
                          </a:solidFill>
                          <a:latin typeface="+mn-lt"/>
                          <a:ea typeface="+mn-ea"/>
                          <a:cs typeface="+mn-cs"/>
                        </a:rPr>
                        <a:t>la oportunidad de envío </a:t>
                      </a:r>
                      <a:r>
                        <a:rPr lang="es-CO" sz="1600" i="0" kern="1200" baseline="0" dirty="0" smtClean="0">
                          <a:solidFill>
                            <a:schemeClr val="dk1"/>
                          </a:solidFill>
                          <a:latin typeface="+mn-lt"/>
                          <a:ea typeface="+mn-ea"/>
                          <a:cs typeface="+mn-cs"/>
                        </a:rPr>
                        <a:t>de la información allegada </a:t>
                      </a:r>
                      <a:r>
                        <a:rPr lang="es-CO" sz="1600" i="0" kern="1200" dirty="0" smtClean="0">
                          <a:solidFill>
                            <a:schemeClr val="dk1"/>
                          </a:solidFill>
                          <a:latin typeface="+mn-lt"/>
                          <a:ea typeface="+mn-ea"/>
                          <a:cs typeface="+mn-cs"/>
                        </a:rPr>
                        <a:t>al Coordinador SIIF</a:t>
                      </a:r>
                      <a:r>
                        <a:rPr lang="es-CO" sz="1600" i="0" kern="1200" baseline="0" dirty="0" smtClean="0">
                          <a:solidFill>
                            <a:schemeClr val="dk1"/>
                          </a:solidFill>
                          <a:latin typeface="+mn-lt"/>
                          <a:ea typeface="+mn-ea"/>
                          <a:cs typeface="+mn-cs"/>
                        </a:rPr>
                        <a:t> de la </a:t>
                      </a:r>
                      <a:r>
                        <a:rPr lang="es-CO" sz="1600" i="0" kern="1200" dirty="0" smtClean="0">
                          <a:solidFill>
                            <a:schemeClr val="dk1"/>
                          </a:solidFill>
                          <a:latin typeface="+mn-lt"/>
                          <a:ea typeface="+mn-ea"/>
                          <a:cs typeface="+mn-cs"/>
                        </a:rPr>
                        <a:t>Entidad,</a:t>
                      </a:r>
                      <a:r>
                        <a:rPr lang="es-CO" sz="1600" i="0" kern="1200" baseline="0" dirty="0" smtClean="0">
                          <a:solidFill>
                            <a:schemeClr val="dk1"/>
                          </a:solidFill>
                          <a:latin typeface="+mn-lt"/>
                          <a:ea typeface="+mn-ea"/>
                          <a:cs typeface="+mn-cs"/>
                        </a:rPr>
                        <a:t> encontró </a:t>
                      </a:r>
                      <a:r>
                        <a:rPr lang="es-CO" sz="1600" i="0" kern="1200" dirty="0" smtClean="0">
                          <a:solidFill>
                            <a:schemeClr val="dk1"/>
                          </a:solidFill>
                          <a:latin typeface="+mn-lt"/>
                          <a:ea typeface="+mn-ea"/>
                          <a:cs typeface="+mn-cs"/>
                        </a:rPr>
                        <a:t>que estas comunicaciones</a:t>
                      </a:r>
                      <a:r>
                        <a:rPr lang="es-CO" sz="1600" i="0" kern="1200" baseline="0" dirty="0" smtClean="0">
                          <a:solidFill>
                            <a:schemeClr val="dk1"/>
                          </a:solidFill>
                          <a:latin typeface="+mn-lt"/>
                          <a:ea typeface="+mn-ea"/>
                          <a:cs typeface="+mn-cs"/>
                        </a:rPr>
                        <a:t> son replicadas en oportunidad por correo electrónico a todos los usuarios de la UAE-CRA registrados en el SIIF Nación.</a:t>
                      </a:r>
                      <a:endParaRPr lang="es-CO" sz="1800" b="0" i="0" u="none" strike="noStrike" kern="1200" baseline="0" dirty="0" smtClean="0">
                        <a:solidFill>
                          <a:schemeClr val="dk1"/>
                        </a:solidFill>
                        <a:latin typeface="+mn-lt"/>
                        <a:ea typeface="+mn-ea"/>
                        <a:cs typeface="+mn-cs"/>
                      </a:endParaRPr>
                    </a:p>
                    <a:p>
                      <a:pPr algn="just"/>
                      <a:endParaRPr lang="es-CO" sz="1600" i="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600" i="0" kern="1200" dirty="0" smtClean="0">
                          <a:solidFill>
                            <a:schemeClr val="dk1"/>
                          </a:solidFill>
                          <a:latin typeface="+mn-lt"/>
                          <a:ea typeface="+mn-ea"/>
                          <a:cs typeface="+mn-cs"/>
                        </a:rPr>
                        <a:t>Al momento de solicitar el perfil de usuario los jefes de cada oficina determinan que permisos debe tener el funcionario de acuerdo a las funciones a ejecutar. Las restricciones son inherentes a cada uno de los perfiles.</a:t>
                      </a:r>
                    </a:p>
                  </a:txBody>
                  <a:tcPr>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4" name="CuadroTexto 3"/>
          <p:cNvSpPr txBox="1"/>
          <p:nvPr/>
        </p:nvSpPr>
        <p:spPr>
          <a:xfrm>
            <a:off x="5436096" y="6309320"/>
            <a:ext cx="288032" cy="230832"/>
          </a:xfrm>
          <a:prstGeom prst="rect">
            <a:avLst/>
          </a:prstGeom>
          <a:noFill/>
        </p:spPr>
        <p:txBody>
          <a:bodyPr wrap="square" rtlCol="0">
            <a:spAutoFit/>
          </a:bodyPr>
          <a:lstStyle/>
          <a:p>
            <a:r>
              <a:rPr lang="es-CO" sz="900" dirty="0" smtClean="0">
                <a:solidFill>
                  <a:schemeClr val="bg1"/>
                </a:solidFill>
              </a:rPr>
              <a:t>8</a:t>
            </a:r>
            <a:endParaRPr lang="es-ES" sz="900" dirty="0">
              <a:solidFill>
                <a:schemeClr val="bg1"/>
              </a:solidFill>
            </a:endParaRPr>
          </a:p>
        </p:txBody>
      </p:sp>
      <p:sp>
        <p:nvSpPr>
          <p:cNvPr id="5" name="Text Box 3"/>
          <p:cNvSpPr txBox="1">
            <a:spLocks noChangeArrowheads="1"/>
          </p:cNvSpPr>
          <p:nvPr/>
        </p:nvSpPr>
        <p:spPr bwMode="auto">
          <a:xfrm>
            <a:off x="0" y="350838"/>
            <a:ext cx="9144000" cy="646331"/>
          </a:xfrm>
          <a:prstGeom prst="rect">
            <a:avLst/>
          </a:prstGeom>
          <a:noFill/>
          <a:ln w="9525" algn="ctr">
            <a:noFill/>
            <a:miter lim="800000"/>
            <a:headEnd/>
            <a:tailEnd/>
          </a:ln>
          <a:effectLst/>
        </p:spPr>
        <p:txBody>
          <a:bodyPr>
            <a:spAutoFit/>
          </a:bodyPr>
          <a:lstStyle/>
          <a:p>
            <a:pPr algn="ctr">
              <a:spcBef>
                <a:spcPts val="0"/>
              </a:spcBef>
              <a:defRPr/>
            </a:pPr>
            <a:r>
              <a:rPr lang="es-CO" b="1" dirty="0" smtClean="0"/>
              <a:t>FORTALEZAS DE LAS POLITICAS </a:t>
            </a:r>
            <a:r>
              <a:rPr lang="es-CO" b="1" dirty="0"/>
              <a:t>DE OPERACIÓN Y SEGURIDAD DE SIIF </a:t>
            </a:r>
            <a:r>
              <a:rPr lang="es-CO" b="1" dirty="0" smtClean="0"/>
              <a:t>– NACIÓN</a:t>
            </a:r>
          </a:p>
        </p:txBody>
      </p:sp>
    </p:spTree>
    <p:extLst>
      <p:ext uri="{BB962C8B-B14F-4D97-AF65-F5344CB8AC3E}">
        <p14:creationId xmlns:p14="http://schemas.microsoft.com/office/powerpoint/2010/main" val="3706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593974086"/>
              </p:ext>
            </p:extLst>
          </p:nvPr>
        </p:nvGraphicFramePr>
        <p:xfrm>
          <a:off x="107504" y="1041151"/>
          <a:ext cx="8856984" cy="4620097"/>
        </p:xfrm>
        <a:graphic>
          <a:graphicData uri="http://schemas.openxmlformats.org/drawingml/2006/table">
            <a:tbl>
              <a:tblPr firstRow="1" bandRow="1">
                <a:tableStyleId>{5C22544A-7EE6-4342-B048-85BDC9FD1C3A}</a:tableStyleId>
              </a:tblPr>
              <a:tblGrid>
                <a:gridCol w="5112568">
                  <a:extLst>
                    <a:ext uri="{9D8B030D-6E8A-4147-A177-3AD203B41FA5}">
                      <a16:colId xmlns:a16="http://schemas.microsoft.com/office/drawing/2014/main" val="20000"/>
                    </a:ext>
                  </a:extLst>
                </a:gridCol>
                <a:gridCol w="3744416">
                  <a:extLst>
                    <a:ext uri="{9D8B030D-6E8A-4147-A177-3AD203B41FA5}">
                      <a16:colId xmlns:a16="http://schemas.microsoft.com/office/drawing/2014/main" val="20001"/>
                    </a:ext>
                  </a:extLst>
                </a:gridCol>
              </a:tblGrid>
              <a:tr h="88952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800" b="1" i="1" dirty="0" smtClean="0"/>
                        <a:t>Lineamientos establecidos por el Comité de Seguridad del SIIF- Nación. Decreto 1068</a:t>
                      </a:r>
                      <a:r>
                        <a:rPr lang="es-CO" sz="1800" b="1" i="1" baseline="0" dirty="0" smtClean="0"/>
                        <a:t> de 2015.</a:t>
                      </a:r>
                      <a:endParaRPr lang="es-CO" sz="1800" b="1" i="1" dirty="0" smtClean="0"/>
                    </a:p>
                  </a:txBody>
                  <a:tcPr anchor="ctr">
                    <a:solidFill>
                      <a:schemeClr val="tx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800" b="1" i="1" dirty="0" smtClean="0"/>
                        <a:t>Implementación en CRA</a:t>
                      </a:r>
                    </a:p>
                  </a:txBody>
                  <a:tcPr anchor="ctr">
                    <a:solidFill>
                      <a:schemeClr val="tx2">
                        <a:lumMod val="75000"/>
                      </a:schemeClr>
                    </a:solidFill>
                  </a:tcPr>
                </a:tc>
                <a:extLst>
                  <a:ext uri="{0D108BD9-81ED-4DB2-BD59-A6C34878D82A}">
                    <a16:rowId xmlns:a16="http://schemas.microsoft.com/office/drawing/2014/main" val="10000"/>
                  </a:ext>
                </a:extLst>
              </a:tr>
              <a:tr h="3730575">
                <a:tc>
                  <a: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es-CO" sz="1600" i="1" kern="1200" dirty="0" smtClean="0">
                          <a:solidFill>
                            <a:schemeClr val="dk1"/>
                          </a:solidFill>
                          <a:latin typeface="+mn-lt"/>
                          <a:ea typeface="+mn-ea"/>
                          <a:cs typeface="+mn-cs"/>
                        </a:rPr>
                        <a:t>d) Brindar soporte funcional y técnico a los usuarios de la entidad;</a:t>
                      </a:r>
                    </a:p>
                    <a:p>
                      <a:pPr marL="0" marR="0" lvl="1" indent="0" algn="just" defTabSz="914400" rtl="0" eaLnBrk="1" fontAlgn="auto" latinLnBrk="0" hangingPunct="1">
                        <a:lnSpc>
                          <a:spcPct val="100000"/>
                        </a:lnSpc>
                        <a:spcBef>
                          <a:spcPts val="0"/>
                        </a:spcBef>
                        <a:spcAft>
                          <a:spcPts val="0"/>
                        </a:spcAft>
                        <a:buClrTx/>
                        <a:buSzTx/>
                        <a:buFontTx/>
                        <a:buNone/>
                        <a:tabLst/>
                        <a:defRPr/>
                      </a:pPr>
                      <a:endParaRPr lang="es-CO" sz="1600" i="1" kern="1200" dirty="0" smtClean="0">
                        <a:solidFill>
                          <a:schemeClr val="dk1"/>
                        </a:solidFill>
                        <a:latin typeface="+mn-lt"/>
                        <a:ea typeface="+mn-ea"/>
                        <a:cs typeface="+mn-cs"/>
                      </a:endParaRPr>
                    </a:p>
                    <a:p>
                      <a:pPr marL="0" marR="0" lvl="1" indent="0" algn="just" defTabSz="914400" rtl="0" eaLnBrk="1" fontAlgn="auto" latinLnBrk="0" hangingPunct="1">
                        <a:lnSpc>
                          <a:spcPct val="100000"/>
                        </a:lnSpc>
                        <a:spcBef>
                          <a:spcPts val="0"/>
                        </a:spcBef>
                        <a:spcAft>
                          <a:spcPts val="0"/>
                        </a:spcAft>
                        <a:buClrTx/>
                        <a:buSzTx/>
                        <a:buFontTx/>
                        <a:buNone/>
                        <a:tabLst/>
                        <a:defRPr/>
                      </a:pPr>
                      <a:endParaRPr lang="es-CO" sz="1600" i="1" kern="1200" dirty="0" smtClean="0">
                        <a:solidFill>
                          <a:schemeClr val="dk1"/>
                        </a:solidFill>
                        <a:latin typeface="+mn-lt"/>
                        <a:ea typeface="+mn-ea"/>
                        <a:cs typeface="+mn-cs"/>
                      </a:endParaRPr>
                    </a:p>
                    <a:p>
                      <a:pPr marL="0" marR="0" lvl="1" indent="0" algn="just" defTabSz="914400" rtl="0" eaLnBrk="1" fontAlgn="auto" latinLnBrk="0" hangingPunct="1">
                        <a:lnSpc>
                          <a:spcPct val="100000"/>
                        </a:lnSpc>
                        <a:spcBef>
                          <a:spcPts val="0"/>
                        </a:spcBef>
                        <a:spcAft>
                          <a:spcPts val="0"/>
                        </a:spcAft>
                        <a:buClrTx/>
                        <a:buSzTx/>
                        <a:buFontTx/>
                        <a:buNone/>
                        <a:tabLst/>
                        <a:defRPr/>
                      </a:pPr>
                      <a:endParaRPr lang="es-CO" sz="1600" i="1" kern="1200" dirty="0" smtClean="0">
                        <a:solidFill>
                          <a:schemeClr val="dk1"/>
                        </a:solidFill>
                        <a:latin typeface="+mn-lt"/>
                        <a:ea typeface="+mn-ea"/>
                        <a:cs typeface="+mn-cs"/>
                      </a:endParaRPr>
                    </a:p>
                    <a:p>
                      <a:pPr marL="0" marR="0" lvl="1" indent="0" algn="just" defTabSz="914400" rtl="0" eaLnBrk="1" fontAlgn="auto" latinLnBrk="0" hangingPunct="1">
                        <a:lnSpc>
                          <a:spcPct val="100000"/>
                        </a:lnSpc>
                        <a:spcBef>
                          <a:spcPts val="0"/>
                        </a:spcBef>
                        <a:spcAft>
                          <a:spcPts val="0"/>
                        </a:spcAft>
                        <a:buClrTx/>
                        <a:buSzTx/>
                        <a:buFontTx/>
                        <a:buNone/>
                        <a:tabLst/>
                        <a:defRPr/>
                      </a:pPr>
                      <a:endParaRPr lang="es-CO" sz="1600" i="1" kern="1200" dirty="0" smtClean="0">
                        <a:solidFill>
                          <a:schemeClr val="dk1"/>
                        </a:solidFill>
                        <a:latin typeface="+mn-lt"/>
                        <a:ea typeface="+mn-ea"/>
                        <a:cs typeface="+mn-cs"/>
                      </a:endParaRPr>
                    </a:p>
                    <a:p>
                      <a:pPr marL="0" marR="0" lvl="1" indent="0" algn="just" defTabSz="914400" rtl="0" eaLnBrk="1" fontAlgn="auto" latinLnBrk="0" hangingPunct="1">
                        <a:lnSpc>
                          <a:spcPct val="100000"/>
                        </a:lnSpc>
                        <a:spcBef>
                          <a:spcPts val="0"/>
                        </a:spcBef>
                        <a:spcAft>
                          <a:spcPts val="0"/>
                        </a:spcAft>
                        <a:buClrTx/>
                        <a:buSzTx/>
                        <a:buFontTx/>
                        <a:buNone/>
                        <a:tabLst/>
                        <a:defRPr/>
                      </a:pPr>
                      <a:endParaRPr lang="es-CO" sz="1600" i="1" kern="1200" dirty="0" smtClean="0">
                        <a:solidFill>
                          <a:schemeClr val="dk1"/>
                        </a:solidFill>
                        <a:latin typeface="+mn-lt"/>
                        <a:ea typeface="+mn-ea"/>
                        <a:cs typeface="+mn-cs"/>
                      </a:endParaRPr>
                    </a:p>
                  </a:txBody>
                  <a:tcPr>
                    <a:solidFill>
                      <a:schemeClr val="tx2">
                        <a:lumMod val="20000"/>
                        <a:lumOff val="8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600" i="0" kern="1200" dirty="0" smtClean="0">
                          <a:solidFill>
                            <a:schemeClr val="dk1"/>
                          </a:solidFill>
                          <a:latin typeface="+mn-lt"/>
                          <a:ea typeface="+mn-ea"/>
                          <a:cs typeface="+mn-cs"/>
                        </a:rPr>
                        <a:t>Cuando el soporte es técnico y tiene que ver con problemas internos de la Entidad, estos son resueltos por el Grupo de </a:t>
                      </a:r>
                      <a:r>
                        <a:rPr lang="es-CO" sz="1600" i="0" kern="1200" dirty="0" err="1" smtClean="0">
                          <a:solidFill>
                            <a:schemeClr val="dk1"/>
                          </a:solidFill>
                          <a:latin typeface="+mn-lt"/>
                          <a:ea typeface="+mn-ea"/>
                          <a:cs typeface="+mn-cs"/>
                        </a:rPr>
                        <a:t>TIC’s</a:t>
                      </a:r>
                      <a:r>
                        <a:rPr lang="es-CO" sz="1600" i="0" kern="1200" dirty="0" smtClean="0">
                          <a:solidFill>
                            <a:schemeClr val="dk1"/>
                          </a:solidFill>
                          <a:latin typeface="+mn-lt"/>
                          <a:ea typeface="+mn-ea"/>
                          <a:cs typeface="+mn-cs"/>
                        </a:rPr>
                        <a:t> de la Oficina de Planeación. Si los incidentes presentados por cada usuario son ajenos a la CRA, estos se reportan a través de la mesa de Ayuda del MHCP, los cuales brindan el soporte de acuerdo a la solicitud planteada.</a:t>
                      </a:r>
                      <a:r>
                        <a:rPr lang="es-CO" sz="1800" b="0" i="0" u="none" strike="noStrike" kern="1200" baseline="0" dirty="0" smtClean="0">
                          <a:solidFill>
                            <a:schemeClr val="dk1"/>
                          </a:solidFill>
                          <a:latin typeface="+mn-lt"/>
                          <a:ea typeface="+mn-ea"/>
                          <a:cs typeface="+mn-cs"/>
                        </a:rPr>
                        <a:t>	</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800" b="0" i="0" u="none" strike="noStrike" kern="1200" baseline="0" dirty="0" smtClean="0">
                          <a:solidFill>
                            <a:schemeClr val="dk1"/>
                          </a:solidFill>
                          <a:latin typeface="+mn-lt"/>
                          <a:ea typeface="+mn-ea"/>
                          <a:cs typeface="+mn-cs"/>
                        </a:rPr>
                        <a:t>	</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600" i="1" kern="1200" dirty="0" smtClean="0">
                          <a:solidFill>
                            <a:schemeClr val="dk1"/>
                          </a:solidFill>
                          <a:latin typeface="+mn-lt"/>
                          <a:ea typeface="+mn-ea"/>
                          <a:cs typeface="+mn-cs"/>
                        </a:rPr>
                        <a:t>	</a:t>
                      </a:r>
                    </a:p>
                  </a:txBody>
                  <a:tcPr>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4" name="CuadroTexto 3"/>
          <p:cNvSpPr txBox="1"/>
          <p:nvPr/>
        </p:nvSpPr>
        <p:spPr>
          <a:xfrm>
            <a:off x="5436096" y="6309320"/>
            <a:ext cx="288032" cy="230832"/>
          </a:xfrm>
          <a:prstGeom prst="rect">
            <a:avLst/>
          </a:prstGeom>
          <a:noFill/>
        </p:spPr>
        <p:txBody>
          <a:bodyPr wrap="square" rtlCol="0">
            <a:spAutoFit/>
          </a:bodyPr>
          <a:lstStyle/>
          <a:p>
            <a:r>
              <a:rPr lang="es-CO" sz="900" dirty="0" smtClean="0">
                <a:solidFill>
                  <a:schemeClr val="bg1"/>
                </a:solidFill>
              </a:rPr>
              <a:t>9</a:t>
            </a:r>
            <a:endParaRPr lang="es-ES" sz="900" dirty="0">
              <a:solidFill>
                <a:schemeClr val="bg1"/>
              </a:solidFill>
            </a:endParaRPr>
          </a:p>
        </p:txBody>
      </p:sp>
      <p:sp>
        <p:nvSpPr>
          <p:cNvPr id="5" name="Text Box 3"/>
          <p:cNvSpPr txBox="1">
            <a:spLocks noChangeArrowheads="1"/>
          </p:cNvSpPr>
          <p:nvPr/>
        </p:nvSpPr>
        <p:spPr bwMode="auto">
          <a:xfrm>
            <a:off x="0" y="350838"/>
            <a:ext cx="9144000" cy="646331"/>
          </a:xfrm>
          <a:prstGeom prst="rect">
            <a:avLst/>
          </a:prstGeom>
          <a:noFill/>
          <a:ln w="9525" algn="ctr">
            <a:noFill/>
            <a:miter lim="800000"/>
            <a:headEnd/>
            <a:tailEnd/>
          </a:ln>
          <a:effectLst/>
        </p:spPr>
        <p:txBody>
          <a:bodyPr>
            <a:spAutoFit/>
          </a:bodyPr>
          <a:lstStyle/>
          <a:p>
            <a:pPr algn="ctr">
              <a:spcBef>
                <a:spcPts val="0"/>
              </a:spcBef>
              <a:defRPr/>
            </a:pPr>
            <a:r>
              <a:rPr lang="es-CO" b="1" dirty="0" smtClean="0"/>
              <a:t>FORTALEZAS DE LAS POLITICAS </a:t>
            </a:r>
            <a:r>
              <a:rPr lang="es-CO" b="1" dirty="0"/>
              <a:t>DE OPERACIÓN Y SEGURIDAD DE SIIF </a:t>
            </a:r>
            <a:r>
              <a:rPr lang="es-CO" b="1" dirty="0" smtClean="0"/>
              <a:t>– NACIÓN</a:t>
            </a:r>
          </a:p>
        </p:txBody>
      </p:sp>
    </p:spTree>
    <p:extLst>
      <p:ext uri="{BB962C8B-B14F-4D97-AF65-F5344CB8AC3E}">
        <p14:creationId xmlns:p14="http://schemas.microsoft.com/office/powerpoint/2010/main" val="880809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Metro</Template>
  <TotalTime>17543</TotalTime>
  <Words>3051</Words>
  <Application>Microsoft Office PowerPoint</Application>
  <PresentationFormat>Presentación en pantalla (4:3)</PresentationFormat>
  <Paragraphs>316</Paragraphs>
  <Slides>28</Slides>
  <Notes>26</Notes>
  <HiddenSlides>0</HiddenSlides>
  <MMClips>0</MMClips>
  <ScaleCrop>false</ScaleCrop>
  <HeadingPairs>
    <vt:vector size="8" baseType="variant">
      <vt:variant>
        <vt:lpstr>Fuentes usadas</vt:lpstr>
      </vt:variant>
      <vt:variant>
        <vt:i4>2</vt:i4>
      </vt:variant>
      <vt:variant>
        <vt:lpstr>Tema</vt:lpstr>
      </vt:variant>
      <vt:variant>
        <vt:i4>1</vt:i4>
      </vt:variant>
      <vt:variant>
        <vt:lpstr>Servidores OLE incrustados</vt:lpstr>
      </vt:variant>
      <vt:variant>
        <vt:i4>1</vt:i4>
      </vt:variant>
      <vt:variant>
        <vt:lpstr>Títulos de diapositiva</vt:lpstr>
      </vt:variant>
      <vt:variant>
        <vt:i4>28</vt:i4>
      </vt:variant>
    </vt:vector>
  </HeadingPairs>
  <TitlesOfParts>
    <vt:vector size="32" baseType="lpstr">
      <vt:lpstr>Arial</vt:lpstr>
      <vt:lpstr>Calibri</vt:lpstr>
      <vt:lpstr>Tema de Office</vt:lpstr>
      <vt:lpstr>Hoja de cálculo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Mercadeo básico</dc:title>
  <dc:creator>Preferred Customer</dc:creator>
  <cp:lastModifiedBy>Giovanni Soto Cagua</cp:lastModifiedBy>
  <cp:revision>580</cp:revision>
  <dcterms:created xsi:type="dcterms:W3CDTF">2009-07-03T14:17:45Z</dcterms:created>
  <dcterms:modified xsi:type="dcterms:W3CDTF">2018-01-02T21:21:06Z</dcterms:modified>
</cp:coreProperties>
</file>