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500" r:id="rId2"/>
    <p:sldId id="492" r:id="rId3"/>
    <p:sldId id="629" r:id="rId4"/>
    <p:sldId id="600" r:id="rId5"/>
    <p:sldId id="646" r:id="rId6"/>
    <p:sldId id="587" r:id="rId7"/>
    <p:sldId id="630" r:id="rId8"/>
    <p:sldId id="631" r:id="rId9"/>
    <p:sldId id="649" r:id="rId10"/>
    <p:sldId id="648" r:id="rId11"/>
    <p:sldId id="651" r:id="rId12"/>
    <p:sldId id="633" r:id="rId13"/>
    <p:sldId id="653" r:id="rId14"/>
    <p:sldId id="634" r:id="rId15"/>
    <p:sldId id="635" r:id="rId16"/>
    <p:sldId id="652" r:id="rId17"/>
    <p:sldId id="647" r:id="rId18"/>
    <p:sldId id="645" r:id="rId19"/>
    <p:sldId id="636" r:id="rId20"/>
    <p:sldId id="637" r:id="rId21"/>
    <p:sldId id="638" r:id="rId22"/>
    <p:sldId id="639" r:id="rId23"/>
    <p:sldId id="640" r:id="rId24"/>
    <p:sldId id="641" r:id="rId25"/>
    <p:sldId id="643" r:id="rId26"/>
    <p:sldId id="644" r:id="rId27"/>
    <p:sldId id="628" r:id="rId28"/>
    <p:sldId id="528" r:id="rId29"/>
    <p:sldId id="659" r:id="rId30"/>
    <p:sldId id="654" r:id="rId31"/>
    <p:sldId id="655" r:id="rId32"/>
    <p:sldId id="656" r:id="rId33"/>
    <p:sldId id="657" r:id="rId34"/>
    <p:sldId id="658" r:id="rId35"/>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vanni Soto Cagua" initials="GSC" lastIdx="1" clrIdx="0">
    <p:extLst>
      <p:ext uri="{19B8F6BF-5375-455C-9EA6-DF929625EA0E}">
        <p15:presenceInfo xmlns:p15="http://schemas.microsoft.com/office/powerpoint/2012/main" userId="S-1-5-21-3662661018-2918592593-3372715482-5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4994" autoAdjust="0"/>
    <p:restoredTop sz="97842" autoAdjust="0"/>
  </p:normalViewPr>
  <p:slideViewPr>
    <p:cSldViewPr>
      <p:cViewPr varScale="1">
        <p:scale>
          <a:sx n="111" d="100"/>
          <a:sy n="111" d="100"/>
        </p:scale>
        <p:origin x="220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s-ES"/>
        </a:p>
      </c:txPr>
    </c:title>
    <c:autoTitleDeleted val="0"/>
    <c:plotArea>
      <c:layout>
        <c:manualLayout>
          <c:layoutTarget val="inner"/>
          <c:xMode val="edge"/>
          <c:yMode val="edge"/>
          <c:x val="8.7215715223097109E-2"/>
          <c:y val="3.8453248031496065E-2"/>
          <c:w val="0.88986761811023618"/>
          <c:h val="0.78913828740157477"/>
        </c:manualLayout>
      </c:layout>
      <c:barChart>
        <c:barDir val="col"/>
        <c:grouping val="clustered"/>
        <c:varyColors val="0"/>
        <c:ser>
          <c:idx val="0"/>
          <c:order val="0"/>
          <c:tx>
            <c:strRef>
              <c:f>Hoja1!$B$1</c:f>
              <c:strCache>
                <c:ptCount val="1"/>
                <c:pt idx="0">
                  <c:v>Muestra de 7%</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solidFill>
                <a:schemeClr val="tx2">
                  <a:lumMod val="75000"/>
                </a:schemeClr>
              </a:solidFill>
            </a:ln>
            <a:effectLst>
              <a:outerShdw blurRad="40000" dist="23000" dir="5400000" rotWithShape="0">
                <a:srgbClr val="000000">
                  <a:alpha val="35000"/>
                </a:srgbClr>
              </a:outerShdw>
            </a:effectLst>
            <a:scene3d>
              <a:camera prst="orthographicFront"/>
              <a:lightRig rig="threePt" dir="t"/>
            </a:scene3d>
            <a:sp3d>
              <a:bevelT w="139700" h="139700"/>
            </a:sp3d>
          </c:spPr>
          <c:invertIfNegative val="0"/>
          <c:dPt>
            <c:idx val="1"/>
            <c:invertIfNegative val="0"/>
            <c:bubble3D val="0"/>
            <c:spPr>
              <a:solidFill>
                <a:schemeClr val="accent6">
                  <a:lumMod val="75000"/>
                </a:schemeClr>
              </a:solidFill>
              <a:ln>
                <a:solidFill>
                  <a:schemeClr val="tx2">
                    <a:lumMod val="75000"/>
                  </a:schemeClr>
                </a:solidFill>
              </a:ln>
              <a:effectLst>
                <a:outerShdw blurRad="40000" dist="23000" dir="5400000" rotWithShape="0">
                  <a:srgbClr val="000000">
                    <a:alpha val="35000"/>
                  </a:srgbClr>
                </a:outerShdw>
              </a:effectLst>
              <a:scene3d>
                <a:camera prst="orthographicFront"/>
                <a:lightRig rig="threePt" dir="t"/>
              </a:scene3d>
              <a:sp3d>
                <a:bevelT w="139700" h="139700"/>
              </a:sp3d>
            </c:spPr>
            <c:extLst>
              <c:ext xmlns:c16="http://schemas.microsoft.com/office/drawing/2014/chart" uri="{C3380CC4-5D6E-409C-BE32-E72D297353CC}">
                <c16:uniqueId val="{00000004-5989-4F8D-A2AB-11F0C17650E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Hoja1!$A$2:$A$3</c:f>
              <c:strCache>
                <c:ptCount val="2"/>
                <c:pt idx="0">
                  <c:v>Total empresas liquidadas en 2016</c:v>
                </c:pt>
                <c:pt idx="1">
                  <c:v>Total empresas seleccionadas</c:v>
                </c:pt>
              </c:strCache>
            </c:strRef>
          </c:cat>
          <c:val>
            <c:numRef>
              <c:f>Hoja1!$B$2:$B$3</c:f>
              <c:numCache>
                <c:formatCode>General</c:formatCode>
                <c:ptCount val="2"/>
                <c:pt idx="0">
                  <c:v>963</c:v>
                </c:pt>
                <c:pt idx="1">
                  <c:v>67</c:v>
                </c:pt>
              </c:numCache>
            </c:numRef>
          </c:val>
          <c:extLst>
            <c:ext xmlns:c16="http://schemas.microsoft.com/office/drawing/2014/chart" uri="{C3380CC4-5D6E-409C-BE32-E72D297353CC}">
              <c16:uniqueId val="{00000000-5989-4F8D-A2AB-11F0C17650E5}"/>
            </c:ext>
          </c:extLst>
        </c:ser>
        <c:dLbls>
          <c:dLblPos val="outEnd"/>
          <c:showLegendKey val="0"/>
          <c:showVal val="1"/>
          <c:showCatName val="0"/>
          <c:showSerName val="0"/>
          <c:showPercent val="0"/>
          <c:showBubbleSize val="0"/>
        </c:dLbls>
        <c:gapWidth val="100"/>
        <c:overlap val="-24"/>
        <c:axId val="622165936"/>
        <c:axId val="622155536"/>
      </c:barChart>
      <c:catAx>
        <c:axId val="62216593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crossAx val="622155536"/>
        <c:crosses val="autoZero"/>
        <c:auto val="1"/>
        <c:lblAlgn val="ctr"/>
        <c:lblOffset val="100"/>
        <c:noMultiLvlLbl val="0"/>
      </c:catAx>
      <c:valAx>
        <c:axId val="62215553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crossAx val="622165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90887930014946E-2"/>
          <c:y val="2.3541036319180055E-2"/>
          <c:w val="0.94206344904329631"/>
          <c:h val="0.84653489464971376"/>
        </c:manualLayout>
      </c:layout>
      <c:barChart>
        <c:barDir val="col"/>
        <c:grouping val="clustered"/>
        <c:varyColors val="0"/>
        <c:ser>
          <c:idx val="0"/>
          <c:order val="0"/>
          <c:tx>
            <c:strRef>
              <c:f>Hoja1!$B$1</c:f>
              <c:strCache>
                <c:ptCount val="1"/>
                <c:pt idx="0">
                  <c:v>Columna3</c:v>
                </c:pt>
              </c:strCache>
            </c:strRef>
          </c:tx>
          <c:spPr>
            <a:solidFill>
              <a:schemeClr val="accent1"/>
            </a:solidFill>
            <a:ln>
              <a:solidFill>
                <a:schemeClr val="tx1"/>
              </a:solidFill>
            </a:ln>
            <a:effectLst>
              <a:innerShdw blurRad="63500" dist="50800" dir="13500000">
                <a:prstClr val="black">
                  <a:alpha val="50000"/>
                </a:prstClr>
              </a:innerShdw>
            </a:effectLst>
            <a:scene3d>
              <a:camera prst="orthographicFront"/>
              <a:lightRig rig="threePt" dir="t"/>
            </a:scene3d>
            <a:sp3d>
              <a:bevelT w="139700" h="139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Total muestra</c:v>
                </c:pt>
                <c:pt idx="1">
                  <c:v>Diferencias en liquidación</c:v>
                </c:pt>
                <c:pt idx="2">
                  <c:v>Resolución liquidada sin información financiera</c:v>
                </c:pt>
                <c:pt idx="3">
                  <c:v>Sin registro contable en la cuenta por cobrar</c:v>
                </c:pt>
              </c:strCache>
            </c:strRef>
          </c:cat>
          <c:val>
            <c:numRef>
              <c:f>Hoja1!$B$2:$B$5</c:f>
              <c:numCache>
                <c:formatCode>General</c:formatCode>
                <c:ptCount val="4"/>
                <c:pt idx="0">
                  <c:v>67</c:v>
                </c:pt>
                <c:pt idx="1">
                  <c:v>4</c:v>
                </c:pt>
                <c:pt idx="2">
                  <c:v>1</c:v>
                </c:pt>
                <c:pt idx="3">
                  <c:v>5</c:v>
                </c:pt>
              </c:numCache>
            </c:numRef>
          </c:val>
          <c:extLst>
            <c:ext xmlns:c16="http://schemas.microsoft.com/office/drawing/2014/chart" uri="{C3380CC4-5D6E-409C-BE32-E72D297353CC}">
              <c16:uniqueId val="{00000000-78C8-428A-87BB-C0FAF0DFD04A}"/>
            </c:ext>
          </c:extLst>
        </c:ser>
        <c:dLbls>
          <c:showLegendKey val="0"/>
          <c:showVal val="0"/>
          <c:showCatName val="0"/>
          <c:showSerName val="0"/>
          <c:showPercent val="0"/>
          <c:showBubbleSize val="0"/>
        </c:dLbls>
        <c:gapWidth val="219"/>
        <c:overlap val="-27"/>
        <c:axId val="1021240815"/>
        <c:axId val="1021254959"/>
      </c:barChart>
      <c:catAx>
        <c:axId val="102124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21254959"/>
        <c:crosses val="autoZero"/>
        <c:auto val="1"/>
        <c:lblAlgn val="ctr"/>
        <c:lblOffset val="100"/>
        <c:noMultiLvlLbl val="0"/>
      </c:catAx>
      <c:valAx>
        <c:axId val="10212549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212408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EAE452-4797-4B2D-819E-B23A5FCEB5C8}"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s-CO"/>
        </a:p>
      </dgm:t>
    </dgm:pt>
    <dgm:pt modelId="{0329AF3A-2857-4BF2-8A0B-196B122820B5}" type="pres">
      <dgm:prSet presAssocID="{0DEAE452-4797-4B2D-819E-B23A5FCEB5C8}" presName="cycle" presStyleCnt="0">
        <dgm:presLayoutVars>
          <dgm:chMax val="1"/>
          <dgm:dir/>
          <dgm:animLvl val="ctr"/>
          <dgm:resizeHandles val="exact"/>
        </dgm:presLayoutVars>
      </dgm:prSet>
      <dgm:spPr/>
      <dgm:t>
        <a:bodyPr/>
        <a:lstStyle/>
        <a:p>
          <a:endParaRPr lang="es-CO"/>
        </a:p>
      </dgm:t>
    </dgm:pt>
  </dgm:ptLst>
  <dgm:cxnLst>
    <dgm:cxn modelId="{6514B57A-1328-4BBD-A655-709D13066DD2}" type="presOf" srcId="{0DEAE452-4797-4B2D-819E-B23A5FCEB5C8}" destId="{0329AF3A-2857-4BF2-8A0B-196B122820B5}" srcOrd="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1E6C81-74DD-4205-803B-8A5799728357}"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s-ES"/>
        </a:p>
      </dgm:t>
    </dgm:pt>
    <dgm:pt modelId="{ADDA9160-4A32-42A1-BCDC-1B80EEEC71A4}">
      <dgm:prSet phldrT="[Texto]"/>
      <dgm:spPr/>
      <dgm:t>
        <a:bodyPr/>
        <a:lstStyle/>
        <a:p>
          <a:r>
            <a:rPr lang="es-CO" dirty="0" smtClean="0"/>
            <a:t>CONTRIBUCIONES</a:t>
          </a:r>
          <a:endParaRPr lang="es-ES" dirty="0"/>
        </a:p>
      </dgm:t>
    </dgm:pt>
    <dgm:pt modelId="{2788D495-8CD6-4BDC-BF9B-98DCC8AB01E4}" type="parTrans" cxnId="{34C38284-E3BE-404C-8860-0C83006AED05}">
      <dgm:prSet/>
      <dgm:spPr/>
      <dgm:t>
        <a:bodyPr/>
        <a:lstStyle/>
        <a:p>
          <a:endParaRPr lang="es-ES"/>
        </a:p>
      </dgm:t>
    </dgm:pt>
    <dgm:pt modelId="{6FC2DBF3-D244-4C07-8480-ED8974387A83}" type="sibTrans" cxnId="{34C38284-E3BE-404C-8860-0C83006AED05}">
      <dgm:prSet/>
      <dgm:spPr/>
      <dgm:t>
        <a:bodyPr/>
        <a:lstStyle/>
        <a:p>
          <a:endParaRPr lang="es-ES"/>
        </a:p>
      </dgm:t>
    </dgm:pt>
    <dgm:pt modelId="{68E1D188-337E-46C9-B940-F96D16EDAABA}">
      <dgm:prSet phldrT="[Texto]" custT="1"/>
      <dgm:spPr/>
      <dgm:t>
        <a:bodyPr/>
        <a:lstStyle/>
        <a:p>
          <a:r>
            <a:rPr lang="es-CO" sz="1200" dirty="0" smtClean="0">
              <a:latin typeface="Arial" panose="020B0604020202020204" pitchFamily="34" charset="0"/>
              <a:cs typeface="Arial" panose="020B0604020202020204" pitchFamily="34" charset="0"/>
            </a:rPr>
            <a:t>El proceso de identificación y registro en el SIIF de cada una de las consignaciones que ingresan por contribuciones</a:t>
          </a:r>
          <a:endParaRPr lang="es-ES" sz="1200" dirty="0"/>
        </a:p>
      </dgm:t>
    </dgm:pt>
    <dgm:pt modelId="{62BBD7B3-4C9E-4FB0-A3D9-684CBE710D05}" type="parTrans" cxnId="{D3EC0465-D6CC-4173-8DBB-7F9C39A5D71C}">
      <dgm:prSet/>
      <dgm:spPr/>
      <dgm:t>
        <a:bodyPr/>
        <a:lstStyle/>
        <a:p>
          <a:endParaRPr lang="es-ES"/>
        </a:p>
      </dgm:t>
    </dgm:pt>
    <dgm:pt modelId="{70FA8CD1-319D-445A-AFCC-EBECBDCF2448}" type="sibTrans" cxnId="{D3EC0465-D6CC-4173-8DBB-7F9C39A5D71C}">
      <dgm:prSet/>
      <dgm:spPr/>
      <dgm:t>
        <a:bodyPr/>
        <a:lstStyle/>
        <a:p>
          <a:endParaRPr lang="es-ES"/>
        </a:p>
      </dgm:t>
    </dgm:pt>
    <dgm:pt modelId="{7C3BCA32-3803-4FC2-85D2-C035A83BA495}">
      <dgm:prSet phldrT="[Texto]" custT="1"/>
      <dgm:spPr/>
      <dgm:t>
        <a:bodyPr/>
        <a:lstStyle/>
        <a:p>
          <a:r>
            <a:rPr lang="es-CO" sz="1200" dirty="0" smtClean="0">
              <a:latin typeface="Arial" panose="020B0604020202020204" pitchFamily="34" charset="0"/>
              <a:cs typeface="Arial" panose="020B0604020202020204" pitchFamily="34" charset="0"/>
            </a:rPr>
            <a:t>La utilización de los aplicativos </a:t>
          </a:r>
          <a:r>
            <a:rPr lang="es-CO" sz="1200" dirty="0" err="1" smtClean="0">
              <a:latin typeface="Arial" panose="020B0604020202020204" pitchFamily="34" charset="0"/>
              <a:cs typeface="Arial" panose="020B0604020202020204" pitchFamily="34" charset="0"/>
            </a:rPr>
            <a:t>Pimisys</a:t>
          </a:r>
          <a:r>
            <a:rPr lang="es-CO" sz="1200" dirty="0" smtClean="0">
              <a:latin typeface="Arial" panose="020B0604020202020204" pitchFamily="34" charset="0"/>
              <a:cs typeface="Arial" panose="020B0604020202020204" pitchFamily="34" charset="0"/>
            </a:rPr>
            <a:t> y SUI, que permiten extraer la información Financiera de cada una de las E.S.P., la cual es tomada como base para realizar la liquidación.</a:t>
          </a:r>
          <a:endParaRPr lang="es-ES" sz="1200" dirty="0"/>
        </a:p>
      </dgm:t>
    </dgm:pt>
    <dgm:pt modelId="{ADA6FD2E-E51C-4C05-AEE8-F536C6794FD9}" type="parTrans" cxnId="{47E8B14C-3AB5-4F20-ADB6-9C0B872D5DCA}">
      <dgm:prSet/>
      <dgm:spPr/>
      <dgm:t>
        <a:bodyPr/>
        <a:lstStyle/>
        <a:p>
          <a:endParaRPr lang="es-ES"/>
        </a:p>
      </dgm:t>
    </dgm:pt>
    <dgm:pt modelId="{338E2C9D-2DBF-42FA-9202-941647D916C8}" type="sibTrans" cxnId="{47E8B14C-3AB5-4F20-ADB6-9C0B872D5DCA}">
      <dgm:prSet/>
      <dgm:spPr/>
      <dgm:t>
        <a:bodyPr/>
        <a:lstStyle/>
        <a:p>
          <a:endParaRPr lang="es-ES"/>
        </a:p>
      </dgm:t>
    </dgm:pt>
    <dgm:pt modelId="{4F8C89ED-2EC3-4E1A-88EC-EA244A397BBC}">
      <dgm:prSet phldrT="[Texto]" custT="1"/>
      <dgm:spPr/>
      <dgm:t>
        <a:bodyPr/>
        <a:lstStyle/>
        <a:p>
          <a:r>
            <a:rPr lang="es-CO" sz="1200" dirty="0" smtClean="0">
              <a:solidFill>
                <a:schemeClr val="tx1"/>
              </a:solidFill>
              <a:latin typeface="Arial" panose="020B0604020202020204" pitchFamily="34" charset="0"/>
              <a:cs typeface="Arial" panose="020B0604020202020204" pitchFamily="34" charset="0"/>
            </a:rPr>
            <a:t>Cumplimiento del Plan de Choque diseñado por la SAF, en relación con las resoluciones por elaborar, detalladas en el informe de auditoría del 9 de septiembre de 2016.</a:t>
          </a:r>
          <a:endParaRPr lang="es-ES" sz="1200" dirty="0">
            <a:solidFill>
              <a:schemeClr val="tx1"/>
            </a:solidFill>
            <a:latin typeface="Arial" panose="020B0604020202020204" pitchFamily="34" charset="0"/>
            <a:cs typeface="Arial" panose="020B0604020202020204" pitchFamily="34" charset="0"/>
          </a:endParaRPr>
        </a:p>
      </dgm:t>
    </dgm:pt>
    <dgm:pt modelId="{8269959C-E388-40D8-A580-6CA2FA35C2D7}" type="parTrans" cxnId="{1300061E-5284-4FC1-B6EC-59B33A2B5FE2}">
      <dgm:prSet/>
      <dgm:spPr/>
      <dgm:t>
        <a:bodyPr/>
        <a:lstStyle/>
        <a:p>
          <a:endParaRPr lang="es-ES"/>
        </a:p>
      </dgm:t>
    </dgm:pt>
    <dgm:pt modelId="{9770A91B-8ECF-4862-A249-E4C8A8BB26FD}" type="sibTrans" cxnId="{1300061E-5284-4FC1-B6EC-59B33A2B5FE2}">
      <dgm:prSet/>
      <dgm:spPr/>
      <dgm:t>
        <a:bodyPr/>
        <a:lstStyle/>
        <a:p>
          <a:endParaRPr lang="es-ES"/>
        </a:p>
      </dgm:t>
    </dgm:pt>
    <dgm:pt modelId="{B9B7B359-96CF-412B-8B34-0EB692688048}">
      <dgm:prSet phldrT="[Texto]" custT="1"/>
      <dgm:spPr/>
      <dgm:t>
        <a:bodyPr/>
        <a:lstStyle/>
        <a:p>
          <a:r>
            <a:rPr lang="es-CO" sz="1200" dirty="0" smtClean="0">
              <a:latin typeface="Arial" panose="020B0604020202020204" pitchFamily="34" charset="0"/>
              <a:cs typeface="Arial" panose="020B0604020202020204" pitchFamily="34" charset="0"/>
            </a:rPr>
            <a:t>El proceso de notificación de cada uno de los actos administrativos  expedidos por la S.A.F. relacionados con el aporte de la contribución especial.</a:t>
          </a:r>
          <a:endParaRPr lang="es-ES" sz="1200" dirty="0"/>
        </a:p>
      </dgm:t>
    </dgm:pt>
    <dgm:pt modelId="{880FFF91-3D9A-4B6E-9657-8301B0E3E276}" type="parTrans" cxnId="{7B69959D-71BE-4166-BED8-E5E71194F898}">
      <dgm:prSet/>
      <dgm:spPr/>
      <dgm:t>
        <a:bodyPr/>
        <a:lstStyle/>
        <a:p>
          <a:endParaRPr lang="es-ES"/>
        </a:p>
      </dgm:t>
    </dgm:pt>
    <dgm:pt modelId="{1CC179F6-D55C-44BF-AC78-4FC9198AE6CD}" type="sibTrans" cxnId="{7B69959D-71BE-4166-BED8-E5E71194F898}">
      <dgm:prSet/>
      <dgm:spPr/>
      <dgm:t>
        <a:bodyPr/>
        <a:lstStyle/>
        <a:p>
          <a:endParaRPr lang="es-ES"/>
        </a:p>
      </dgm:t>
    </dgm:pt>
    <dgm:pt modelId="{3DD85B6F-498E-48A7-8FCC-D65D6638C6B0}" type="pres">
      <dgm:prSet presAssocID="{C51E6C81-74DD-4205-803B-8A5799728357}" presName="composite" presStyleCnt="0">
        <dgm:presLayoutVars>
          <dgm:chMax val="1"/>
          <dgm:dir/>
          <dgm:resizeHandles val="exact"/>
        </dgm:presLayoutVars>
      </dgm:prSet>
      <dgm:spPr/>
      <dgm:t>
        <a:bodyPr/>
        <a:lstStyle/>
        <a:p>
          <a:endParaRPr lang="es-ES"/>
        </a:p>
      </dgm:t>
    </dgm:pt>
    <dgm:pt modelId="{04316EF2-6F1C-4D1A-B40F-BAEDD83A448C}" type="pres">
      <dgm:prSet presAssocID="{C51E6C81-74DD-4205-803B-8A5799728357}" presName="radial" presStyleCnt="0">
        <dgm:presLayoutVars>
          <dgm:animLvl val="ctr"/>
        </dgm:presLayoutVars>
      </dgm:prSet>
      <dgm:spPr/>
    </dgm:pt>
    <dgm:pt modelId="{5367B299-EB4B-47B4-B448-DBD4E90C0B69}" type="pres">
      <dgm:prSet presAssocID="{ADDA9160-4A32-42A1-BCDC-1B80EEEC71A4}" presName="centerShape" presStyleLbl="vennNode1" presStyleIdx="0" presStyleCnt="5"/>
      <dgm:spPr/>
      <dgm:t>
        <a:bodyPr/>
        <a:lstStyle/>
        <a:p>
          <a:endParaRPr lang="es-ES"/>
        </a:p>
      </dgm:t>
    </dgm:pt>
    <dgm:pt modelId="{C65A14F1-C623-4480-BF19-089D1FA42E85}" type="pres">
      <dgm:prSet presAssocID="{68E1D188-337E-46C9-B940-F96D16EDAABA}" presName="node" presStyleLbl="vennNode1" presStyleIdx="1" presStyleCnt="5" custScaleX="193916" custScaleY="98778">
        <dgm:presLayoutVars>
          <dgm:bulletEnabled val="1"/>
        </dgm:presLayoutVars>
      </dgm:prSet>
      <dgm:spPr/>
      <dgm:t>
        <a:bodyPr/>
        <a:lstStyle/>
        <a:p>
          <a:endParaRPr lang="es-ES"/>
        </a:p>
      </dgm:t>
    </dgm:pt>
    <dgm:pt modelId="{D5359944-0C9C-47BF-90F1-6976DFA6D9AF}" type="pres">
      <dgm:prSet presAssocID="{7C3BCA32-3803-4FC2-85D2-C035A83BA495}" presName="node" presStyleLbl="vennNode1" presStyleIdx="2" presStyleCnt="5" custScaleX="209565" custScaleY="118511" custRadScaleRad="137438">
        <dgm:presLayoutVars>
          <dgm:bulletEnabled val="1"/>
        </dgm:presLayoutVars>
      </dgm:prSet>
      <dgm:spPr/>
      <dgm:t>
        <a:bodyPr/>
        <a:lstStyle/>
        <a:p>
          <a:endParaRPr lang="es-ES"/>
        </a:p>
      </dgm:t>
    </dgm:pt>
    <dgm:pt modelId="{852CA150-CDE5-4C64-8AEE-D4E6D3F29DAC}" type="pres">
      <dgm:prSet presAssocID="{4F8C89ED-2EC3-4E1A-88EC-EA244A397BBC}" presName="node" presStyleLbl="vennNode1" presStyleIdx="3" presStyleCnt="5" custScaleX="201690" custScaleY="101812">
        <dgm:presLayoutVars>
          <dgm:bulletEnabled val="1"/>
        </dgm:presLayoutVars>
      </dgm:prSet>
      <dgm:spPr/>
      <dgm:t>
        <a:bodyPr/>
        <a:lstStyle/>
        <a:p>
          <a:endParaRPr lang="es-ES"/>
        </a:p>
      </dgm:t>
    </dgm:pt>
    <dgm:pt modelId="{98791B2A-ED25-49DC-8A88-A3E24726B7C1}" type="pres">
      <dgm:prSet presAssocID="{B9B7B359-96CF-412B-8B34-0EB692688048}" presName="node" presStyleLbl="vennNode1" presStyleIdx="4" presStyleCnt="5" custScaleX="203792" custScaleY="126866" custRadScaleRad="133059">
        <dgm:presLayoutVars>
          <dgm:bulletEnabled val="1"/>
        </dgm:presLayoutVars>
      </dgm:prSet>
      <dgm:spPr/>
      <dgm:t>
        <a:bodyPr/>
        <a:lstStyle/>
        <a:p>
          <a:endParaRPr lang="es-ES"/>
        </a:p>
      </dgm:t>
    </dgm:pt>
  </dgm:ptLst>
  <dgm:cxnLst>
    <dgm:cxn modelId="{F3D46F49-624A-40D1-B58B-4410C31FA0A7}" type="presOf" srcId="{ADDA9160-4A32-42A1-BCDC-1B80EEEC71A4}" destId="{5367B299-EB4B-47B4-B448-DBD4E90C0B69}" srcOrd="0" destOrd="0" presId="urn:microsoft.com/office/officeart/2005/8/layout/radial3"/>
    <dgm:cxn modelId="{E7419C8E-8FB7-4374-8528-7662E89BA942}" type="presOf" srcId="{B9B7B359-96CF-412B-8B34-0EB692688048}" destId="{98791B2A-ED25-49DC-8A88-A3E24726B7C1}" srcOrd="0" destOrd="0" presId="urn:microsoft.com/office/officeart/2005/8/layout/radial3"/>
    <dgm:cxn modelId="{16C2C8C4-57A2-470E-A5BE-5326F3121B12}" type="presOf" srcId="{4F8C89ED-2EC3-4E1A-88EC-EA244A397BBC}" destId="{852CA150-CDE5-4C64-8AEE-D4E6D3F29DAC}" srcOrd="0" destOrd="0" presId="urn:microsoft.com/office/officeart/2005/8/layout/radial3"/>
    <dgm:cxn modelId="{34C38284-E3BE-404C-8860-0C83006AED05}" srcId="{C51E6C81-74DD-4205-803B-8A5799728357}" destId="{ADDA9160-4A32-42A1-BCDC-1B80EEEC71A4}" srcOrd="0" destOrd="0" parTransId="{2788D495-8CD6-4BDC-BF9B-98DCC8AB01E4}" sibTransId="{6FC2DBF3-D244-4C07-8480-ED8974387A83}"/>
    <dgm:cxn modelId="{F8D5098B-367C-4CE0-A8B3-C6002069963E}" type="presOf" srcId="{C51E6C81-74DD-4205-803B-8A5799728357}" destId="{3DD85B6F-498E-48A7-8FCC-D65D6638C6B0}" srcOrd="0" destOrd="0" presId="urn:microsoft.com/office/officeart/2005/8/layout/radial3"/>
    <dgm:cxn modelId="{C1477AEC-79AB-481F-AF6E-9A1D450F91F3}" type="presOf" srcId="{68E1D188-337E-46C9-B940-F96D16EDAABA}" destId="{C65A14F1-C623-4480-BF19-089D1FA42E85}" srcOrd="0" destOrd="0" presId="urn:microsoft.com/office/officeart/2005/8/layout/radial3"/>
    <dgm:cxn modelId="{7B69959D-71BE-4166-BED8-E5E71194F898}" srcId="{ADDA9160-4A32-42A1-BCDC-1B80EEEC71A4}" destId="{B9B7B359-96CF-412B-8B34-0EB692688048}" srcOrd="3" destOrd="0" parTransId="{880FFF91-3D9A-4B6E-9657-8301B0E3E276}" sibTransId="{1CC179F6-D55C-44BF-AC78-4FC9198AE6CD}"/>
    <dgm:cxn modelId="{C346A3AE-7D82-4547-93E1-FE496A4155DC}" type="presOf" srcId="{7C3BCA32-3803-4FC2-85D2-C035A83BA495}" destId="{D5359944-0C9C-47BF-90F1-6976DFA6D9AF}" srcOrd="0" destOrd="0" presId="urn:microsoft.com/office/officeart/2005/8/layout/radial3"/>
    <dgm:cxn modelId="{D3EC0465-D6CC-4173-8DBB-7F9C39A5D71C}" srcId="{ADDA9160-4A32-42A1-BCDC-1B80EEEC71A4}" destId="{68E1D188-337E-46C9-B940-F96D16EDAABA}" srcOrd="0" destOrd="0" parTransId="{62BBD7B3-4C9E-4FB0-A3D9-684CBE710D05}" sibTransId="{70FA8CD1-319D-445A-AFCC-EBECBDCF2448}"/>
    <dgm:cxn modelId="{1300061E-5284-4FC1-B6EC-59B33A2B5FE2}" srcId="{ADDA9160-4A32-42A1-BCDC-1B80EEEC71A4}" destId="{4F8C89ED-2EC3-4E1A-88EC-EA244A397BBC}" srcOrd="2" destOrd="0" parTransId="{8269959C-E388-40D8-A580-6CA2FA35C2D7}" sibTransId="{9770A91B-8ECF-4862-A249-E4C8A8BB26FD}"/>
    <dgm:cxn modelId="{47E8B14C-3AB5-4F20-ADB6-9C0B872D5DCA}" srcId="{ADDA9160-4A32-42A1-BCDC-1B80EEEC71A4}" destId="{7C3BCA32-3803-4FC2-85D2-C035A83BA495}" srcOrd="1" destOrd="0" parTransId="{ADA6FD2E-E51C-4C05-AEE8-F536C6794FD9}" sibTransId="{338E2C9D-2DBF-42FA-9202-941647D916C8}"/>
    <dgm:cxn modelId="{35FACAB6-F465-41B6-9765-F223DA7AFA24}" type="presParOf" srcId="{3DD85B6F-498E-48A7-8FCC-D65D6638C6B0}" destId="{04316EF2-6F1C-4D1A-B40F-BAEDD83A448C}" srcOrd="0" destOrd="0" presId="urn:microsoft.com/office/officeart/2005/8/layout/radial3"/>
    <dgm:cxn modelId="{87D19DDE-4165-4626-928E-59AD4277148E}" type="presParOf" srcId="{04316EF2-6F1C-4D1A-B40F-BAEDD83A448C}" destId="{5367B299-EB4B-47B4-B448-DBD4E90C0B69}" srcOrd="0" destOrd="0" presId="urn:microsoft.com/office/officeart/2005/8/layout/radial3"/>
    <dgm:cxn modelId="{519FA935-3206-4AF7-A511-739B5B37BDAE}" type="presParOf" srcId="{04316EF2-6F1C-4D1A-B40F-BAEDD83A448C}" destId="{C65A14F1-C623-4480-BF19-089D1FA42E85}" srcOrd="1" destOrd="0" presId="urn:microsoft.com/office/officeart/2005/8/layout/radial3"/>
    <dgm:cxn modelId="{A49EADB6-5A89-4D8E-BA4C-E02403517C2A}" type="presParOf" srcId="{04316EF2-6F1C-4D1A-B40F-BAEDD83A448C}" destId="{D5359944-0C9C-47BF-90F1-6976DFA6D9AF}" srcOrd="2" destOrd="0" presId="urn:microsoft.com/office/officeart/2005/8/layout/radial3"/>
    <dgm:cxn modelId="{FECB4417-3AB6-4AE7-8B4E-2F57A02A8CB2}" type="presParOf" srcId="{04316EF2-6F1C-4D1A-B40F-BAEDD83A448C}" destId="{852CA150-CDE5-4C64-8AEE-D4E6D3F29DAC}" srcOrd="3" destOrd="0" presId="urn:microsoft.com/office/officeart/2005/8/layout/radial3"/>
    <dgm:cxn modelId="{81C126A0-6593-4057-B221-461DC350AFA9}" type="presParOf" srcId="{04316EF2-6F1C-4D1A-B40F-BAEDD83A448C}" destId="{98791B2A-ED25-49DC-8A88-A3E24726B7C1}" srcOrd="4"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B936A4-E6E9-4963-9EC6-498181EA37E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495752CA-BF70-4A69-B9D1-FD21DAA93D64}">
      <dgm:prSet phldrT="[Texto]" custT="1"/>
      <dgm:spPr>
        <a:solidFill>
          <a:schemeClr val="accent1">
            <a:lumMod val="50000"/>
          </a:schemeClr>
        </a:solidFill>
        <a:effectLst>
          <a:innerShdw blurRad="63500" dist="50800" dir="16200000">
            <a:prstClr val="black">
              <a:alpha val="50000"/>
            </a:prstClr>
          </a:innerShdw>
        </a:effectLst>
      </dgm:spPr>
      <dgm:t>
        <a:bodyPr/>
        <a:lstStyle/>
        <a:p>
          <a:pPr algn="just"/>
          <a:r>
            <a:rPr lang="es-CO" sz="1300" i="1" dirty="0" smtClean="0">
              <a:latin typeface="Arial" panose="020B0604020202020204" pitchFamily="34" charset="0"/>
              <a:cs typeface="Arial" panose="020B0604020202020204" pitchFamily="34" charset="0"/>
            </a:rPr>
            <a:t>Se recomienda que al momento de realizar la liquidación de la contribución especial en el aplicativo </a:t>
          </a:r>
          <a:r>
            <a:rPr lang="es-CO" sz="1300" i="1" dirty="0" err="1" smtClean="0">
              <a:latin typeface="Arial" panose="020B0604020202020204" pitchFamily="34" charset="0"/>
              <a:cs typeface="Arial" panose="020B0604020202020204" pitchFamily="34" charset="0"/>
            </a:rPr>
            <a:t>Pimisys</a:t>
          </a:r>
          <a:r>
            <a:rPr lang="es-CO" sz="1300" i="1" dirty="0" smtClean="0">
              <a:latin typeface="Arial" panose="020B0604020202020204" pitchFamily="34" charset="0"/>
              <a:cs typeface="Arial" panose="020B0604020202020204" pitchFamily="34" charset="0"/>
            </a:rPr>
            <a:t>, se confronte con la información registrada en el Sistema Único de Información SUI, de acuerdo a lo señalado en el articulo 6° de la Resolución 743 del 17 de diciembre de 2015, </a:t>
          </a:r>
          <a:r>
            <a:rPr lang="es-CO" sz="1300" i="1" dirty="0" smtClean="0">
              <a:latin typeface="Arial" panose="020B0604020202020204" pitchFamily="34" charset="0"/>
              <a:cs typeface="Arial" panose="020B0604020202020204" pitchFamily="34" charset="0"/>
            </a:rPr>
            <a:t>en el </a:t>
          </a:r>
          <a:r>
            <a:rPr lang="es-CO" sz="1300" i="1" dirty="0" smtClean="0">
              <a:latin typeface="Arial" panose="020B0604020202020204" pitchFamily="34" charset="0"/>
              <a:cs typeface="Arial" panose="020B0604020202020204" pitchFamily="34" charset="0"/>
            </a:rPr>
            <a:t>cual se menciona que se “Tomará la información reportada y certificada…. en el Sistema único  de información SUI” para la liquidación de la </a:t>
          </a:r>
          <a:r>
            <a:rPr lang="es-CO" sz="1300" i="1" dirty="0" smtClean="0">
              <a:latin typeface="Arial" panose="020B0604020202020204" pitchFamily="34" charset="0"/>
              <a:cs typeface="Arial" panose="020B0604020202020204" pitchFamily="34" charset="0"/>
            </a:rPr>
            <a:t>contribución”. </a:t>
          </a:r>
          <a:r>
            <a:rPr lang="es-CO" sz="1300" i="1" dirty="0" smtClean="0">
              <a:latin typeface="Arial" panose="020B0604020202020204" pitchFamily="34" charset="0"/>
              <a:cs typeface="Arial" panose="020B0604020202020204" pitchFamily="34" charset="0"/>
            </a:rPr>
            <a:t>Lo anterior obedece a que se están presentando diferencias en la información financiera reportada en los dos sistemas  (ver </a:t>
          </a:r>
          <a:r>
            <a:rPr lang="es-CO" sz="1300" i="1" dirty="0" smtClean="0">
              <a:latin typeface="Arial" panose="020B0604020202020204" pitchFamily="34" charset="0"/>
              <a:cs typeface="Arial" panose="020B0604020202020204" pitchFamily="34" charset="0"/>
            </a:rPr>
            <a:t>diapositivas 8 a la 10). Igualmente se deben revisar las resoluciones expedidas en la vigencia 2016 para efectos de determinar si fueron liquidadas conforme a la información reportada en el SUI por las empresas prestadoras, debido a las inconsistencias evidenciadas en el aplicativo Sinfonía señaladas por la Subdirección Administrativa y Financiera en la diapositiva No 16.</a:t>
          </a:r>
          <a:endParaRPr lang="es-ES" sz="1300" i="1" dirty="0">
            <a:latin typeface="Arial" panose="020B0604020202020204" pitchFamily="34" charset="0"/>
            <a:cs typeface="Arial" panose="020B0604020202020204" pitchFamily="34" charset="0"/>
          </a:endParaRPr>
        </a:p>
      </dgm:t>
    </dgm:pt>
    <dgm:pt modelId="{43691D11-37FC-4DA6-8F61-0671916EB473}" type="parTrans" cxnId="{BA5FA293-AAA4-4367-BD44-757A1124A337}">
      <dgm:prSet/>
      <dgm:spPr/>
      <dgm:t>
        <a:bodyPr/>
        <a:lstStyle/>
        <a:p>
          <a:endParaRPr lang="es-ES"/>
        </a:p>
      </dgm:t>
    </dgm:pt>
    <dgm:pt modelId="{AB4DCC80-9B16-4063-895B-095D671AC7E5}" type="sibTrans" cxnId="{BA5FA293-AAA4-4367-BD44-757A1124A337}">
      <dgm:prSet/>
      <dgm:spPr>
        <a:solidFill>
          <a:schemeClr val="accent1">
            <a:lumMod val="50000"/>
            <a:alpha val="90000"/>
          </a:schemeClr>
        </a:solidFill>
      </dgm:spPr>
      <dgm:t>
        <a:bodyPr/>
        <a:lstStyle/>
        <a:p>
          <a:endParaRPr lang="es-ES"/>
        </a:p>
      </dgm:t>
    </dgm:pt>
    <dgm:pt modelId="{39991323-D36F-4C6D-9B08-222AE54A0B8A}">
      <dgm:prSet phldrT="[Texto]" custT="1"/>
      <dgm:spPr>
        <a:solidFill>
          <a:schemeClr val="accent1">
            <a:lumMod val="75000"/>
          </a:schemeClr>
        </a:solidFill>
        <a:effectLst>
          <a:innerShdw blurRad="63500" dist="50800" dir="13500000">
            <a:prstClr val="black">
              <a:alpha val="50000"/>
            </a:prstClr>
          </a:innerShdw>
        </a:effectLst>
      </dgm:spPr>
      <dgm:t>
        <a:bodyPr/>
        <a:lstStyle/>
        <a:p>
          <a:pPr algn="just"/>
          <a:r>
            <a:rPr lang="es-CO" sz="1400" i="1" dirty="0" smtClean="0">
              <a:latin typeface="Arial" panose="020B0604020202020204" pitchFamily="34" charset="0"/>
              <a:cs typeface="Arial" panose="020B0604020202020204" pitchFamily="34" charset="0"/>
            </a:rPr>
            <a:t>Teniendo en cuenta que se encontraron resoluciones sin información financiera que soporte las liquidaciones realizadas por la UAE-CRA (ver </a:t>
          </a:r>
          <a:r>
            <a:rPr lang="es-CO" sz="1400" i="1" dirty="0" smtClean="0">
              <a:latin typeface="Arial" panose="020B0604020202020204" pitchFamily="34" charset="0"/>
              <a:cs typeface="Arial" panose="020B0604020202020204" pitchFamily="34" charset="0"/>
            </a:rPr>
            <a:t>diapositiva 9), </a:t>
          </a:r>
          <a:r>
            <a:rPr lang="es-CO" sz="1400" i="1" dirty="0" smtClean="0">
              <a:latin typeface="Arial" panose="020B0604020202020204" pitchFamily="34" charset="0"/>
              <a:cs typeface="Arial" panose="020B0604020202020204" pitchFamily="34" charset="0"/>
            </a:rPr>
            <a:t>es conveniente dejar evidencia en medio físico o digital de los soportes de donde se tomó la información al momento de realizar la liquidación.</a:t>
          </a:r>
          <a:endParaRPr lang="es-ES" sz="1400" i="1" dirty="0">
            <a:latin typeface="Arial" panose="020B0604020202020204" pitchFamily="34" charset="0"/>
            <a:cs typeface="Arial" panose="020B0604020202020204" pitchFamily="34" charset="0"/>
          </a:endParaRPr>
        </a:p>
      </dgm:t>
    </dgm:pt>
    <dgm:pt modelId="{6492F529-46BF-461A-A7A6-2A77BC4C7097}" type="parTrans" cxnId="{A86165A9-4927-43B3-9089-CDBEA0BCDECC}">
      <dgm:prSet/>
      <dgm:spPr/>
      <dgm:t>
        <a:bodyPr/>
        <a:lstStyle/>
        <a:p>
          <a:endParaRPr lang="es-ES"/>
        </a:p>
      </dgm:t>
    </dgm:pt>
    <dgm:pt modelId="{82D60863-117D-48E3-8319-A5DC5A1E5F8F}" type="sibTrans" cxnId="{A86165A9-4927-43B3-9089-CDBEA0BCDECC}">
      <dgm:prSet/>
      <dgm:spPr>
        <a:solidFill>
          <a:schemeClr val="tx2">
            <a:lumMod val="75000"/>
            <a:alpha val="90000"/>
          </a:schemeClr>
        </a:solidFill>
      </dgm:spPr>
      <dgm:t>
        <a:bodyPr/>
        <a:lstStyle/>
        <a:p>
          <a:endParaRPr lang="es-ES"/>
        </a:p>
      </dgm:t>
    </dgm:pt>
    <dgm:pt modelId="{F56A08A6-A5E7-4663-8F03-7BBB057E03D7}">
      <dgm:prSet phldrT="[Texto]" custT="1"/>
      <dgm:spPr/>
      <dgm:t>
        <a:bodyPr/>
        <a:lstStyle/>
        <a:p>
          <a:pPr algn="just"/>
          <a:r>
            <a:rPr lang="es-CO" sz="1400" i="1" dirty="0" smtClean="0">
              <a:solidFill>
                <a:schemeClr val="bg1"/>
              </a:solidFill>
              <a:latin typeface="Arial" panose="020B0604020202020204" pitchFamily="34" charset="0"/>
              <a:cs typeface="Arial" panose="020B0604020202020204" pitchFamily="34" charset="0"/>
            </a:rPr>
            <a:t>Registrar </a:t>
          </a:r>
          <a:r>
            <a:rPr lang="es-CO" sz="1400" i="1" dirty="0" smtClean="0">
              <a:solidFill>
                <a:schemeClr val="bg1"/>
              </a:solidFill>
              <a:latin typeface="Arial" panose="020B0604020202020204" pitchFamily="34" charset="0"/>
              <a:cs typeface="Arial" panose="020B0604020202020204" pitchFamily="34" charset="0"/>
            </a:rPr>
            <a:t>oportunamente en </a:t>
          </a:r>
          <a:r>
            <a:rPr lang="es-CO" sz="1400" i="1" dirty="0" smtClean="0">
              <a:solidFill>
                <a:schemeClr val="bg1"/>
              </a:solidFill>
              <a:latin typeface="Arial" panose="020B0604020202020204" pitchFamily="34" charset="0"/>
              <a:cs typeface="Arial" panose="020B0604020202020204" pitchFamily="34" charset="0"/>
            </a:rPr>
            <a:t>la contabilidad cada una de las resoluciones que han sido ejecutoriadas, con el propósito que los hechos económicos o cuentas por cobrar sean reconocidos contablemente en el momento que se genera el derecho para la UAE-CRA (ver diapositivas </a:t>
          </a:r>
          <a:r>
            <a:rPr lang="es-CO" sz="1400" i="1" dirty="0" smtClean="0">
              <a:solidFill>
                <a:schemeClr val="bg1"/>
              </a:solidFill>
              <a:latin typeface="Arial" panose="020B0604020202020204" pitchFamily="34" charset="0"/>
              <a:cs typeface="Arial" panose="020B0604020202020204" pitchFamily="34" charset="0"/>
            </a:rPr>
            <a:t>12 </a:t>
          </a:r>
          <a:r>
            <a:rPr lang="es-CO" sz="1400" i="1" dirty="0" smtClean="0">
              <a:solidFill>
                <a:schemeClr val="bg1"/>
              </a:solidFill>
              <a:latin typeface="Arial" panose="020B0604020202020204" pitchFamily="34" charset="0"/>
              <a:cs typeface="Arial" panose="020B0604020202020204" pitchFamily="34" charset="0"/>
            </a:rPr>
            <a:t>a </a:t>
          </a:r>
          <a:r>
            <a:rPr lang="es-CO" sz="1400" i="1" dirty="0" smtClean="0">
              <a:solidFill>
                <a:schemeClr val="bg1"/>
              </a:solidFill>
              <a:latin typeface="Arial" panose="020B0604020202020204" pitchFamily="34" charset="0"/>
              <a:cs typeface="Arial" panose="020B0604020202020204" pitchFamily="34" charset="0"/>
            </a:rPr>
            <a:t>15). Igualmente, se debe dar cumplimiento al procedimiento de “Liquidación de Contribuciones Especiales” (GCF-PRC01), en la medida que allí se  establece un tiempo de cinco días hábiles de cada mes para que contribuciones entregue las resoluciones ejecutoriadas a contabilidad; esto ya que se evidenciaron lapsos de hasta cinco meses en el reporte de estas ejecutorias. </a:t>
          </a:r>
          <a:endParaRPr lang="es-ES" sz="1400" i="1" dirty="0">
            <a:solidFill>
              <a:schemeClr val="bg1"/>
            </a:solidFill>
          </a:endParaRPr>
        </a:p>
      </dgm:t>
    </dgm:pt>
    <dgm:pt modelId="{DF729D66-5A29-48C7-A4E6-633CCB1DAFDD}" type="parTrans" cxnId="{FCEA3C20-43BE-4534-B600-1252CCB8AD23}">
      <dgm:prSet/>
      <dgm:spPr/>
      <dgm:t>
        <a:bodyPr/>
        <a:lstStyle/>
        <a:p>
          <a:endParaRPr lang="es-ES"/>
        </a:p>
      </dgm:t>
    </dgm:pt>
    <dgm:pt modelId="{7E62DF8C-68B9-4324-99D3-66BD6B636FC2}" type="sibTrans" cxnId="{FCEA3C20-43BE-4534-B600-1252CCB8AD23}">
      <dgm:prSet/>
      <dgm:spPr/>
      <dgm:t>
        <a:bodyPr/>
        <a:lstStyle/>
        <a:p>
          <a:endParaRPr lang="es-ES"/>
        </a:p>
      </dgm:t>
    </dgm:pt>
    <dgm:pt modelId="{017F4C0A-1D4A-45FE-9FF0-1F213E2CA17B}" type="pres">
      <dgm:prSet presAssocID="{56B936A4-E6E9-4963-9EC6-498181EA37E6}" presName="outerComposite" presStyleCnt="0">
        <dgm:presLayoutVars>
          <dgm:chMax val="5"/>
          <dgm:dir/>
          <dgm:resizeHandles val="exact"/>
        </dgm:presLayoutVars>
      </dgm:prSet>
      <dgm:spPr/>
      <dgm:t>
        <a:bodyPr/>
        <a:lstStyle/>
        <a:p>
          <a:endParaRPr lang="es-ES"/>
        </a:p>
      </dgm:t>
    </dgm:pt>
    <dgm:pt modelId="{F396EFE3-012B-497B-831B-23C0E2189FA0}" type="pres">
      <dgm:prSet presAssocID="{56B936A4-E6E9-4963-9EC6-498181EA37E6}" presName="dummyMaxCanvas" presStyleCnt="0">
        <dgm:presLayoutVars/>
      </dgm:prSet>
      <dgm:spPr/>
    </dgm:pt>
    <dgm:pt modelId="{CD48D27D-0FE6-48F8-946F-41C8B387CEC9}" type="pres">
      <dgm:prSet presAssocID="{56B936A4-E6E9-4963-9EC6-498181EA37E6}" presName="ThreeNodes_1" presStyleLbl="node1" presStyleIdx="0" presStyleCnt="3" custScaleY="168450" custLinFactNeighborX="478" custLinFactNeighborY="-5894">
        <dgm:presLayoutVars>
          <dgm:bulletEnabled val="1"/>
        </dgm:presLayoutVars>
      </dgm:prSet>
      <dgm:spPr/>
      <dgm:t>
        <a:bodyPr/>
        <a:lstStyle/>
        <a:p>
          <a:endParaRPr lang="es-ES"/>
        </a:p>
      </dgm:t>
    </dgm:pt>
    <dgm:pt modelId="{65E08946-C33C-47C3-B719-0D6FA9E2B069}" type="pres">
      <dgm:prSet presAssocID="{56B936A4-E6E9-4963-9EC6-498181EA37E6}" presName="ThreeNodes_2" presStyleLbl="node1" presStyleIdx="1" presStyleCnt="3" custScaleY="71066" custLinFactNeighborX="-693" custLinFactNeighborY="4498">
        <dgm:presLayoutVars>
          <dgm:bulletEnabled val="1"/>
        </dgm:presLayoutVars>
      </dgm:prSet>
      <dgm:spPr/>
      <dgm:t>
        <a:bodyPr/>
        <a:lstStyle/>
        <a:p>
          <a:endParaRPr lang="es-ES"/>
        </a:p>
      </dgm:t>
    </dgm:pt>
    <dgm:pt modelId="{A3A5CB5B-9688-4DB0-84B3-F9C8117ED9CD}" type="pres">
      <dgm:prSet presAssocID="{56B936A4-E6E9-4963-9EC6-498181EA37E6}" presName="ThreeNodes_3" presStyleLbl="node1" presStyleIdx="2" presStyleCnt="3" custScaleY="137007" custLinFactNeighborX="-909" custLinFactNeighborY="-11904">
        <dgm:presLayoutVars>
          <dgm:bulletEnabled val="1"/>
        </dgm:presLayoutVars>
      </dgm:prSet>
      <dgm:spPr/>
      <dgm:t>
        <a:bodyPr/>
        <a:lstStyle/>
        <a:p>
          <a:endParaRPr lang="es-ES"/>
        </a:p>
      </dgm:t>
    </dgm:pt>
    <dgm:pt modelId="{89F2A3DE-B6CF-4094-8AE2-1A8192F31962}" type="pres">
      <dgm:prSet presAssocID="{56B936A4-E6E9-4963-9EC6-498181EA37E6}" presName="ThreeConn_1-2" presStyleLbl="fgAccFollowNode1" presStyleIdx="0" presStyleCnt="2">
        <dgm:presLayoutVars>
          <dgm:bulletEnabled val="1"/>
        </dgm:presLayoutVars>
      </dgm:prSet>
      <dgm:spPr/>
      <dgm:t>
        <a:bodyPr/>
        <a:lstStyle/>
        <a:p>
          <a:endParaRPr lang="es-ES"/>
        </a:p>
      </dgm:t>
    </dgm:pt>
    <dgm:pt modelId="{4FBE43BC-06B4-45E2-8470-94FF6E5D56F3}" type="pres">
      <dgm:prSet presAssocID="{56B936A4-E6E9-4963-9EC6-498181EA37E6}" presName="ThreeConn_2-3" presStyleLbl="fgAccFollowNode1" presStyleIdx="1" presStyleCnt="2" custLinFactNeighborX="-1530" custLinFactNeighborY="-8886">
        <dgm:presLayoutVars>
          <dgm:bulletEnabled val="1"/>
        </dgm:presLayoutVars>
      </dgm:prSet>
      <dgm:spPr/>
      <dgm:t>
        <a:bodyPr/>
        <a:lstStyle/>
        <a:p>
          <a:endParaRPr lang="es-ES"/>
        </a:p>
      </dgm:t>
    </dgm:pt>
    <dgm:pt modelId="{0959CA92-F576-4F4A-991C-C14860EE1DEE}" type="pres">
      <dgm:prSet presAssocID="{56B936A4-E6E9-4963-9EC6-498181EA37E6}" presName="ThreeNodes_1_text" presStyleLbl="node1" presStyleIdx="2" presStyleCnt="3">
        <dgm:presLayoutVars>
          <dgm:bulletEnabled val="1"/>
        </dgm:presLayoutVars>
      </dgm:prSet>
      <dgm:spPr/>
      <dgm:t>
        <a:bodyPr/>
        <a:lstStyle/>
        <a:p>
          <a:endParaRPr lang="es-ES"/>
        </a:p>
      </dgm:t>
    </dgm:pt>
    <dgm:pt modelId="{84163134-9CD0-4402-B4FF-8445F232B6F0}" type="pres">
      <dgm:prSet presAssocID="{56B936A4-E6E9-4963-9EC6-498181EA37E6}" presName="ThreeNodes_2_text" presStyleLbl="node1" presStyleIdx="2" presStyleCnt="3">
        <dgm:presLayoutVars>
          <dgm:bulletEnabled val="1"/>
        </dgm:presLayoutVars>
      </dgm:prSet>
      <dgm:spPr/>
      <dgm:t>
        <a:bodyPr/>
        <a:lstStyle/>
        <a:p>
          <a:endParaRPr lang="es-ES"/>
        </a:p>
      </dgm:t>
    </dgm:pt>
    <dgm:pt modelId="{DB6D9D60-2EC2-4F61-8BCE-08F0D29EADD2}" type="pres">
      <dgm:prSet presAssocID="{56B936A4-E6E9-4963-9EC6-498181EA37E6}" presName="ThreeNodes_3_text" presStyleLbl="node1" presStyleIdx="2" presStyleCnt="3">
        <dgm:presLayoutVars>
          <dgm:bulletEnabled val="1"/>
        </dgm:presLayoutVars>
      </dgm:prSet>
      <dgm:spPr/>
      <dgm:t>
        <a:bodyPr/>
        <a:lstStyle/>
        <a:p>
          <a:endParaRPr lang="es-ES"/>
        </a:p>
      </dgm:t>
    </dgm:pt>
  </dgm:ptLst>
  <dgm:cxnLst>
    <dgm:cxn modelId="{93991065-1EB6-4FC3-BAD1-AD17D87C78DD}" type="presOf" srcId="{56B936A4-E6E9-4963-9EC6-498181EA37E6}" destId="{017F4C0A-1D4A-45FE-9FF0-1F213E2CA17B}" srcOrd="0" destOrd="0" presId="urn:microsoft.com/office/officeart/2005/8/layout/vProcess5"/>
    <dgm:cxn modelId="{AFA59C04-61F5-40F0-9501-6CE028160295}" type="presOf" srcId="{39991323-D36F-4C6D-9B08-222AE54A0B8A}" destId="{84163134-9CD0-4402-B4FF-8445F232B6F0}" srcOrd="1" destOrd="0" presId="urn:microsoft.com/office/officeart/2005/8/layout/vProcess5"/>
    <dgm:cxn modelId="{8AAA1B06-8A26-4E82-9278-3E9A5A3AC447}" type="presOf" srcId="{F56A08A6-A5E7-4663-8F03-7BBB057E03D7}" destId="{DB6D9D60-2EC2-4F61-8BCE-08F0D29EADD2}" srcOrd="1" destOrd="0" presId="urn:microsoft.com/office/officeart/2005/8/layout/vProcess5"/>
    <dgm:cxn modelId="{FCEA3C20-43BE-4534-B600-1252CCB8AD23}" srcId="{56B936A4-E6E9-4963-9EC6-498181EA37E6}" destId="{F56A08A6-A5E7-4663-8F03-7BBB057E03D7}" srcOrd="2" destOrd="0" parTransId="{DF729D66-5A29-48C7-A4E6-633CCB1DAFDD}" sibTransId="{7E62DF8C-68B9-4324-99D3-66BD6B636FC2}"/>
    <dgm:cxn modelId="{BA5FA293-AAA4-4367-BD44-757A1124A337}" srcId="{56B936A4-E6E9-4963-9EC6-498181EA37E6}" destId="{495752CA-BF70-4A69-B9D1-FD21DAA93D64}" srcOrd="0" destOrd="0" parTransId="{43691D11-37FC-4DA6-8F61-0671916EB473}" sibTransId="{AB4DCC80-9B16-4063-895B-095D671AC7E5}"/>
    <dgm:cxn modelId="{98F32B63-FE5F-4122-A5E1-CD9D7507F7C7}" type="presOf" srcId="{82D60863-117D-48E3-8319-A5DC5A1E5F8F}" destId="{4FBE43BC-06B4-45E2-8470-94FF6E5D56F3}" srcOrd="0" destOrd="0" presId="urn:microsoft.com/office/officeart/2005/8/layout/vProcess5"/>
    <dgm:cxn modelId="{1A8887D9-3AC4-454E-B836-5AEB02583778}" type="presOf" srcId="{AB4DCC80-9B16-4063-895B-095D671AC7E5}" destId="{89F2A3DE-B6CF-4094-8AE2-1A8192F31962}" srcOrd="0" destOrd="0" presId="urn:microsoft.com/office/officeart/2005/8/layout/vProcess5"/>
    <dgm:cxn modelId="{3CDD72B3-6B80-40CF-A4F1-7839A56EC992}" type="presOf" srcId="{495752CA-BF70-4A69-B9D1-FD21DAA93D64}" destId="{0959CA92-F576-4F4A-991C-C14860EE1DEE}" srcOrd="1" destOrd="0" presId="urn:microsoft.com/office/officeart/2005/8/layout/vProcess5"/>
    <dgm:cxn modelId="{95474BA0-41D7-47D1-BB73-4A7837DDFEE5}" type="presOf" srcId="{495752CA-BF70-4A69-B9D1-FD21DAA93D64}" destId="{CD48D27D-0FE6-48F8-946F-41C8B387CEC9}" srcOrd="0" destOrd="0" presId="urn:microsoft.com/office/officeart/2005/8/layout/vProcess5"/>
    <dgm:cxn modelId="{70AB9380-957D-4619-8546-7970C5D91930}" type="presOf" srcId="{39991323-D36F-4C6D-9B08-222AE54A0B8A}" destId="{65E08946-C33C-47C3-B719-0D6FA9E2B069}" srcOrd="0" destOrd="0" presId="urn:microsoft.com/office/officeart/2005/8/layout/vProcess5"/>
    <dgm:cxn modelId="{4211F80E-96D1-4545-947D-84F1BF871E2E}" type="presOf" srcId="{F56A08A6-A5E7-4663-8F03-7BBB057E03D7}" destId="{A3A5CB5B-9688-4DB0-84B3-F9C8117ED9CD}" srcOrd="0" destOrd="0" presId="urn:microsoft.com/office/officeart/2005/8/layout/vProcess5"/>
    <dgm:cxn modelId="{A86165A9-4927-43B3-9089-CDBEA0BCDECC}" srcId="{56B936A4-E6E9-4963-9EC6-498181EA37E6}" destId="{39991323-D36F-4C6D-9B08-222AE54A0B8A}" srcOrd="1" destOrd="0" parTransId="{6492F529-46BF-461A-A7A6-2A77BC4C7097}" sibTransId="{82D60863-117D-48E3-8319-A5DC5A1E5F8F}"/>
    <dgm:cxn modelId="{1D2EEBAD-02EB-4303-9D6C-220642E6DFDA}" type="presParOf" srcId="{017F4C0A-1D4A-45FE-9FF0-1F213E2CA17B}" destId="{F396EFE3-012B-497B-831B-23C0E2189FA0}" srcOrd="0" destOrd="0" presId="urn:microsoft.com/office/officeart/2005/8/layout/vProcess5"/>
    <dgm:cxn modelId="{AD19C0A7-5281-418B-8723-41413ADBB191}" type="presParOf" srcId="{017F4C0A-1D4A-45FE-9FF0-1F213E2CA17B}" destId="{CD48D27D-0FE6-48F8-946F-41C8B387CEC9}" srcOrd="1" destOrd="0" presId="urn:microsoft.com/office/officeart/2005/8/layout/vProcess5"/>
    <dgm:cxn modelId="{D26246BA-EFC4-4477-85FE-D477E40B9687}" type="presParOf" srcId="{017F4C0A-1D4A-45FE-9FF0-1F213E2CA17B}" destId="{65E08946-C33C-47C3-B719-0D6FA9E2B069}" srcOrd="2" destOrd="0" presId="urn:microsoft.com/office/officeart/2005/8/layout/vProcess5"/>
    <dgm:cxn modelId="{176485FE-6C3B-4073-B495-ECFD4AB4575B}" type="presParOf" srcId="{017F4C0A-1D4A-45FE-9FF0-1F213E2CA17B}" destId="{A3A5CB5B-9688-4DB0-84B3-F9C8117ED9CD}" srcOrd="3" destOrd="0" presId="urn:microsoft.com/office/officeart/2005/8/layout/vProcess5"/>
    <dgm:cxn modelId="{A9787F5C-C7D4-462E-9956-6BB71ACDEA7A}" type="presParOf" srcId="{017F4C0A-1D4A-45FE-9FF0-1F213E2CA17B}" destId="{89F2A3DE-B6CF-4094-8AE2-1A8192F31962}" srcOrd="4" destOrd="0" presId="urn:microsoft.com/office/officeart/2005/8/layout/vProcess5"/>
    <dgm:cxn modelId="{29C49E18-B543-48B7-BBAD-E763AF7E0EDB}" type="presParOf" srcId="{017F4C0A-1D4A-45FE-9FF0-1F213E2CA17B}" destId="{4FBE43BC-06B4-45E2-8470-94FF6E5D56F3}" srcOrd="5" destOrd="0" presId="urn:microsoft.com/office/officeart/2005/8/layout/vProcess5"/>
    <dgm:cxn modelId="{BE2ADDBA-3381-49B8-AA85-2388EAA85B26}" type="presParOf" srcId="{017F4C0A-1D4A-45FE-9FF0-1F213E2CA17B}" destId="{0959CA92-F576-4F4A-991C-C14860EE1DEE}" srcOrd="6" destOrd="0" presId="urn:microsoft.com/office/officeart/2005/8/layout/vProcess5"/>
    <dgm:cxn modelId="{D9E78C40-1D4A-439D-AE8D-86AC305750B3}" type="presParOf" srcId="{017F4C0A-1D4A-45FE-9FF0-1F213E2CA17B}" destId="{84163134-9CD0-4402-B4FF-8445F232B6F0}" srcOrd="7" destOrd="0" presId="urn:microsoft.com/office/officeart/2005/8/layout/vProcess5"/>
    <dgm:cxn modelId="{F0E6BC26-A24E-4D27-9260-94997D52DE6A}" type="presParOf" srcId="{017F4C0A-1D4A-45FE-9FF0-1F213E2CA17B}" destId="{DB6D9D60-2EC2-4F61-8BCE-08F0D29EADD2}"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B936A4-E6E9-4963-9EC6-498181EA37E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495752CA-BF70-4A69-B9D1-FD21DAA93D64}">
      <dgm:prSet phldrT="[Texto]" custT="1"/>
      <dgm:spPr>
        <a:solidFill>
          <a:schemeClr val="accent1">
            <a:lumMod val="50000"/>
          </a:schemeClr>
        </a:solidFill>
        <a:effectLst>
          <a:innerShdw blurRad="63500" dist="50800" dir="16200000">
            <a:prstClr val="black">
              <a:alpha val="50000"/>
            </a:prstClr>
          </a:innerShdw>
        </a:effectLst>
      </dgm:spPr>
      <dgm:t>
        <a:bodyPr/>
        <a:lstStyle/>
        <a:p>
          <a:pPr algn="just"/>
          <a:r>
            <a:rPr lang="es-CO" sz="1400" b="1" dirty="0" smtClean="0">
              <a:solidFill>
                <a:schemeClr val="bg1"/>
              </a:solidFill>
              <a:latin typeface="Arial" panose="020B0604020202020204" pitchFamily="34" charset="0"/>
              <a:cs typeface="Arial" panose="020B0604020202020204" pitchFamily="34" charset="0"/>
            </a:rPr>
            <a:t>Riesgo de corrupción</a:t>
          </a:r>
          <a:r>
            <a:rPr lang="es-CO" sz="1400" dirty="0" smtClean="0">
              <a:solidFill>
                <a:schemeClr val="bg1"/>
              </a:solidFill>
              <a:latin typeface="Arial" panose="020B0604020202020204" pitchFamily="34" charset="0"/>
              <a:cs typeface="Arial" panose="020B0604020202020204" pitchFamily="34" charset="0"/>
            </a:rPr>
            <a:t>: “</a:t>
          </a:r>
          <a:r>
            <a:rPr lang="es-CO" sz="1400" i="1" dirty="0" smtClean="0">
              <a:solidFill>
                <a:schemeClr val="bg1"/>
              </a:solidFill>
              <a:latin typeface="Arial" panose="020B0604020202020204" pitchFamily="34" charset="0"/>
              <a:cs typeface="Arial" panose="020B0604020202020204" pitchFamily="34" charset="0"/>
            </a:rPr>
            <a:t>Debido al control manual del período de pago l periodo de pago (sic) de los intereses de las contribuciones especiales se controla </a:t>
          </a:r>
          <a:r>
            <a:rPr lang="es-CO" sz="1400" i="1" dirty="0" err="1" smtClean="0">
              <a:solidFill>
                <a:schemeClr val="bg1"/>
              </a:solidFill>
              <a:latin typeface="Arial" panose="020B0604020202020204" pitchFamily="34" charset="0"/>
              <a:cs typeface="Arial" panose="020B0604020202020204" pitchFamily="34" charset="0"/>
            </a:rPr>
            <a:t>manualmete</a:t>
          </a:r>
          <a:r>
            <a:rPr lang="es-CO" sz="1400" i="1" dirty="0" smtClean="0">
              <a:solidFill>
                <a:schemeClr val="bg1"/>
              </a:solidFill>
              <a:latin typeface="Arial" panose="020B0604020202020204" pitchFamily="34" charset="0"/>
              <a:cs typeface="Arial" panose="020B0604020202020204" pitchFamily="34" charset="0"/>
            </a:rPr>
            <a:t> (sic), puede suceder que se presente manipulación en los intereses de mora causados por cobrar, lo que podría ocasionar que el valor de intereses de mora dejen de ser cobrados en beneficio de la empresa, con fines de lucro personal, en detrimento de la entidad</a:t>
          </a:r>
          <a:r>
            <a:rPr lang="es-CO" sz="1400" i="1" dirty="0" smtClean="0">
              <a:solidFill>
                <a:schemeClr val="bg1"/>
              </a:solidFill>
            </a:rPr>
            <a:t>”.</a:t>
          </a:r>
          <a:endParaRPr lang="es-ES" sz="1400" i="1" dirty="0">
            <a:solidFill>
              <a:schemeClr val="bg1"/>
            </a:solidFill>
            <a:latin typeface="Arial" panose="020B0604020202020204" pitchFamily="34" charset="0"/>
            <a:cs typeface="Arial" panose="020B0604020202020204" pitchFamily="34" charset="0"/>
          </a:endParaRPr>
        </a:p>
      </dgm:t>
    </dgm:pt>
    <dgm:pt modelId="{43691D11-37FC-4DA6-8F61-0671916EB473}" type="parTrans" cxnId="{BA5FA293-AAA4-4367-BD44-757A1124A337}">
      <dgm:prSet/>
      <dgm:spPr/>
      <dgm:t>
        <a:bodyPr/>
        <a:lstStyle/>
        <a:p>
          <a:endParaRPr lang="es-ES"/>
        </a:p>
      </dgm:t>
    </dgm:pt>
    <dgm:pt modelId="{AB4DCC80-9B16-4063-895B-095D671AC7E5}" type="sibTrans" cxnId="{BA5FA293-AAA4-4367-BD44-757A1124A337}">
      <dgm:prSet/>
      <dgm:spPr>
        <a:solidFill>
          <a:schemeClr val="accent1">
            <a:lumMod val="50000"/>
            <a:alpha val="90000"/>
          </a:schemeClr>
        </a:solidFill>
      </dgm:spPr>
      <dgm:t>
        <a:bodyPr/>
        <a:lstStyle/>
        <a:p>
          <a:endParaRPr lang="es-ES"/>
        </a:p>
      </dgm:t>
    </dgm:pt>
    <dgm:pt modelId="{39991323-D36F-4C6D-9B08-222AE54A0B8A}">
      <dgm:prSet phldrT="[Texto]" custT="1"/>
      <dgm:spPr>
        <a:solidFill>
          <a:schemeClr val="accent1">
            <a:lumMod val="75000"/>
          </a:schemeClr>
        </a:solidFill>
        <a:effectLst>
          <a:innerShdw blurRad="63500" dist="50800" dir="13500000">
            <a:prstClr val="black">
              <a:alpha val="50000"/>
            </a:prstClr>
          </a:innerShdw>
        </a:effectLst>
      </dgm:spPr>
      <dgm:t>
        <a:bodyPr/>
        <a:lstStyle/>
        <a:p>
          <a:pPr algn="just"/>
          <a:r>
            <a:rPr lang="es-CO" sz="1400" b="0" i="1" dirty="0" smtClean="0">
              <a:solidFill>
                <a:schemeClr val="bg1"/>
              </a:solidFill>
              <a:latin typeface="Arial" panose="020B0604020202020204" pitchFamily="34" charset="0"/>
              <a:cs typeface="Arial" panose="020B0604020202020204" pitchFamily="34" charset="0"/>
            </a:rPr>
            <a:t>Como se mencionó en la anterior auditoría, sobre el riesgo de corrupción identificado en el procedimiento de la “L</a:t>
          </a:r>
          <a:r>
            <a:rPr lang="en-US" sz="1400" i="1" dirty="0" smtClean="0">
              <a:latin typeface="Arial" panose="020B0604020202020204" pitchFamily="34" charset="0"/>
              <a:cs typeface="Arial" panose="020B0604020202020204" pitchFamily="34" charset="0"/>
            </a:rPr>
            <a:t>iquidación de contribuciones especiales”,</a:t>
          </a:r>
          <a:r>
            <a:rPr lang="es-CO" sz="1400" b="0" i="1" dirty="0" smtClean="0">
              <a:solidFill>
                <a:schemeClr val="bg1"/>
              </a:solidFill>
              <a:latin typeface="Arial" panose="020B0604020202020204" pitchFamily="34" charset="0"/>
              <a:cs typeface="Arial" panose="020B0604020202020204" pitchFamily="34" charset="0"/>
            </a:rPr>
            <a:t>  los intereses de mora se calculan de forma automática en el aplicativo </a:t>
          </a:r>
          <a:r>
            <a:rPr lang="es-CO" sz="1400" b="0" i="1" dirty="0" err="1" smtClean="0">
              <a:solidFill>
                <a:schemeClr val="bg1"/>
              </a:solidFill>
              <a:latin typeface="Arial" panose="020B0604020202020204" pitchFamily="34" charset="0"/>
              <a:cs typeface="Arial" panose="020B0604020202020204" pitchFamily="34" charset="0"/>
            </a:rPr>
            <a:t>Pimisys</a:t>
          </a:r>
          <a:r>
            <a:rPr lang="es-CO" sz="1400" b="0" i="1" dirty="0" smtClean="0">
              <a:solidFill>
                <a:schemeClr val="bg1"/>
              </a:solidFill>
              <a:latin typeface="Arial" panose="020B0604020202020204" pitchFamily="34" charset="0"/>
              <a:cs typeface="Arial" panose="020B0604020202020204" pitchFamily="34" charset="0"/>
            </a:rPr>
            <a:t>, razón por la cual se recomienda modificar el riesgo allí descrito, en la medida que este riesgo se puede materializar es en la demora de la notificación por parte de la UAE CRA al prestador, tiempo sobre el cual no se generan intereses.</a:t>
          </a:r>
          <a:endParaRPr lang="es-ES" sz="1400" i="1" dirty="0">
            <a:solidFill>
              <a:schemeClr val="bg1"/>
            </a:solidFill>
            <a:latin typeface="Arial" panose="020B0604020202020204" pitchFamily="34" charset="0"/>
            <a:cs typeface="Arial" panose="020B0604020202020204" pitchFamily="34" charset="0"/>
          </a:endParaRPr>
        </a:p>
      </dgm:t>
    </dgm:pt>
    <dgm:pt modelId="{6492F529-46BF-461A-A7A6-2A77BC4C7097}" type="parTrans" cxnId="{A86165A9-4927-43B3-9089-CDBEA0BCDECC}">
      <dgm:prSet/>
      <dgm:spPr/>
      <dgm:t>
        <a:bodyPr/>
        <a:lstStyle/>
        <a:p>
          <a:endParaRPr lang="es-ES"/>
        </a:p>
      </dgm:t>
    </dgm:pt>
    <dgm:pt modelId="{82D60863-117D-48E3-8319-A5DC5A1E5F8F}" type="sibTrans" cxnId="{A86165A9-4927-43B3-9089-CDBEA0BCDECC}">
      <dgm:prSet/>
      <dgm:spPr>
        <a:solidFill>
          <a:schemeClr val="tx2">
            <a:lumMod val="75000"/>
            <a:alpha val="90000"/>
          </a:schemeClr>
        </a:solidFill>
      </dgm:spPr>
      <dgm:t>
        <a:bodyPr/>
        <a:lstStyle/>
        <a:p>
          <a:endParaRPr lang="es-ES"/>
        </a:p>
      </dgm:t>
    </dgm:pt>
    <dgm:pt modelId="{017F4C0A-1D4A-45FE-9FF0-1F213E2CA17B}" type="pres">
      <dgm:prSet presAssocID="{56B936A4-E6E9-4963-9EC6-498181EA37E6}" presName="outerComposite" presStyleCnt="0">
        <dgm:presLayoutVars>
          <dgm:chMax val="5"/>
          <dgm:dir/>
          <dgm:resizeHandles val="exact"/>
        </dgm:presLayoutVars>
      </dgm:prSet>
      <dgm:spPr/>
      <dgm:t>
        <a:bodyPr/>
        <a:lstStyle/>
        <a:p>
          <a:endParaRPr lang="es-ES"/>
        </a:p>
      </dgm:t>
    </dgm:pt>
    <dgm:pt modelId="{F396EFE3-012B-497B-831B-23C0E2189FA0}" type="pres">
      <dgm:prSet presAssocID="{56B936A4-E6E9-4963-9EC6-498181EA37E6}" presName="dummyMaxCanvas" presStyleCnt="0">
        <dgm:presLayoutVars/>
      </dgm:prSet>
      <dgm:spPr/>
    </dgm:pt>
    <dgm:pt modelId="{214C3785-0346-4D50-9261-E9FB46B572FB}" type="pres">
      <dgm:prSet presAssocID="{56B936A4-E6E9-4963-9EC6-498181EA37E6}" presName="TwoNodes_1" presStyleLbl="node1" presStyleIdx="0" presStyleCnt="2">
        <dgm:presLayoutVars>
          <dgm:bulletEnabled val="1"/>
        </dgm:presLayoutVars>
      </dgm:prSet>
      <dgm:spPr/>
      <dgm:t>
        <a:bodyPr/>
        <a:lstStyle/>
        <a:p>
          <a:endParaRPr lang="es-ES"/>
        </a:p>
      </dgm:t>
    </dgm:pt>
    <dgm:pt modelId="{83D46CFB-B0D1-4121-9667-0A50F99D232B}" type="pres">
      <dgm:prSet presAssocID="{56B936A4-E6E9-4963-9EC6-498181EA37E6}" presName="TwoNodes_2" presStyleLbl="node1" presStyleIdx="1" presStyleCnt="2" custLinFactNeighborX="-5691" custLinFactNeighborY="-1811">
        <dgm:presLayoutVars>
          <dgm:bulletEnabled val="1"/>
        </dgm:presLayoutVars>
      </dgm:prSet>
      <dgm:spPr/>
      <dgm:t>
        <a:bodyPr/>
        <a:lstStyle/>
        <a:p>
          <a:endParaRPr lang="es-ES"/>
        </a:p>
      </dgm:t>
    </dgm:pt>
    <dgm:pt modelId="{DF2BD06E-B9F8-4835-9D16-8E1D1C53DD6A}" type="pres">
      <dgm:prSet presAssocID="{56B936A4-E6E9-4963-9EC6-498181EA37E6}" presName="TwoConn_1-2" presStyleLbl="fgAccFollowNode1" presStyleIdx="0" presStyleCnt="1">
        <dgm:presLayoutVars>
          <dgm:bulletEnabled val="1"/>
        </dgm:presLayoutVars>
      </dgm:prSet>
      <dgm:spPr/>
      <dgm:t>
        <a:bodyPr/>
        <a:lstStyle/>
        <a:p>
          <a:endParaRPr lang="es-ES"/>
        </a:p>
      </dgm:t>
    </dgm:pt>
    <dgm:pt modelId="{C34CE718-99BE-4F3B-B7C2-DBC6449DC59E}" type="pres">
      <dgm:prSet presAssocID="{56B936A4-E6E9-4963-9EC6-498181EA37E6}" presName="TwoNodes_1_text" presStyleLbl="node1" presStyleIdx="1" presStyleCnt="2">
        <dgm:presLayoutVars>
          <dgm:bulletEnabled val="1"/>
        </dgm:presLayoutVars>
      </dgm:prSet>
      <dgm:spPr/>
      <dgm:t>
        <a:bodyPr/>
        <a:lstStyle/>
        <a:p>
          <a:endParaRPr lang="es-ES"/>
        </a:p>
      </dgm:t>
    </dgm:pt>
    <dgm:pt modelId="{EECCDCA2-0370-49BA-BA44-D2A3FC9F52D2}" type="pres">
      <dgm:prSet presAssocID="{56B936A4-E6E9-4963-9EC6-498181EA37E6}" presName="TwoNodes_2_text" presStyleLbl="node1" presStyleIdx="1" presStyleCnt="2">
        <dgm:presLayoutVars>
          <dgm:bulletEnabled val="1"/>
        </dgm:presLayoutVars>
      </dgm:prSet>
      <dgm:spPr/>
      <dgm:t>
        <a:bodyPr/>
        <a:lstStyle/>
        <a:p>
          <a:endParaRPr lang="es-ES"/>
        </a:p>
      </dgm:t>
    </dgm:pt>
  </dgm:ptLst>
  <dgm:cxnLst>
    <dgm:cxn modelId="{93991065-1EB6-4FC3-BAD1-AD17D87C78DD}" type="presOf" srcId="{56B936A4-E6E9-4963-9EC6-498181EA37E6}" destId="{017F4C0A-1D4A-45FE-9FF0-1F213E2CA17B}" srcOrd="0" destOrd="0" presId="urn:microsoft.com/office/officeart/2005/8/layout/vProcess5"/>
    <dgm:cxn modelId="{99777A93-08A5-4A56-B2C4-863057414747}" type="presOf" srcId="{495752CA-BF70-4A69-B9D1-FD21DAA93D64}" destId="{214C3785-0346-4D50-9261-E9FB46B572FB}" srcOrd="0" destOrd="0" presId="urn:microsoft.com/office/officeart/2005/8/layout/vProcess5"/>
    <dgm:cxn modelId="{BA5FA293-AAA4-4367-BD44-757A1124A337}" srcId="{56B936A4-E6E9-4963-9EC6-498181EA37E6}" destId="{495752CA-BF70-4A69-B9D1-FD21DAA93D64}" srcOrd="0" destOrd="0" parTransId="{43691D11-37FC-4DA6-8F61-0671916EB473}" sibTransId="{AB4DCC80-9B16-4063-895B-095D671AC7E5}"/>
    <dgm:cxn modelId="{B8B0EA7A-571E-4D40-A85C-68990BAC4FE7}" type="presOf" srcId="{AB4DCC80-9B16-4063-895B-095D671AC7E5}" destId="{DF2BD06E-B9F8-4835-9D16-8E1D1C53DD6A}" srcOrd="0" destOrd="0" presId="urn:microsoft.com/office/officeart/2005/8/layout/vProcess5"/>
    <dgm:cxn modelId="{E800B9DB-AA14-415C-8AE7-99E081097EA9}" type="presOf" srcId="{39991323-D36F-4C6D-9B08-222AE54A0B8A}" destId="{EECCDCA2-0370-49BA-BA44-D2A3FC9F52D2}" srcOrd="1" destOrd="0" presId="urn:microsoft.com/office/officeart/2005/8/layout/vProcess5"/>
    <dgm:cxn modelId="{3C41532E-4191-45A2-B07C-057C0EB6A410}" type="presOf" srcId="{495752CA-BF70-4A69-B9D1-FD21DAA93D64}" destId="{C34CE718-99BE-4F3B-B7C2-DBC6449DC59E}" srcOrd="1" destOrd="0" presId="urn:microsoft.com/office/officeart/2005/8/layout/vProcess5"/>
    <dgm:cxn modelId="{A86165A9-4927-43B3-9089-CDBEA0BCDECC}" srcId="{56B936A4-E6E9-4963-9EC6-498181EA37E6}" destId="{39991323-D36F-4C6D-9B08-222AE54A0B8A}" srcOrd="1" destOrd="0" parTransId="{6492F529-46BF-461A-A7A6-2A77BC4C7097}" sibTransId="{82D60863-117D-48E3-8319-A5DC5A1E5F8F}"/>
    <dgm:cxn modelId="{BA84243C-EFCB-4DD2-B686-444C5320EC8C}" type="presOf" srcId="{39991323-D36F-4C6D-9B08-222AE54A0B8A}" destId="{83D46CFB-B0D1-4121-9667-0A50F99D232B}" srcOrd="0" destOrd="0" presId="urn:microsoft.com/office/officeart/2005/8/layout/vProcess5"/>
    <dgm:cxn modelId="{1D2EEBAD-02EB-4303-9D6C-220642E6DFDA}" type="presParOf" srcId="{017F4C0A-1D4A-45FE-9FF0-1F213E2CA17B}" destId="{F396EFE3-012B-497B-831B-23C0E2189FA0}" srcOrd="0" destOrd="0" presId="urn:microsoft.com/office/officeart/2005/8/layout/vProcess5"/>
    <dgm:cxn modelId="{25A84F24-F7AD-4C59-95C9-DBDE943E301F}" type="presParOf" srcId="{017F4C0A-1D4A-45FE-9FF0-1F213E2CA17B}" destId="{214C3785-0346-4D50-9261-E9FB46B572FB}" srcOrd="1" destOrd="0" presId="urn:microsoft.com/office/officeart/2005/8/layout/vProcess5"/>
    <dgm:cxn modelId="{441037D6-45CC-493F-9149-3C420601D564}" type="presParOf" srcId="{017F4C0A-1D4A-45FE-9FF0-1F213E2CA17B}" destId="{83D46CFB-B0D1-4121-9667-0A50F99D232B}" srcOrd="2" destOrd="0" presId="urn:microsoft.com/office/officeart/2005/8/layout/vProcess5"/>
    <dgm:cxn modelId="{5ADC7DD6-415F-45DB-9090-5F705895F603}" type="presParOf" srcId="{017F4C0A-1D4A-45FE-9FF0-1F213E2CA17B}" destId="{DF2BD06E-B9F8-4835-9D16-8E1D1C53DD6A}" srcOrd="3" destOrd="0" presId="urn:microsoft.com/office/officeart/2005/8/layout/vProcess5"/>
    <dgm:cxn modelId="{A6276434-EA0C-4E61-9C65-0CE6C5525574}" type="presParOf" srcId="{017F4C0A-1D4A-45FE-9FF0-1F213E2CA17B}" destId="{C34CE718-99BE-4F3B-B7C2-DBC6449DC59E}" srcOrd="4" destOrd="0" presId="urn:microsoft.com/office/officeart/2005/8/layout/vProcess5"/>
    <dgm:cxn modelId="{AE99AE60-F266-4C59-8825-393E18D72F86}" type="presParOf" srcId="{017F4C0A-1D4A-45FE-9FF0-1F213E2CA17B}" destId="{EECCDCA2-0370-49BA-BA44-D2A3FC9F52D2}"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B936A4-E6E9-4963-9EC6-498181EA37E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495752CA-BF70-4A69-B9D1-FD21DAA93D64}">
      <dgm:prSet phldrT="[Texto]" custT="1"/>
      <dgm:spPr>
        <a:solidFill>
          <a:schemeClr val="accent1">
            <a:lumMod val="75000"/>
          </a:schemeClr>
        </a:solidFill>
        <a:effectLst>
          <a:innerShdw blurRad="63500" dist="50800" dir="16200000">
            <a:prstClr val="black">
              <a:alpha val="50000"/>
            </a:prstClr>
          </a:innerShdw>
        </a:effectLst>
      </dgm:spPr>
      <dgm:t>
        <a:bodyPr/>
        <a:lstStyle/>
        <a:p>
          <a:pPr algn="just"/>
          <a:r>
            <a:rPr lang="es-CO" sz="1400" i="1" dirty="0" smtClean="0">
              <a:solidFill>
                <a:schemeClr val="bg1"/>
              </a:solidFill>
              <a:latin typeface="Arial" panose="020B0604020202020204" pitchFamily="34" charset="0"/>
              <a:cs typeface="Arial" panose="020B0604020202020204" pitchFamily="34" charset="0"/>
            </a:rPr>
            <a:t>Identificar y realizar el ajuste contable en el Sistema Integrado de Información Financiera - SIIF, de cada una de las cuentas por cobrar que aparecen con el </a:t>
          </a:r>
          <a:r>
            <a:rPr lang="es-CO" sz="1400" i="1" dirty="0" err="1" smtClean="0">
              <a:solidFill>
                <a:schemeClr val="bg1"/>
              </a:solidFill>
              <a:latin typeface="Arial" panose="020B0604020202020204" pitchFamily="34" charset="0"/>
              <a:cs typeface="Arial" panose="020B0604020202020204" pitchFamily="34" charset="0"/>
            </a:rPr>
            <a:t>Nit</a:t>
          </a:r>
          <a:r>
            <a:rPr lang="es-CO" sz="1400" i="1" dirty="0" smtClean="0">
              <a:solidFill>
                <a:schemeClr val="bg1"/>
              </a:solidFill>
              <a:latin typeface="Arial" panose="020B0604020202020204" pitchFamily="34" charset="0"/>
              <a:cs typeface="Arial" panose="020B0604020202020204" pitchFamily="34" charset="0"/>
            </a:rPr>
            <a:t>. 830000212 a nombre de MINAMBIENTE VIVIENDA DESARROLLO T. - UNIDAD ADMINISTRATIVA ESPECIAL COMISION DE REGULACION DE AGUA POTABLE Y SANEAMIENTO BASICO -CRAG-, ya que a 30 de abril de 2017 el valor pendiente de identificar y depurar es de </a:t>
          </a:r>
          <a:r>
            <a:rPr lang="es-ES" sz="1400" i="1" dirty="0" smtClean="0">
              <a:solidFill>
                <a:schemeClr val="bg1"/>
              </a:solidFill>
              <a:latin typeface="Arial" panose="020B0604020202020204" pitchFamily="34" charset="0"/>
              <a:cs typeface="Arial" panose="020B0604020202020204" pitchFamily="34" charset="0"/>
            </a:rPr>
            <a:t>109.527.736 (ver diapositiva </a:t>
          </a:r>
          <a:r>
            <a:rPr lang="es-ES" sz="1400" i="1" dirty="0" smtClean="0">
              <a:solidFill>
                <a:schemeClr val="bg1"/>
              </a:solidFill>
              <a:latin typeface="Arial" panose="020B0604020202020204" pitchFamily="34" charset="0"/>
              <a:cs typeface="Arial" panose="020B0604020202020204" pitchFamily="34" charset="0"/>
            </a:rPr>
            <a:t>23).</a:t>
          </a:r>
          <a:endParaRPr lang="es-ES" sz="1400" i="1" dirty="0" smtClean="0">
            <a:solidFill>
              <a:schemeClr val="bg1"/>
            </a:solidFill>
            <a:latin typeface="Arial" panose="020B0604020202020204" pitchFamily="34" charset="0"/>
            <a:cs typeface="Arial" panose="020B0604020202020204" pitchFamily="34" charset="0"/>
          </a:endParaRPr>
        </a:p>
      </dgm:t>
    </dgm:pt>
    <dgm:pt modelId="{43691D11-37FC-4DA6-8F61-0671916EB473}" type="parTrans" cxnId="{BA5FA293-AAA4-4367-BD44-757A1124A337}">
      <dgm:prSet/>
      <dgm:spPr/>
      <dgm:t>
        <a:bodyPr/>
        <a:lstStyle/>
        <a:p>
          <a:endParaRPr lang="es-ES"/>
        </a:p>
      </dgm:t>
    </dgm:pt>
    <dgm:pt modelId="{AB4DCC80-9B16-4063-895B-095D671AC7E5}" type="sibTrans" cxnId="{BA5FA293-AAA4-4367-BD44-757A1124A337}">
      <dgm:prSet/>
      <dgm:spPr>
        <a:solidFill>
          <a:schemeClr val="accent1">
            <a:lumMod val="50000"/>
            <a:alpha val="90000"/>
          </a:schemeClr>
        </a:solidFill>
      </dgm:spPr>
      <dgm:t>
        <a:bodyPr/>
        <a:lstStyle/>
        <a:p>
          <a:endParaRPr lang="es-ES"/>
        </a:p>
      </dgm:t>
    </dgm:pt>
    <dgm:pt modelId="{017F4C0A-1D4A-45FE-9FF0-1F213E2CA17B}" type="pres">
      <dgm:prSet presAssocID="{56B936A4-E6E9-4963-9EC6-498181EA37E6}" presName="outerComposite" presStyleCnt="0">
        <dgm:presLayoutVars>
          <dgm:chMax val="5"/>
          <dgm:dir/>
          <dgm:resizeHandles val="exact"/>
        </dgm:presLayoutVars>
      </dgm:prSet>
      <dgm:spPr/>
      <dgm:t>
        <a:bodyPr/>
        <a:lstStyle/>
        <a:p>
          <a:endParaRPr lang="es-ES"/>
        </a:p>
      </dgm:t>
    </dgm:pt>
    <dgm:pt modelId="{F396EFE3-012B-497B-831B-23C0E2189FA0}" type="pres">
      <dgm:prSet presAssocID="{56B936A4-E6E9-4963-9EC6-498181EA37E6}" presName="dummyMaxCanvas" presStyleCnt="0">
        <dgm:presLayoutVars/>
      </dgm:prSet>
      <dgm:spPr/>
    </dgm:pt>
    <dgm:pt modelId="{C928CC8B-B3A8-4126-9F42-CB17D10C9990}" type="pres">
      <dgm:prSet presAssocID="{56B936A4-E6E9-4963-9EC6-498181EA37E6}" presName="OneNode_1" presStyleLbl="node1" presStyleIdx="0" presStyleCnt="1" custScaleY="63646" custLinFactNeighborY="-62975">
        <dgm:presLayoutVars>
          <dgm:bulletEnabled val="1"/>
        </dgm:presLayoutVars>
      </dgm:prSet>
      <dgm:spPr/>
      <dgm:t>
        <a:bodyPr/>
        <a:lstStyle/>
        <a:p>
          <a:endParaRPr lang="es-ES"/>
        </a:p>
      </dgm:t>
    </dgm:pt>
  </dgm:ptLst>
  <dgm:cxnLst>
    <dgm:cxn modelId="{717BBA9F-CEB4-4576-9E67-2FF11495C76A}" type="presOf" srcId="{495752CA-BF70-4A69-B9D1-FD21DAA93D64}" destId="{C928CC8B-B3A8-4126-9F42-CB17D10C9990}" srcOrd="0" destOrd="0" presId="urn:microsoft.com/office/officeart/2005/8/layout/vProcess5"/>
    <dgm:cxn modelId="{BA5FA293-AAA4-4367-BD44-757A1124A337}" srcId="{56B936A4-E6E9-4963-9EC6-498181EA37E6}" destId="{495752CA-BF70-4A69-B9D1-FD21DAA93D64}" srcOrd="0" destOrd="0" parTransId="{43691D11-37FC-4DA6-8F61-0671916EB473}" sibTransId="{AB4DCC80-9B16-4063-895B-095D671AC7E5}"/>
    <dgm:cxn modelId="{93991065-1EB6-4FC3-BAD1-AD17D87C78DD}" type="presOf" srcId="{56B936A4-E6E9-4963-9EC6-498181EA37E6}" destId="{017F4C0A-1D4A-45FE-9FF0-1F213E2CA17B}" srcOrd="0" destOrd="0" presId="urn:microsoft.com/office/officeart/2005/8/layout/vProcess5"/>
    <dgm:cxn modelId="{1D2EEBAD-02EB-4303-9D6C-220642E6DFDA}" type="presParOf" srcId="{017F4C0A-1D4A-45FE-9FF0-1F213E2CA17B}" destId="{F396EFE3-012B-497B-831B-23C0E2189FA0}" srcOrd="0" destOrd="0" presId="urn:microsoft.com/office/officeart/2005/8/layout/vProcess5"/>
    <dgm:cxn modelId="{1F766433-EB97-4D21-B489-1702ACF420D8}" type="presParOf" srcId="{017F4C0A-1D4A-45FE-9FF0-1F213E2CA17B}" destId="{C928CC8B-B3A8-4126-9F42-CB17D10C9990}"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7B299-EB4B-47B4-B448-DBD4E90C0B69}">
      <dsp:nvSpPr>
        <dsp:cNvPr id="0" name=""/>
        <dsp:cNvSpPr/>
      </dsp:nvSpPr>
      <dsp:spPr>
        <a:xfrm>
          <a:off x="3194374" y="1079945"/>
          <a:ext cx="2716051" cy="27160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O" sz="2000" kern="1200" dirty="0" smtClean="0"/>
            <a:t>CONTRIBUCIONES</a:t>
          </a:r>
          <a:endParaRPr lang="es-ES" sz="2000" kern="1200" dirty="0"/>
        </a:p>
      </dsp:txBody>
      <dsp:txXfrm>
        <a:off x="3592130" y="1477701"/>
        <a:ext cx="1920539" cy="1920539"/>
      </dsp:txXfrm>
    </dsp:sp>
    <dsp:sp modelId="{C65A14F1-C623-4480-BF19-089D1FA42E85}">
      <dsp:nvSpPr>
        <dsp:cNvPr id="0" name=""/>
        <dsp:cNvSpPr/>
      </dsp:nvSpPr>
      <dsp:spPr>
        <a:xfrm>
          <a:off x="3235685" y="-1518"/>
          <a:ext cx="2633429" cy="13414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kern="1200" dirty="0" smtClean="0">
              <a:latin typeface="Arial" panose="020B0604020202020204" pitchFamily="34" charset="0"/>
              <a:cs typeface="Arial" panose="020B0604020202020204" pitchFamily="34" charset="0"/>
            </a:rPr>
            <a:t>El proceso de identificación y registro en el SIIF de cada una de las consignaciones que ingresan por contribuciones</a:t>
          </a:r>
          <a:endParaRPr lang="es-ES" sz="1200" kern="1200" dirty="0"/>
        </a:p>
      </dsp:txBody>
      <dsp:txXfrm>
        <a:off x="3621342" y="194930"/>
        <a:ext cx="1862115" cy="948534"/>
      </dsp:txXfrm>
    </dsp:sp>
    <dsp:sp modelId="{D5359944-0C9C-47BF-90F1-6976DFA6D9AF}">
      <dsp:nvSpPr>
        <dsp:cNvPr id="0" name=""/>
        <dsp:cNvSpPr/>
      </dsp:nvSpPr>
      <dsp:spPr>
        <a:xfrm>
          <a:off x="5560394" y="1633266"/>
          <a:ext cx="2845946" cy="160941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kern="1200" dirty="0" smtClean="0">
              <a:latin typeface="Arial" panose="020B0604020202020204" pitchFamily="34" charset="0"/>
              <a:cs typeface="Arial" panose="020B0604020202020204" pitchFamily="34" charset="0"/>
            </a:rPr>
            <a:t>La utilización de los aplicativos </a:t>
          </a:r>
          <a:r>
            <a:rPr lang="es-CO" sz="1200" kern="1200" dirty="0" err="1" smtClean="0">
              <a:latin typeface="Arial" panose="020B0604020202020204" pitchFamily="34" charset="0"/>
              <a:cs typeface="Arial" panose="020B0604020202020204" pitchFamily="34" charset="0"/>
            </a:rPr>
            <a:t>Pimisys</a:t>
          </a:r>
          <a:r>
            <a:rPr lang="es-CO" sz="1200" kern="1200" dirty="0" smtClean="0">
              <a:latin typeface="Arial" panose="020B0604020202020204" pitchFamily="34" charset="0"/>
              <a:cs typeface="Arial" panose="020B0604020202020204" pitchFamily="34" charset="0"/>
            </a:rPr>
            <a:t> y SUI, que permiten extraer la información Financiera de cada una de las E.S.P., la cual es tomada como base para realizar la liquidación.</a:t>
          </a:r>
          <a:endParaRPr lang="es-ES" sz="1200" kern="1200" dirty="0"/>
        </a:p>
      </dsp:txBody>
      <dsp:txXfrm>
        <a:off x="5977173" y="1868959"/>
        <a:ext cx="2012388" cy="1138024"/>
      </dsp:txXfrm>
    </dsp:sp>
    <dsp:sp modelId="{852CA150-CDE5-4C64-8AEE-D4E6D3F29DAC}">
      <dsp:nvSpPr>
        <dsp:cNvPr id="0" name=""/>
        <dsp:cNvSpPr/>
      </dsp:nvSpPr>
      <dsp:spPr>
        <a:xfrm>
          <a:off x="3182899" y="3515428"/>
          <a:ext cx="2739002" cy="138263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latin typeface="Arial" panose="020B0604020202020204" pitchFamily="34" charset="0"/>
              <a:cs typeface="Arial" panose="020B0604020202020204" pitchFamily="34" charset="0"/>
            </a:rPr>
            <a:t>Cumplimiento del Plan de Choque diseñado por la SAF, en relación con las resoluciones por elaborar, detalladas en el informe de auditoría del 9 de septiembre de 2016.</a:t>
          </a:r>
          <a:endParaRPr lang="es-ES" sz="1200" kern="1200" dirty="0">
            <a:solidFill>
              <a:schemeClr val="tx1"/>
            </a:solidFill>
            <a:latin typeface="Arial" panose="020B0604020202020204" pitchFamily="34" charset="0"/>
            <a:cs typeface="Arial" panose="020B0604020202020204" pitchFamily="34" charset="0"/>
          </a:endParaRPr>
        </a:p>
      </dsp:txBody>
      <dsp:txXfrm>
        <a:off x="3584017" y="3717910"/>
        <a:ext cx="1936766" cy="977669"/>
      </dsp:txXfrm>
    </dsp:sp>
    <dsp:sp modelId="{98791B2A-ED25-49DC-8A88-A3E24726B7C1}">
      <dsp:nvSpPr>
        <dsp:cNvPr id="0" name=""/>
        <dsp:cNvSpPr/>
      </dsp:nvSpPr>
      <dsp:spPr>
        <a:xfrm>
          <a:off x="815112" y="1576534"/>
          <a:ext cx="2767548" cy="172287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kern="1200" dirty="0" smtClean="0">
              <a:latin typeface="Arial" panose="020B0604020202020204" pitchFamily="34" charset="0"/>
              <a:cs typeface="Arial" panose="020B0604020202020204" pitchFamily="34" charset="0"/>
            </a:rPr>
            <a:t>El proceso de notificación de cada uno de los actos administrativos  expedidos por la S.A.F. relacionados con el aporte de la contribución especial.</a:t>
          </a:r>
          <a:endParaRPr lang="es-ES" sz="1200" kern="1200" dirty="0"/>
        </a:p>
      </dsp:txBody>
      <dsp:txXfrm>
        <a:off x="1220410" y="1828843"/>
        <a:ext cx="1956952" cy="12182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8D27D-0FE6-48F8-946F-41C8B387CEC9}">
      <dsp:nvSpPr>
        <dsp:cNvPr id="0" name=""/>
        <dsp:cNvSpPr/>
      </dsp:nvSpPr>
      <dsp:spPr>
        <a:xfrm>
          <a:off x="35985" y="-353109"/>
          <a:ext cx="7528436" cy="2256133"/>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CO" sz="1300" i="1" kern="1200" dirty="0" smtClean="0">
              <a:latin typeface="Arial" panose="020B0604020202020204" pitchFamily="34" charset="0"/>
              <a:cs typeface="Arial" panose="020B0604020202020204" pitchFamily="34" charset="0"/>
            </a:rPr>
            <a:t>Se recomienda que al momento de realizar la liquidación de la contribución especial en el aplicativo </a:t>
          </a:r>
          <a:r>
            <a:rPr lang="es-CO" sz="1300" i="1" kern="1200" dirty="0" err="1" smtClean="0">
              <a:latin typeface="Arial" panose="020B0604020202020204" pitchFamily="34" charset="0"/>
              <a:cs typeface="Arial" panose="020B0604020202020204" pitchFamily="34" charset="0"/>
            </a:rPr>
            <a:t>Pimisys</a:t>
          </a:r>
          <a:r>
            <a:rPr lang="es-CO" sz="1300" i="1" kern="1200" dirty="0" smtClean="0">
              <a:latin typeface="Arial" panose="020B0604020202020204" pitchFamily="34" charset="0"/>
              <a:cs typeface="Arial" panose="020B0604020202020204" pitchFamily="34" charset="0"/>
            </a:rPr>
            <a:t>, se confronte con la información registrada en el Sistema Único de Información SUI, de acuerdo a lo señalado en el articulo 6° de la Resolución 743 del 17 de diciembre de 2015, </a:t>
          </a:r>
          <a:r>
            <a:rPr lang="es-CO" sz="1300" i="1" kern="1200" dirty="0" smtClean="0">
              <a:latin typeface="Arial" panose="020B0604020202020204" pitchFamily="34" charset="0"/>
              <a:cs typeface="Arial" panose="020B0604020202020204" pitchFamily="34" charset="0"/>
            </a:rPr>
            <a:t>en el </a:t>
          </a:r>
          <a:r>
            <a:rPr lang="es-CO" sz="1300" i="1" kern="1200" dirty="0" smtClean="0">
              <a:latin typeface="Arial" panose="020B0604020202020204" pitchFamily="34" charset="0"/>
              <a:cs typeface="Arial" panose="020B0604020202020204" pitchFamily="34" charset="0"/>
            </a:rPr>
            <a:t>cual se menciona que se “Tomará la información reportada y certificada…. en el Sistema único  de información SUI” para la liquidación de la </a:t>
          </a:r>
          <a:r>
            <a:rPr lang="es-CO" sz="1300" i="1" kern="1200" dirty="0" smtClean="0">
              <a:latin typeface="Arial" panose="020B0604020202020204" pitchFamily="34" charset="0"/>
              <a:cs typeface="Arial" panose="020B0604020202020204" pitchFamily="34" charset="0"/>
            </a:rPr>
            <a:t>contribución”. </a:t>
          </a:r>
          <a:r>
            <a:rPr lang="es-CO" sz="1300" i="1" kern="1200" dirty="0" smtClean="0">
              <a:latin typeface="Arial" panose="020B0604020202020204" pitchFamily="34" charset="0"/>
              <a:cs typeface="Arial" panose="020B0604020202020204" pitchFamily="34" charset="0"/>
            </a:rPr>
            <a:t>Lo anterior obedece a que se están presentando diferencias en la información financiera reportada en los dos sistemas  (ver </a:t>
          </a:r>
          <a:r>
            <a:rPr lang="es-CO" sz="1300" i="1" kern="1200" dirty="0" smtClean="0">
              <a:latin typeface="Arial" panose="020B0604020202020204" pitchFamily="34" charset="0"/>
              <a:cs typeface="Arial" panose="020B0604020202020204" pitchFamily="34" charset="0"/>
            </a:rPr>
            <a:t>diapositivas 8 a la 10). Igualmente se deben revisar las resoluciones expedidas en la vigencia 2016 para efectos de determinar si fueron liquidadas conforme a la información reportada en el SUI por las empresas prestadoras, debido a las inconsistencias evidenciadas en el aplicativo Sinfonía señaladas por la Subdirección Administrativa y Financiera en la diapositiva No 16.</a:t>
          </a:r>
          <a:endParaRPr lang="es-ES" sz="1300" i="1" kern="1200" dirty="0">
            <a:latin typeface="Arial" panose="020B0604020202020204" pitchFamily="34" charset="0"/>
            <a:cs typeface="Arial" panose="020B0604020202020204" pitchFamily="34" charset="0"/>
          </a:endParaRPr>
        </a:p>
      </dsp:txBody>
      <dsp:txXfrm>
        <a:off x="102065" y="-287029"/>
        <a:ext cx="6029470" cy="2123973"/>
      </dsp:txXfrm>
    </dsp:sp>
    <dsp:sp modelId="{65E08946-C33C-47C3-B719-0D6FA9E2B069}">
      <dsp:nvSpPr>
        <dsp:cNvPr id="0" name=""/>
        <dsp:cNvSpPr/>
      </dsp:nvSpPr>
      <dsp:spPr>
        <a:xfrm>
          <a:off x="612101" y="1921863"/>
          <a:ext cx="7528436" cy="951821"/>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a:innerShdw blurRad="63500" dist="50800" dir="135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CO" sz="1400" i="1" kern="1200" dirty="0" smtClean="0">
              <a:latin typeface="Arial" panose="020B0604020202020204" pitchFamily="34" charset="0"/>
              <a:cs typeface="Arial" panose="020B0604020202020204" pitchFamily="34" charset="0"/>
            </a:rPr>
            <a:t>Teniendo en cuenta que se encontraron resoluciones sin información financiera que soporte las liquidaciones realizadas por la UAE-CRA (ver </a:t>
          </a:r>
          <a:r>
            <a:rPr lang="es-CO" sz="1400" i="1" kern="1200" dirty="0" smtClean="0">
              <a:latin typeface="Arial" panose="020B0604020202020204" pitchFamily="34" charset="0"/>
              <a:cs typeface="Arial" panose="020B0604020202020204" pitchFamily="34" charset="0"/>
            </a:rPr>
            <a:t>diapositiva 9), </a:t>
          </a:r>
          <a:r>
            <a:rPr lang="es-CO" sz="1400" i="1" kern="1200" dirty="0" smtClean="0">
              <a:latin typeface="Arial" panose="020B0604020202020204" pitchFamily="34" charset="0"/>
              <a:cs typeface="Arial" panose="020B0604020202020204" pitchFamily="34" charset="0"/>
            </a:rPr>
            <a:t>es conveniente dejar evidencia en medio físico o digital de los soportes de donde se tomó la información al momento de realizar la liquidación.</a:t>
          </a:r>
          <a:endParaRPr lang="es-ES" sz="1400" i="1" kern="1200" dirty="0">
            <a:latin typeface="Arial" panose="020B0604020202020204" pitchFamily="34" charset="0"/>
            <a:cs typeface="Arial" panose="020B0604020202020204" pitchFamily="34" charset="0"/>
          </a:endParaRPr>
        </a:p>
      </dsp:txBody>
      <dsp:txXfrm>
        <a:off x="639979" y="1949741"/>
        <a:ext cx="5937829" cy="896065"/>
      </dsp:txXfrm>
    </dsp:sp>
    <dsp:sp modelId="{A3A5CB5B-9688-4DB0-84B3-F9C8117ED9CD}">
      <dsp:nvSpPr>
        <dsp:cNvPr id="0" name=""/>
        <dsp:cNvSpPr/>
      </dsp:nvSpPr>
      <dsp:spPr>
        <a:xfrm>
          <a:off x="1260114" y="2823167"/>
          <a:ext cx="7528436" cy="1835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CO" sz="1400" i="1" kern="1200" dirty="0" smtClean="0">
              <a:solidFill>
                <a:schemeClr val="bg1"/>
              </a:solidFill>
              <a:latin typeface="Arial" panose="020B0604020202020204" pitchFamily="34" charset="0"/>
              <a:cs typeface="Arial" panose="020B0604020202020204" pitchFamily="34" charset="0"/>
            </a:rPr>
            <a:t>Registrar </a:t>
          </a:r>
          <a:r>
            <a:rPr lang="es-CO" sz="1400" i="1" kern="1200" dirty="0" smtClean="0">
              <a:solidFill>
                <a:schemeClr val="bg1"/>
              </a:solidFill>
              <a:latin typeface="Arial" panose="020B0604020202020204" pitchFamily="34" charset="0"/>
              <a:cs typeface="Arial" panose="020B0604020202020204" pitchFamily="34" charset="0"/>
            </a:rPr>
            <a:t>oportunamente en </a:t>
          </a:r>
          <a:r>
            <a:rPr lang="es-CO" sz="1400" i="1" kern="1200" dirty="0" smtClean="0">
              <a:solidFill>
                <a:schemeClr val="bg1"/>
              </a:solidFill>
              <a:latin typeface="Arial" panose="020B0604020202020204" pitchFamily="34" charset="0"/>
              <a:cs typeface="Arial" panose="020B0604020202020204" pitchFamily="34" charset="0"/>
            </a:rPr>
            <a:t>la contabilidad cada una de las resoluciones que han sido ejecutoriadas, con el propósito que los hechos económicos o cuentas por cobrar sean reconocidos contablemente en el momento que se genera el derecho para la UAE-CRA (ver diapositivas </a:t>
          </a:r>
          <a:r>
            <a:rPr lang="es-CO" sz="1400" i="1" kern="1200" dirty="0" smtClean="0">
              <a:solidFill>
                <a:schemeClr val="bg1"/>
              </a:solidFill>
              <a:latin typeface="Arial" panose="020B0604020202020204" pitchFamily="34" charset="0"/>
              <a:cs typeface="Arial" panose="020B0604020202020204" pitchFamily="34" charset="0"/>
            </a:rPr>
            <a:t>12 </a:t>
          </a:r>
          <a:r>
            <a:rPr lang="es-CO" sz="1400" i="1" kern="1200" dirty="0" smtClean="0">
              <a:solidFill>
                <a:schemeClr val="bg1"/>
              </a:solidFill>
              <a:latin typeface="Arial" panose="020B0604020202020204" pitchFamily="34" charset="0"/>
              <a:cs typeface="Arial" panose="020B0604020202020204" pitchFamily="34" charset="0"/>
            </a:rPr>
            <a:t>a </a:t>
          </a:r>
          <a:r>
            <a:rPr lang="es-CO" sz="1400" i="1" kern="1200" dirty="0" smtClean="0">
              <a:solidFill>
                <a:schemeClr val="bg1"/>
              </a:solidFill>
              <a:latin typeface="Arial" panose="020B0604020202020204" pitchFamily="34" charset="0"/>
              <a:cs typeface="Arial" panose="020B0604020202020204" pitchFamily="34" charset="0"/>
            </a:rPr>
            <a:t>15). Igualmente, se debe dar cumplimiento al procedimiento de “Liquidación de Contribuciones Especiales” (GCF-PRC01), en la medida que allí se  establece un tiempo de cinco días hábiles de cada mes para que contribuciones entregue las resoluciones ejecutoriadas a contabilidad; esto ya que se evidenciaron lapsos de hasta cinco meses en el reporte de estas ejecutorias. </a:t>
          </a:r>
          <a:endParaRPr lang="es-ES" sz="1400" i="1" kern="1200" dirty="0">
            <a:solidFill>
              <a:schemeClr val="bg1"/>
            </a:solidFill>
          </a:endParaRPr>
        </a:p>
      </dsp:txBody>
      <dsp:txXfrm>
        <a:off x="1313859" y="2876912"/>
        <a:ext cx="5886095" cy="1727511"/>
      </dsp:txXfrm>
    </dsp:sp>
    <dsp:sp modelId="{89F2A3DE-B6CF-4094-8AE2-1A8192F31962}">
      <dsp:nvSpPr>
        <dsp:cNvPr id="0" name=""/>
        <dsp:cNvSpPr/>
      </dsp:nvSpPr>
      <dsp:spPr>
        <a:xfrm>
          <a:off x="6657859" y="1120955"/>
          <a:ext cx="870576" cy="870576"/>
        </a:xfrm>
        <a:prstGeom prst="downArrow">
          <a:avLst>
            <a:gd name="adj1" fmla="val 55000"/>
            <a:gd name="adj2" fmla="val 45000"/>
          </a:avLst>
        </a:prstGeom>
        <a:solidFill>
          <a:schemeClr val="accent1">
            <a:lumMod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853739" y="1120955"/>
        <a:ext cx="478816" cy="655108"/>
      </dsp:txXfrm>
    </dsp:sp>
    <dsp:sp modelId="{4FBE43BC-06B4-45E2-8470-94FF6E5D56F3}">
      <dsp:nvSpPr>
        <dsp:cNvPr id="0" name=""/>
        <dsp:cNvSpPr/>
      </dsp:nvSpPr>
      <dsp:spPr>
        <a:xfrm>
          <a:off x="7308813" y="2597240"/>
          <a:ext cx="870576" cy="870576"/>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7504693" y="2597240"/>
        <a:ext cx="478816" cy="6551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C3785-0346-4D50-9261-E9FB46B572FB}">
      <dsp:nvSpPr>
        <dsp:cNvPr id="0" name=""/>
        <dsp:cNvSpPr/>
      </dsp:nvSpPr>
      <dsp:spPr>
        <a:xfrm>
          <a:off x="0" y="0"/>
          <a:ext cx="7528436" cy="1821700"/>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CO" sz="1400" b="1" kern="1200" dirty="0" smtClean="0">
              <a:solidFill>
                <a:schemeClr val="bg1"/>
              </a:solidFill>
              <a:latin typeface="Arial" panose="020B0604020202020204" pitchFamily="34" charset="0"/>
              <a:cs typeface="Arial" panose="020B0604020202020204" pitchFamily="34" charset="0"/>
            </a:rPr>
            <a:t>Riesgo de corrupción</a:t>
          </a:r>
          <a:r>
            <a:rPr lang="es-CO" sz="1400" kern="1200" dirty="0" smtClean="0">
              <a:solidFill>
                <a:schemeClr val="bg1"/>
              </a:solidFill>
              <a:latin typeface="Arial" panose="020B0604020202020204" pitchFamily="34" charset="0"/>
              <a:cs typeface="Arial" panose="020B0604020202020204" pitchFamily="34" charset="0"/>
            </a:rPr>
            <a:t>: “</a:t>
          </a:r>
          <a:r>
            <a:rPr lang="es-CO" sz="1400" i="1" kern="1200" dirty="0" smtClean="0">
              <a:solidFill>
                <a:schemeClr val="bg1"/>
              </a:solidFill>
              <a:latin typeface="Arial" panose="020B0604020202020204" pitchFamily="34" charset="0"/>
              <a:cs typeface="Arial" panose="020B0604020202020204" pitchFamily="34" charset="0"/>
            </a:rPr>
            <a:t>Debido al control manual del período de pago l periodo de pago (sic) de los intereses de las contribuciones especiales se controla </a:t>
          </a:r>
          <a:r>
            <a:rPr lang="es-CO" sz="1400" i="1" kern="1200" dirty="0" err="1" smtClean="0">
              <a:solidFill>
                <a:schemeClr val="bg1"/>
              </a:solidFill>
              <a:latin typeface="Arial" panose="020B0604020202020204" pitchFamily="34" charset="0"/>
              <a:cs typeface="Arial" panose="020B0604020202020204" pitchFamily="34" charset="0"/>
            </a:rPr>
            <a:t>manualmete</a:t>
          </a:r>
          <a:r>
            <a:rPr lang="es-CO" sz="1400" i="1" kern="1200" dirty="0" smtClean="0">
              <a:solidFill>
                <a:schemeClr val="bg1"/>
              </a:solidFill>
              <a:latin typeface="Arial" panose="020B0604020202020204" pitchFamily="34" charset="0"/>
              <a:cs typeface="Arial" panose="020B0604020202020204" pitchFamily="34" charset="0"/>
            </a:rPr>
            <a:t> (sic), puede suceder que se presente manipulación en los intereses de mora causados por cobrar, lo que podría ocasionar que el valor de intereses de mora dejen de ser cobrados en beneficio de la empresa, con fines de lucro personal, en detrimento de la entidad</a:t>
          </a:r>
          <a:r>
            <a:rPr lang="es-CO" sz="1400" i="1" kern="1200" dirty="0" smtClean="0">
              <a:solidFill>
                <a:schemeClr val="bg1"/>
              </a:solidFill>
            </a:rPr>
            <a:t>”.</a:t>
          </a:r>
          <a:endParaRPr lang="es-ES" sz="1400" i="1" kern="1200" dirty="0">
            <a:solidFill>
              <a:schemeClr val="bg1"/>
            </a:solidFill>
            <a:latin typeface="Arial" panose="020B0604020202020204" pitchFamily="34" charset="0"/>
            <a:cs typeface="Arial" panose="020B0604020202020204" pitchFamily="34" charset="0"/>
          </a:endParaRPr>
        </a:p>
      </dsp:txBody>
      <dsp:txXfrm>
        <a:off x="53356" y="53356"/>
        <a:ext cx="5645566" cy="1714988"/>
      </dsp:txXfrm>
    </dsp:sp>
    <dsp:sp modelId="{83D46CFB-B0D1-4121-9667-0A50F99D232B}">
      <dsp:nvSpPr>
        <dsp:cNvPr id="0" name=""/>
        <dsp:cNvSpPr/>
      </dsp:nvSpPr>
      <dsp:spPr>
        <a:xfrm>
          <a:off x="900104" y="2193532"/>
          <a:ext cx="7528436" cy="182170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a:innerShdw blurRad="63500" dist="50800" dir="135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CO" sz="1400" b="0" i="1" kern="1200" dirty="0" smtClean="0">
              <a:solidFill>
                <a:schemeClr val="bg1"/>
              </a:solidFill>
              <a:latin typeface="Arial" panose="020B0604020202020204" pitchFamily="34" charset="0"/>
              <a:cs typeface="Arial" panose="020B0604020202020204" pitchFamily="34" charset="0"/>
            </a:rPr>
            <a:t>Como se mencionó en la anterior auditoría, sobre el riesgo de corrupción identificado en el procedimiento de la “L</a:t>
          </a:r>
          <a:r>
            <a:rPr lang="en-US" sz="1400" i="1" kern="1200" dirty="0" smtClean="0">
              <a:latin typeface="Arial" panose="020B0604020202020204" pitchFamily="34" charset="0"/>
              <a:cs typeface="Arial" panose="020B0604020202020204" pitchFamily="34" charset="0"/>
            </a:rPr>
            <a:t>iquidación de contribuciones especiales”,</a:t>
          </a:r>
          <a:r>
            <a:rPr lang="es-CO" sz="1400" b="0" i="1" kern="1200" dirty="0" smtClean="0">
              <a:solidFill>
                <a:schemeClr val="bg1"/>
              </a:solidFill>
              <a:latin typeface="Arial" panose="020B0604020202020204" pitchFamily="34" charset="0"/>
              <a:cs typeface="Arial" panose="020B0604020202020204" pitchFamily="34" charset="0"/>
            </a:rPr>
            <a:t>  los intereses de mora se calculan de forma automática en el aplicativo </a:t>
          </a:r>
          <a:r>
            <a:rPr lang="es-CO" sz="1400" b="0" i="1" kern="1200" dirty="0" err="1" smtClean="0">
              <a:solidFill>
                <a:schemeClr val="bg1"/>
              </a:solidFill>
              <a:latin typeface="Arial" panose="020B0604020202020204" pitchFamily="34" charset="0"/>
              <a:cs typeface="Arial" panose="020B0604020202020204" pitchFamily="34" charset="0"/>
            </a:rPr>
            <a:t>Pimisys</a:t>
          </a:r>
          <a:r>
            <a:rPr lang="es-CO" sz="1400" b="0" i="1" kern="1200" dirty="0" smtClean="0">
              <a:solidFill>
                <a:schemeClr val="bg1"/>
              </a:solidFill>
              <a:latin typeface="Arial" panose="020B0604020202020204" pitchFamily="34" charset="0"/>
              <a:cs typeface="Arial" panose="020B0604020202020204" pitchFamily="34" charset="0"/>
            </a:rPr>
            <a:t>, razón por la cual se recomienda modificar el riesgo allí descrito, en la medida que este riesgo se puede materializar es en la demora de la notificación por parte de la UAE CRA al prestador, tiempo sobre el cual no se generan intereses.</a:t>
          </a:r>
          <a:endParaRPr lang="es-ES" sz="1400" i="1" kern="1200" dirty="0">
            <a:solidFill>
              <a:schemeClr val="bg1"/>
            </a:solidFill>
            <a:latin typeface="Arial" panose="020B0604020202020204" pitchFamily="34" charset="0"/>
            <a:cs typeface="Arial" panose="020B0604020202020204" pitchFamily="34" charset="0"/>
          </a:endParaRPr>
        </a:p>
      </dsp:txBody>
      <dsp:txXfrm>
        <a:off x="953460" y="2246888"/>
        <a:ext cx="4909071" cy="1714988"/>
      </dsp:txXfrm>
    </dsp:sp>
    <dsp:sp modelId="{DF2BD06E-B9F8-4835-9D16-8E1D1C53DD6A}">
      <dsp:nvSpPr>
        <dsp:cNvPr id="0" name=""/>
        <dsp:cNvSpPr/>
      </dsp:nvSpPr>
      <dsp:spPr>
        <a:xfrm>
          <a:off x="6344330" y="1432059"/>
          <a:ext cx="1184105" cy="1184105"/>
        </a:xfrm>
        <a:prstGeom prst="downArrow">
          <a:avLst>
            <a:gd name="adj1" fmla="val 55000"/>
            <a:gd name="adj2" fmla="val 45000"/>
          </a:avLst>
        </a:prstGeom>
        <a:solidFill>
          <a:schemeClr val="accent1">
            <a:lumMod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610754" y="1432059"/>
        <a:ext cx="651257" cy="8910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8CC8B-B3A8-4126-9F42-CB17D10C9990}">
      <dsp:nvSpPr>
        <dsp:cNvPr id="0" name=""/>
        <dsp:cNvSpPr/>
      </dsp:nvSpPr>
      <dsp:spPr>
        <a:xfrm>
          <a:off x="0" y="105294"/>
          <a:ext cx="8856984" cy="1288266"/>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CO" sz="1400" i="1" kern="1200" dirty="0" smtClean="0">
              <a:solidFill>
                <a:schemeClr val="bg1"/>
              </a:solidFill>
              <a:latin typeface="Arial" panose="020B0604020202020204" pitchFamily="34" charset="0"/>
              <a:cs typeface="Arial" panose="020B0604020202020204" pitchFamily="34" charset="0"/>
            </a:rPr>
            <a:t>Identificar y realizar el ajuste contable en el Sistema Integrado de Información Financiera - SIIF, de cada una de las cuentas por cobrar que aparecen con el </a:t>
          </a:r>
          <a:r>
            <a:rPr lang="es-CO" sz="1400" i="1" kern="1200" dirty="0" err="1" smtClean="0">
              <a:solidFill>
                <a:schemeClr val="bg1"/>
              </a:solidFill>
              <a:latin typeface="Arial" panose="020B0604020202020204" pitchFamily="34" charset="0"/>
              <a:cs typeface="Arial" panose="020B0604020202020204" pitchFamily="34" charset="0"/>
            </a:rPr>
            <a:t>Nit</a:t>
          </a:r>
          <a:r>
            <a:rPr lang="es-CO" sz="1400" i="1" kern="1200" dirty="0" smtClean="0">
              <a:solidFill>
                <a:schemeClr val="bg1"/>
              </a:solidFill>
              <a:latin typeface="Arial" panose="020B0604020202020204" pitchFamily="34" charset="0"/>
              <a:cs typeface="Arial" panose="020B0604020202020204" pitchFamily="34" charset="0"/>
            </a:rPr>
            <a:t>. 830000212 a nombre de MINAMBIENTE VIVIENDA DESARROLLO T. - UNIDAD ADMINISTRATIVA ESPECIAL COMISION DE REGULACION DE AGUA POTABLE Y SANEAMIENTO BASICO -CRAG-, ya que a 30 de abril de 2017 el valor pendiente de identificar y depurar es de </a:t>
          </a:r>
          <a:r>
            <a:rPr lang="es-ES" sz="1400" i="1" kern="1200" dirty="0" smtClean="0">
              <a:solidFill>
                <a:schemeClr val="bg1"/>
              </a:solidFill>
              <a:latin typeface="Arial" panose="020B0604020202020204" pitchFamily="34" charset="0"/>
              <a:cs typeface="Arial" panose="020B0604020202020204" pitchFamily="34" charset="0"/>
            </a:rPr>
            <a:t>109.527.736 (ver diapositiva </a:t>
          </a:r>
          <a:r>
            <a:rPr lang="es-ES" sz="1400" i="1" kern="1200" dirty="0" smtClean="0">
              <a:solidFill>
                <a:schemeClr val="bg1"/>
              </a:solidFill>
              <a:latin typeface="Arial" panose="020B0604020202020204" pitchFamily="34" charset="0"/>
              <a:cs typeface="Arial" panose="020B0604020202020204" pitchFamily="34" charset="0"/>
            </a:rPr>
            <a:t>23).</a:t>
          </a:r>
          <a:endParaRPr lang="es-ES" sz="1400" i="1" kern="1200" dirty="0" smtClean="0">
            <a:solidFill>
              <a:schemeClr val="bg1"/>
            </a:solidFill>
            <a:latin typeface="Arial" panose="020B0604020202020204" pitchFamily="34" charset="0"/>
            <a:cs typeface="Arial" panose="020B0604020202020204" pitchFamily="34" charset="0"/>
          </a:endParaRPr>
        </a:p>
      </dsp:txBody>
      <dsp:txXfrm>
        <a:off x="37732" y="143026"/>
        <a:ext cx="8781520" cy="121280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0.12918</cdr:x>
      <cdr:y>0.48839</cdr:y>
    </cdr:from>
    <cdr:to>
      <cdr:x>0.18563</cdr:x>
      <cdr:y>0.56148</cdr:y>
    </cdr:to>
    <cdr:sp macro="" textlink="">
      <cdr:nvSpPr>
        <cdr:cNvPr id="2" name="CuadroTexto 1"/>
        <cdr:cNvSpPr txBox="1"/>
      </cdr:nvSpPr>
      <cdr:spPr>
        <a:xfrm xmlns:a="http://schemas.openxmlformats.org/drawingml/2006/main">
          <a:off x="1153405" y="1924724"/>
          <a:ext cx="50405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100" dirty="0" smtClean="0">
              <a:solidFill>
                <a:schemeClr val="bg1"/>
              </a:solidFill>
            </a:rPr>
            <a:t>100%</a:t>
          </a:r>
          <a:endParaRPr lang="es-ES" sz="1100" dirty="0">
            <a:solidFill>
              <a:schemeClr val="bg1"/>
            </a:solidFill>
          </a:endParaRPr>
        </a:p>
      </cdr:txBody>
    </cdr:sp>
  </cdr:relSizeAnchor>
  <cdr:relSizeAnchor xmlns:cdr="http://schemas.openxmlformats.org/drawingml/2006/chartDrawing">
    <cdr:from>
      <cdr:x>0.37111</cdr:x>
      <cdr:y>0.81728</cdr:y>
    </cdr:from>
    <cdr:to>
      <cdr:x>0.42756</cdr:x>
      <cdr:y>0.89037</cdr:y>
    </cdr:to>
    <cdr:sp macro="" textlink="">
      <cdr:nvSpPr>
        <cdr:cNvPr id="3" name="CuadroTexto 1"/>
        <cdr:cNvSpPr txBox="1"/>
      </cdr:nvSpPr>
      <cdr:spPr>
        <a:xfrm xmlns:a="http://schemas.openxmlformats.org/drawingml/2006/main">
          <a:off x="3313645" y="3220868"/>
          <a:ext cx="50405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dirty="0" smtClean="0">
              <a:solidFill>
                <a:schemeClr val="bg1"/>
              </a:solidFill>
            </a:rPr>
            <a:t>6</a:t>
          </a:r>
          <a:r>
            <a:rPr lang="es-CO" sz="1100" dirty="0" smtClean="0">
              <a:solidFill>
                <a:schemeClr val="bg1"/>
              </a:solidFill>
            </a:rPr>
            <a:t>%</a:t>
          </a:r>
          <a:endParaRPr lang="es-ES" sz="1100" dirty="0">
            <a:solidFill>
              <a:schemeClr val="bg1"/>
            </a:solidFill>
          </a:endParaRPr>
        </a:p>
      </cdr:txBody>
    </cdr:sp>
  </cdr:relSizeAnchor>
  <cdr:relSizeAnchor xmlns:cdr="http://schemas.openxmlformats.org/drawingml/2006/chartDrawing">
    <cdr:from>
      <cdr:x>0.60075</cdr:x>
      <cdr:y>0.85877</cdr:y>
    </cdr:from>
    <cdr:to>
      <cdr:x>0.6572</cdr:x>
      <cdr:y>0.93186</cdr:y>
    </cdr:to>
    <cdr:sp macro="" textlink="">
      <cdr:nvSpPr>
        <cdr:cNvPr id="4" name="CuadroTexto 1"/>
        <cdr:cNvSpPr txBox="1"/>
      </cdr:nvSpPr>
      <cdr:spPr>
        <a:xfrm xmlns:a="http://schemas.openxmlformats.org/drawingml/2006/main">
          <a:off x="5364088" y="3384376"/>
          <a:ext cx="504041" cy="2880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b="1" dirty="0" smtClean="0">
              <a:solidFill>
                <a:schemeClr val="tx1"/>
              </a:solidFill>
            </a:rPr>
            <a:t>1,5</a:t>
          </a:r>
          <a:r>
            <a:rPr lang="es-CO" sz="1100" b="1" dirty="0" smtClean="0">
              <a:solidFill>
                <a:schemeClr val="tx1"/>
              </a:solidFill>
            </a:rPr>
            <a:t>%</a:t>
          </a:r>
          <a:endParaRPr lang="es-ES" sz="1100" b="1" dirty="0">
            <a:solidFill>
              <a:schemeClr val="tx1"/>
            </a:solidFill>
          </a:endParaRPr>
        </a:p>
      </cdr:txBody>
    </cdr:sp>
  </cdr:relSizeAnchor>
  <cdr:relSizeAnchor xmlns:cdr="http://schemas.openxmlformats.org/drawingml/2006/chartDrawing">
    <cdr:from>
      <cdr:x>0.84269</cdr:x>
      <cdr:y>0.82223</cdr:y>
    </cdr:from>
    <cdr:to>
      <cdr:x>0.89914</cdr:x>
      <cdr:y>0.89532</cdr:y>
    </cdr:to>
    <cdr:sp macro="" textlink="">
      <cdr:nvSpPr>
        <cdr:cNvPr id="5" name="CuadroTexto 1"/>
        <cdr:cNvSpPr txBox="1"/>
      </cdr:nvSpPr>
      <cdr:spPr>
        <a:xfrm xmlns:a="http://schemas.openxmlformats.org/drawingml/2006/main">
          <a:off x="7524328" y="3240360"/>
          <a:ext cx="504042" cy="2880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dirty="0" smtClean="0">
              <a:solidFill>
                <a:schemeClr val="bg1"/>
              </a:solidFill>
            </a:rPr>
            <a:t>7.5</a:t>
          </a:r>
          <a:r>
            <a:rPr lang="es-CO" sz="1100" dirty="0" smtClean="0">
              <a:solidFill>
                <a:schemeClr val="bg1"/>
              </a:solidFill>
            </a:rPr>
            <a:t>%</a:t>
          </a:r>
          <a:endParaRPr lang="es-ES" sz="1100"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25/08/2017</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ES" noProof="0" smtClean="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12</a:t>
            </a:fld>
            <a:endParaRPr lang="es-ES" sz="1200" dirty="0"/>
          </a:p>
        </p:txBody>
      </p:sp>
    </p:spTree>
    <p:extLst>
      <p:ext uri="{BB962C8B-B14F-4D97-AF65-F5344CB8AC3E}">
        <p14:creationId xmlns:p14="http://schemas.microsoft.com/office/powerpoint/2010/main" val="425943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13</a:t>
            </a:fld>
            <a:endParaRPr lang="es-ES" sz="1200" dirty="0"/>
          </a:p>
        </p:txBody>
      </p:sp>
    </p:spTree>
    <p:extLst>
      <p:ext uri="{BB962C8B-B14F-4D97-AF65-F5344CB8AC3E}">
        <p14:creationId xmlns:p14="http://schemas.microsoft.com/office/powerpoint/2010/main" val="4011132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14</a:t>
            </a:fld>
            <a:endParaRPr lang="es-ES" sz="1200" dirty="0"/>
          </a:p>
        </p:txBody>
      </p:sp>
    </p:spTree>
    <p:extLst>
      <p:ext uri="{BB962C8B-B14F-4D97-AF65-F5344CB8AC3E}">
        <p14:creationId xmlns:p14="http://schemas.microsoft.com/office/powerpoint/2010/main" val="325391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15</a:t>
            </a:fld>
            <a:endParaRPr lang="es-ES" sz="1200" dirty="0"/>
          </a:p>
        </p:txBody>
      </p:sp>
    </p:spTree>
    <p:extLst>
      <p:ext uri="{BB962C8B-B14F-4D97-AF65-F5344CB8AC3E}">
        <p14:creationId xmlns:p14="http://schemas.microsoft.com/office/powerpoint/2010/main" val="2702109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16</a:t>
            </a:fld>
            <a:endParaRPr lang="es-ES" sz="1200" dirty="0"/>
          </a:p>
        </p:txBody>
      </p:sp>
    </p:spTree>
    <p:extLst>
      <p:ext uri="{BB962C8B-B14F-4D97-AF65-F5344CB8AC3E}">
        <p14:creationId xmlns:p14="http://schemas.microsoft.com/office/powerpoint/2010/main" val="1755693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17</a:t>
            </a:fld>
            <a:endParaRPr lang="es-ES" sz="1200" dirty="0"/>
          </a:p>
        </p:txBody>
      </p:sp>
    </p:spTree>
    <p:extLst>
      <p:ext uri="{BB962C8B-B14F-4D97-AF65-F5344CB8AC3E}">
        <p14:creationId xmlns:p14="http://schemas.microsoft.com/office/powerpoint/2010/main" val="453676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18</a:t>
            </a:fld>
            <a:endParaRPr lang="es-ES" sz="1200" dirty="0"/>
          </a:p>
        </p:txBody>
      </p:sp>
    </p:spTree>
    <p:extLst>
      <p:ext uri="{BB962C8B-B14F-4D97-AF65-F5344CB8AC3E}">
        <p14:creationId xmlns:p14="http://schemas.microsoft.com/office/powerpoint/2010/main" val="1215896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19</a:t>
            </a:fld>
            <a:endParaRPr lang="es-ES" sz="1200" dirty="0"/>
          </a:p>
        </p:txBody>
      </p:sp>
    </p:spTree>
    <p:extLst>
      <p:ext uri="{BB962C8B-B14F-4D97-AF65-F5344CB8AC3E}">
        <p14:creationId xmlns:p14="http://schemas.microsoft.com/office/powerpoint/2010/main" val="3446119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20</a:t>
            </a:fld>
            <a:endParaRPr lang="es-ES" sz="1200" dirty="0"/>
          </a:p>
        </p:txBody>
      </p:sp>
    </p:spTree>
    <p:extLst>
      <p:ext uri="{BB962C8B-B14F-4D97-AF65-F5344CB8AC3E}">
        <p14:creationId xmlns:p14="http://schemas.microsoft.com/office/powerpoint/2010/main" val="248378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21</a:t>
            </a:fld>
            <a:endParaRPr lang="es-ES" sz="1200" dirty="0"/>
          </a:p>
        </p:txBody>
      </p:sp>
    </p:spTree>
    <p:extLst>
      <p:ext uri="{BB962C8B-B14F-4D97-AF65-F5344CB8AC3E}">
        <p14:creationId xmlns:p14="http://schemas.microsoft.com/office/powerpoint/2010/main" val="38486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22</a:t>
            </a:fld>
            <a:endParaRPr lang="es-ES" sz="1200" dirty="0"/>
          </a:p>
        </p:txBody>
      </p:sp>
    </p:spTree>
    <p:extLst>
      <p:ext uri="{BB962C8B-B14F-4D97-AF65-F5344CB8AC3E}">
        <p14:creationId xmlns:p14="http://schemas.microsoft.com/office/powerpoint/2010/main" val="27087961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23</a:t>
            </a:fld>
            <a:endParaRPr lang="es-ES" sz="1200" dirty="0"/>
          </a:p>
        </p:txBody>
      </p:sp>
    </p:spTree>
    <p:extLst>
      <p:ext uri="{BB962C8B-B14F-4D97-AF65-F5344CB8AC3E}">
        <p14:creationId xmlns:p14="http://schemas.microsoft.com/office/powerpoint/2010/main" val="3874536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24</a:t>
            </a:fld>
            <a:endParaRPr lang="es-ES" sz="1200" dirty="0"/>
          </a:p>
        </p:txBody>
      </p:sp>
    </p:spTree>
    <p:extLst>
      <p:ext uri="{BB962C8B-B14F-4D97-AF65-F5344CB8AC3E}">
        <p14:creationId xmlns:p14="http://schemas.microsoft.com/office/powerpoint/2010/main" val="3132125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25</a:t>
            </a:fld>
            <a:endParaRPr lang="es-ES" sz="1200" dirty="0"/>
          </a:p>
        </p:txBody>
      </p:sp>
    </p:spTree>
    <p:extLst>
      <p:ext uri="{BB962C8B-B14F-4D97-AF65-F5344CB8AC3E}">
        <p14:creationId xmlns:p14="http://schemas.microsoft.com/office/powerpoint/2010/main" val="325649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26</a:t>
            </a:fld>
            <a:endParaRPr lang="es-ES" sz="1200" dirty="0"/>
          </a:p>
        </p:txBody>
      </p:sp>
    </p:spTree>
    <p:extLst>
      <p:ext uri="{BB962C8B-B14F-4D97-AF65-F5344CB8AC3E}">
        <p14:creationId xmlns:p14="http://schemas.microsoft.com/office/powerpoint/2010/main" val="774519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29</a:t>
            </a:fld>
            <a:endParaRPr lang="es-ES" sz="1200" dirty="0"/>
          </a:p>
        </p:txBody>
      </p:sp>
    </p:spTree>
    <p:extLst>
      <p:ext uri="{BB962C8B-B14F-4D97-AF65-F5344CB8AC3E}">
        <p14:creationId xmlns:p14="http://schemas.microsoft.com/office/powerpoint/2010/main" val="924235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dirty="0"/>
          </a:p>
        </p:txBody>
      </p:sp>
    </p:spTree>
    <p:extLst>
      <p:ext uri="{BB962C8B-B14F-4D97-AF65-F5344CB8AC3E}">
        <p14:creationId xmlns:p14="http://schemas.microsoft.com/office/powerpoint/2010/main" val="1338512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dirty="0"/>
          </a:p>
        </p:txBody>
      </p:sp>
    </p:spTree>
    <p:extLst>
      <p:ext uri="{BB962C8B-B14F-4D97-AF65-F5344CB8AC3E}">
        <p14:creationId xmlns:p14="http://schemas.microsoft.com/office/powerpoint/2010/main" val="2983792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8</a:t>
            </a:fld>
            <a:endParaRPr lang="es-ES" sz="1200" dirty="0"/>
          </a:p>
        </p:txBody>
      </p:sp>
    </p:spTree>
    <p:extLst>
      <p:ext uri="{BB962C8B-B14F-4D97-AF65-F5344CB8AC3E}">
        <p14:creationId xmlns:p14="http://schemas.microsoft.com/office/powerpoint/2010/main" val="2385629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9</a:t>
            </a:fld>
            <a:endParaRPr lang="es-ES" sz="1200" dirty="0"/>
          </a:p>
        </p:txBody>
      </p:sp>
    </p:spTree>
    <p:extLst>
      <p:ext uri="{BB962C8B-B14F-4D97-AF65-F5344CB8AC3E}">
        <p14:creationId xmlns:p14="http://schemas.microsoft.com/office/powerpoint/2010/main" val="3840428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10</a:t>
            </a:fld>
            <a:endParaRPr lang="es-ES" sz="1200" dirty="0"/>
          </a:p>
        </p:txBody>
      </p:sp>
    </p:spTree>
    <p:extLst>
      <p:ext uri="{BB962C8B-B14F-4D97-AF65-F5344CB8AC3E}">
        <p14:creationId xmlns:p14="http://schemas.microsoft.com/office/powerpoint/2010/main" val="3579943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11</a:t>
            </a:fld>
            <a:endParaRPr lang="es-ES" sz="1200" dirty="0"/>
          </a:p>
        </p:txBody>
      </p:sp>
    </p:spTree>
    <p:extLst>
      <p:ext uri="{BB962C8B-B14F-4D97-AF65-F5344CB8AC3E}">
        <p14:creationId xmlns:p14="http://schemas.microsoft.com/office/powerpoint/2010/main" val="610133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25/08/2017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25/08/2017</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25/08/2017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0" y="2564904"/>
            <a:ext cx="8856984" cy="1631216"/>
          </a:xfrm>
          <a:prstGeom prst="rect">
            <a:avLst/>
          </a:prstGeom>
          <a:noFill/>
        </p:spPr>
        <p:txBody>
          <a:bodyPr wrap="square" rtlCol="0">
            <a:spAutoFit/>
          </a:bodyPr>
          <a:lstStyle/>
          <a:p>
            <a:pPr algn="ctr" eaLnBrk="1" hangingPunct="1"/>
            <a:r>
              <a:rPr lang="es-CO" sz="2000" b="1" dirty="0" smtClean="0"/>
              <a:t>INFORME </a:t>
            </a:r>
            <a:r>
              <a:rPr lang="es-CO" sz="2000" b="1" dirty="0" smtClean="0"/>
              <a:t>DEFINITIVO </a:t>
            </a:r>
            <a:r>
              <a:rPr lang="es-CO" sz="2000" b="1" dirty="0" smtClean="0"/>
              <a:t>DE AUDITORÍA DE CONTRIBUCIONES VIGENCIA 2016 Y </a:t>
            </a:r>
            <a:r>
              <a:rPr lang="es-CO" sz="2000" b="1" dirty="0"/>
              <a:t>SEGUIMIENTO A LAS ACCIONES IMPLEMENTADAS SOBRE EL INFORME DE AUDITORÍA FECHADO EL 9 DE SEPTIEMBRE DE 2016.</a:t>
            </a:r>
          </a:p>
          <a:p>
            <a:pPr algn="ctr"/>
            <a:r>
              <a:rPr lang="es-CO" sz="2000" b="1" dirty="0"/>
              <a:t> </a:t>
            </a:r>
          </a:p>
          <a:p>
            <a:pPr algn="ctr"/>
            <a:r>
              <a:rPr lang="es-CO" sz="2000" b="1" dirty="0" smtClean="0"/>
              <a:t>25 </a:t>
            </a:r>
            <a:r>
              <a:rPr lang="es-CO" sz="2000" b="1" dirty="0" smtClean="0"/>
              <a:t>de </a:t>
            </a:r>
            <a:r>
              <a:rPr lang="es-CO" sz="2000" b="1" dirty="0" smtClean="0"/>
              <a:t>agosto</a:t>
            </a:r>
            <a:r>
              <a:rPr lang="es-CO" sz="2000" b="1" dirty="0" smtClean="0"/>
              <a:t> </a:t>
            </a:r>
            <a:r>
              <a:rPr lang="es-CO" sz="2000" b="1" dirty="0" smtClean="0"/>
              <a:t>de 2017</a:t>
            </a:r>
            <a:endParaRPr lang="es-CO" sz="2000" b="1" dirty="0"/>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116632"/>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DIFERENCIAS EN LIQUIDACIÓN</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122958051"/>
              </p:ext>
            </p:extLst>
          </p:nvPr>
        </p:nvGraphicFramePr>
        <p:xfrm>
          <a:off x="35496" y="764704"/>
          <a:ext cx="9073008" cy="4267200"/>
        </p:xfrm>
        <a:graphic>
          <a:graphicData uri="http://schemas.openxmlformats.org/drawingml/2006/table">
            <a:tbl>
              <a:tblPr firstRow="1" bandRow="1">
                <a:tableStyleId>{5C22544A-7EE6-4342-B048-85BDC9FD1C3A}</a:tableStyleId>
              </a:tblPr>
              <a:tblGrid>
                <a:gridCol w="2028415">
                  <a:extLst>
                    <a:ext uri="{9D8B030D-6E8A-4147-A177-3AD203B41FA5}">
                      <a16:colId xmlns:a16="http://schemas.microsoft.com/office/drawing/2014/main" val="503647137"/>
                    </a:ext>
                  </a:extLst>
                </a:gridCol>
                <a:gridCol w="1499977">
                  <a:extLst>
                    <a:ext uri="{9D8B030D-6E8A-4147-A177-3AD203B41FA5}">
                      <a16:colId xmlns:a16="http://schemas.microsoft.com/office/drawing/2014/main" val="2908609597"/>
                    </a:ext>
                  </a:extLst>
                </a:gridCol>
                <a:gridCol w="990232">
                  <a:extLst>
                    <a:ext uri="{9D8B030D-6E8A-4147-A177-3AD203B41FA5}">
                      <a16:colId xmlns:a16="http://schemas.microsoft.com/office/drawing/2014/main" val="4089782716"/>
                    </a:ext>
                  </a:extLst>
                </a:gridCol>
                <a:gridCol w="1067232">
                  <a:extLst>
                    <a:ext uri="{9D8B030D-6E8A-4147-A177-3AD203B41FA5}">
                      <a16:colId xmlns:a16="http://schemas.microsoft.com/office/drawing/2014/main" val="2403427717"/>
                    </a:ext>
                  </a:extLst>
                </a:gridCol>
                <a:gridCol w="996084">
                  <a:extLst>
                    <a:ext uri="{9D8B030D-6E8A-4147-A177-3AD203B41FA5}">
                      <a16:colId xmlns:a16="http://schemas.microsoft.com/office/drawing/2014/main" val="3209518439"/>
                    </a:ext>
                  </a:extLst>
                </a:gridCol>
                <a:gridCol w="2491068">
                  <a:extLst>
                    <a:ext uri="{9D8B030D-6E8A-4147-A177-3AD203B41FA5}">
                      <a16:colId xmlns:a16="http://schemas.microsoft.com/office/drawing/2014/main" val="2129440916"/>
                    </a:ext>
                  </a:extLst>
                </a:gridCol>
              </a:tblGrid>
              <a:tr h="577710">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EE.FF.</a:t>
                      </a:r>
                      <a:r>
                        <a:rPr lang="es-CO" sz="1400" baseline="0" dirty="0" smtClean="0"/>
                        <a:t> Subidos al SUI</a:t>
                      </a:r>
                      <a:endParaRPr lang="es-ES" sz="1400" dirty="0"/>
                    </a:p>
                  </a:txBody>
                  <a:tcPr/>
                </a:tc>
                <a:tc>
                  <a:txBody>
                    <a:bodyPr/>
                    <a:lstStyle/>
                    <a:p>
                      <a:pPr algn="ctr"/>
                      <a:r>
                        <a:rPr lang="es-CO" sz="1400" dirty="0" smtClean="0"/>
                        <a:t>Observaciones de la Subdirección Administrativa</a:t>
                      </a:r>
                      <a:endParaRPr lang="es-ES" sz="1400" dirty="0"/>
                    </a:p>
                  </a:txBody>
                  <a:tcPr/>
                </a:tc>
                <a:extLst>
                  <a:ext uri="{0D108BD9-81ED-4DB2-BD59-A6C34878D82A}">
                    <a16:rowId xmlns:a16="http://schemas.microsoft.com/office/drawing/2014/main" val="3447176629"/>
                  </a:ext>
                </a:extLst>
              </a:tr>
              <a:tr h="638522">
                <a:tc>
                  <a:txBody>
                    <a:bodyPr/>
                    <a:lstStyle/>
                    <a:p>
                      <a:r>
                        <a:rPr lang="es-CO" sz="1100" dirty="0" smtClean="0">
                          <a:latin typeface="Arial" panose="020B0604020202020204" pitchFamily="34" charset="0"/>
                          <a:cs typeface="Arial" panose="020B0604020202020204" pitchFamily="34" charset="0"/>
                        </a:rPr>
                        <a:t>EMPRESA DE ASEO RETIRAR S.A. E.S.P.</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1724 del 10/10/2016</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Liquidación según EE.FF. del SUI</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3.263.000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4.556.000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06/03/2016</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kern="1200" baseline="0" dirty="0" smtClean="0">
                          <a:solidFill>
                            <a:schemeClr val="dk1"/>
                          </a:solidFill>
                          <a:latin typeface="Arial" panose="020B0604020202020204" pitchFamily="34" charset="0"/>
                          <a:ea typeface="+mn-ea"/>
                          <a:cs typeface="Arial" panose="020B0604020202020204" pitchFamily="34" charset="0"/>
                        </a:rPr>
                        <a:t>“Las resoluciones fueron expedidas de acuerdo a la información resultado de la importación de estados financieros de Sinfonía, herramienta utilizada por el área de sistemas de la CRA.  Anexamos pantallazo de </a:t>
                      </a:r>
                      <a:r>
                        <a:rPr lang="es-ES" sz="1100" i="1" kern="1200" baseline="0" dirty="0" err="1" smtClean="0">
                          <a:solidFill>
                            <a:schemeClr val="dk1"/>
                          </a:solidFill>
                          <a:latin typeface="Arial" panose="020B0604020202020204" pitchFamily="34" charset="0"/>
                          <a:ea typeface="+mn-ea"/>
                          <a:cs typeface="Arial" panose="020B0604020202020204" pitchFamily="34" charset="0"/>
                        </a:rPr>
                        <a:t>pymisis</a:t>
                      </a:r>
                      <a:r>
                        <a:rPr lang="es-ES" sz="1100" i="1" kern="1200" baseline="0" dirty="0" smtClean="0">
                          <a:solidFill>
                            <a:schemeClr val="dk1"/>
                          </a:solidFill>
                          <a:latin typeface="Arial" panose="020B0604020202020204" pitchFamily="34" charset="0"/>
                          <a:ea typeface="+mn-ea"/>
                          <a:cs typeface="Arial" panose="020B0604020202020204" pitchFamily="34" charset="0"/>
                        </a:rPr>
                        <a:t> donde la información exportada de SINFONIA es la misma con la que se realizó la resolución.”</a:t>
                      </a:r>
                    </a:p>
                  </a:txBody>
                  <a:tcPr/>
                </a:tc>
                <a:extLst>
                  <a:ext uri="{0D108BD9-81ED-4DB2-BD59-A6C34878D82A}">
                    <a16:rowId xmlns:a16="http://schemas.microsoft.com/office/drawing/2014/main" val="2167417143"/>
                  </a:ext>
                </a:extLst>
              </a:tr>
              <a:tr h="638522">
                <a:tc>
                  <a:txBody>
                    <a:bodyPr/>
                    <a:lstStyle/>
                    <a:p>
                      <a:r>
                        <a:rPr lang="es-ES" sz="1100" dirty="0" smtClean="0">
                          <a:latin typeface="Arial" panose="020B0604020202020204" pitchFamily="34" charset="0"/>
                          <a:cs typeface="Arial" panose="020B0604020202020204" pitchFamily="34" charset="0"/>
                        </a:rPr>
                        <a:t>SESPA UNIVERSAL S.A. E.S.P.</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1742 del 10/10/2016</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Liquidación según EE.FF. del SUI</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4.423.000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4.565.000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08/06/2016</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kern="1200" baseline="0" dirty="0" smtClean="0">
                          <a:solidFill>
                            <a:schemeClr val="dk1"/>
                          </a:solidFill>
                          <a:latin typeface="Arial" panose="020B0604020202020204" pitchFamily="34" charset="0"/>
                          <a:ea typeface="+mn-ea"/>
                          <a:cs typeface="Arial" panose="020B0604020202020204" pitchFamily="34" charset="0"/>
                        </a:rPr>
                        <a:t>“Las resoluciones fueron expedidas de acuerdo a la información resultado de la importación de estados financieros de Sinfonía, herramienta utilizada por el área de sistemas de la CRA. Anexamos pantallazo de </a:t>
                      </a:r>
                      <a:r>
                        <a:rPr lang="es-ES" sz="1100" i="1" kern="1200" baseline="0" dirty="0" err="1" smtClean="0">
                          <a:solidFill>
                            <a:schemeClr val="dk1"/>
                          </a:solidFill>
                          <a:latin typeface="Arial" panose="020B0604020202020204" pitchFamily="34" charset="0"/>
                          <a:ea typeface="+mn-ea"/>
                          <a:cs typeface="Arial" panose="020B0604020202020204" pitchFamily="34" charset="0"/>
                        </a:rPr>
                        <a:t>pymisis</a:t>
                      </a:r>
                      <a:r>
                        <a:rPr lang="es-ES" sz="1100" i="1" kern="1200" baseline="0" dirty="0" smtClean="0">
                          <a:solidFill>
                            <a:schemeClr val="dk1"/>
                          </a:solidFill>
                          <a:latin typeface="Arial" panose="020B0604020202020204" pitchFamily="34" charset="0"/>
                          <a:ea typeface="+mn-ea"/>
                          <a:cs typeface="Arial" panose="020B0604020202020204" pitchFamily="34" charset="0"/>
                        </a:rPr>
                        <a:t> donde la información exportada de SINFONIA es la misma con la que se realizó la resolución.”</a:t>
                      </a:r>
                    </a:p>
                  </a:txBody>
                  <a:tcPr/>
                </a:tc>
                <a:extLst>
                  <a:ext uri="{0D108BD9-81ED-4DB2-BD59-A6C34878D82A}">
                    <a16:rowId xmlns:a16="http://schemas.microsoft.com/office/drawing/2014/main" val="3237847351"/>
                  </a:ext>
                </a:extLst>
              </a:tr>
            </a:tbl>
          </a:graphicData>
        </a:graphic>
      </p:graphicFrame>
      <p:sp>
        <p:nvSpPr>
          <p:cNvPr id="2" name="CuadroTexto 1"/>
          <p:cNvSpPr txBox="1"/>
          <p:nvPr/>
        </p:nvSpPr>
        <p:spPr>
          <a:xfrm>
            <a:off x="35496" y="5085184"/>
            <a:ext cx="9073008" cy="738664"/>
          </a:xfrm>
          <a:prstGeom prst="rect">
            <a:avLst/>
          </a:prstGeom>
          <a:noFill/>
        </p:spPr>
        <p:txBody>
          <a:bodyPr wrap="square" rtlCol="0">
            <a:spAutoFit/>
          </a:bodyPr>
          <a:lstStyle/>
          <a:p>
            <a:pPr algn="just"/>
            <a:r>
              <a:rPr lang="es-CO" sz="1400" dirty="0" smtClean="0"/>
              <a:t>El Grupo de Trabajo de Control Interno realizó la liquidación de acuerdo a la información financiera que se encuentra registrada el SUI, en el momento de hacer la consulta. Igualmente a fecha 25/08/2016 se encuentra registrada la misma información.</a:t>
            </a:r>
            <a:endParaRPr lang="es-ES" sz="1400" dirty="0"/>
          </a:p>
        </p:txBody>
      </p:sp>
    </p:spTree>
    <p:extLst>
      <p:ext uri="{BB962C8B-B14F-4D97-AF65-F5344CB8AC3E}">
        <p14:creationId xmlns:p14="http://schemas.microsoft.com/office/powerpoint/2010/main" val="223006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620688"/>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RESOLUCIÓN LIQUIDADA </a:t>
            </a:r>
            <a:r>
              <a:rPr lang="es-CO" sz="2800" b="1" dirty="0" smtClean="0">
                <a:latin typeface="Arial" panose="020B0604020202020204" pitchFamily="34" charset="0"/>
                <a:cs typeface="Arial" panose="020B0604020202020204" pitchFamily="34" charset="0"/>
              </a:rPr>
              <a:t>SIN INFORMACIÓN FINANCIERA</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893543953"/>
              </p:ext>
            </p:extLst>
          </p:nvPr>
        </p:nvGraphicFramePr>
        <p:xfrm>
          <a:off x="107505" y="1596636"/>
          <a:ext cx="8928990" cy="3718560"/>
        </p:xfrm>
        <a:graphic>
          <a:graphicData uri="http://schemas.openxmlformats.org/drawingml/2006/table">
            <a:tbl>
              <a:tblPr firstRow="1" bandRow="1">
                <a:tableStyleId>{5C22544A-7EE6-4342-B048-85BDC9FD1C3A}</a:tableStyleId>
              </a:tblPr>
              <a:tblGrid>
                <a:gridCol w="1656183">
                  <a:extLst>
                    <a:ext uri="{9D8B030D-6E8A-4147-A177-3AD203B41FA5}">
                      <a16:colId xmlns:a16="http://schemas.microsoft.com/office/drawing/2014/main" val="503647137"/>
                    </a:ext>
                  </a:extLst>
                </a:gridCol>
                <a:gridCol w="1656184">
                  <a:extLst>
                    <a:ext uri="{9D8B030D-6E8A-4147-A177-3AD203B41FA5}">
                      <a16:colId xmlns:a16="http://schemas.microsoft.com/office/drawing/2014/main" val="2908609597"/>
                    </a:ext>
                  </a:extLst>
                </a:gridCol>
                <a:gridCol w="1008112">
                  <a:extLst>
                    <a:ext uri="{9D8B030D-6E8A-4147-A177-3AD203B41FA5}">
                      <a16:colId xmlns:a16="http://schemas.microsoft.com/office/drawing/2014/main" val="4089782716"/>
                    </a:ext>
                  </a:extLst>
                </a:gridCol>
                <a:gridCol w="1080120">
                  <a:extLst>
                    <a:ext uri="{9D8B030D-6E8A-4147-A177-3AD203B41FA5}">
                      <a16:colId xmlns:a16="http://schemas.microsoft.com/office/drawing/2014/main" val="2403427717"/>
                    </a:ext>
                  </a:extLst>
                </a:gridCol>
                <a:gridCol w="1512168">
                  <a:extLst>
                    <a:ext uri="{9D8B030D-6E8A-4147-A177-3AD203B41FA5}">
                      <a16:colId xmlns:a16="http://schemas.microsoft.com/office/drawing/2014/main" val="3209518439"/>
                    </a:ext>
                  </a:extLst>
                </a:gridCol>
                <a:gridCol w="2016223">
                  <a:extLst>
                    <a:ext uri="{9D8B030D-6E8A-4147-A177-3AD203B41FA5}">
                      <a16:colId xmlns:a16="http://schemas.microsoft.com/office/drawing/2014/main" val="3513334626"/>
                    </a:ext>
                  </a:extLst>
                </a:gridCol>
              </a:tblGrid>
              <a:tr h="534741">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EE.FF.</a:t>
                      </a:r>
                      <a:r>
                        <a:rPr lang="es-CO" sz="1400" baseline="0" dirty="0" smtClean="0"/>
                        <a:t> Subidos al SUI</a:t>
                      </a: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p>
                      <a:pPr algn="ctr"/>
                      <a:endParaRPr lang="es-ES" sz="1400" dirty="0"/>
                    </a:p>
                  </a:txBody>
                  <a:tcPr/>
                </a:tc>
                <a:extLst>
                  <a:ext uri="{0D108BD9-81ED-4DB2-BD59-A6C34878D82A}">
                    <a16:rowId xmlns:a16="http://schemas.microsoft.com/office/drawing/2014/main" val="3447176629"/>
                  </a:ext>
                </a:extLst>
              </a:tr>
              <a:tr h="1036645">
                <a:tc>
                  <a:txBody>
                    <a:bodyPr/>
                    <a:lstStyle/>
                    <a:p>
                      <a:r>
                        <a:rPr lang="es-CO" sz="1100" dirty="0" smtClean="0">
                          <a:latin typeface="Arial" panose="020B0604020202020204" pitchFamily="34" charset="0"/>
                          <a:cs typeface="Arial" panose="020B0604020202020204" pitchFamily="34" charset="0"/>
                        </a:rPr>
                        <a:t>EMPRESA METROPOLITANA DE ASEO DEL PUTUMAYO S.A.S E.S.P</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80 del 21/02/2017</a:t>
                      </a:r>
                    </a:p>
                    <a:p>
                      <a:pPr algn="ctr"/>
                      <a:r>
                        <a:rPr lang="es-CO" sz="1100" dirty="0" smtClean="0">
                          <a:latin typeface="Arial" panose="020B0604020202020204" pitchFamily="34" charset="0"/>
                          <a:cs typeface="Arial" panose="020B0604020202020204" pitchFamily="34" charset="0"/>
                        </a:rPr>
                        <a:t>Liquidación según EE.FF. Enviados por la empresa</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1.721.000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0</a:t>
                      </a:r>
                      <a:endParaRPr lang="es-ES" sz="1100" dirty="0">
                        <a:latin typeface="Arial" panose="020B0604020202020204" pitchFamily="34" charset="0"/>
                        <a:cs typeface="Arial" panose="020B0604020202020204" pitchFamily="34" charset="0"/>
                      </a:endParaRPr>
                    </a:p>
                  </a:txBody>
                  <a:tcPr/>
                </a:tc>
                <a:tc>
                  <a:txBody>
                    <a:bodyPr/>
                    <a:lstStyle/>
                    <a:p>
                      <a:pPr algn="just"/>
                      <a:r>
                        <a:rPr lang="es-CO" sz="1100" dirty="0" smtClean="0">
                          <a:latin typeface="Arial" panose="020B0604020202020204" pitchFamily="34" charset="0"/>
                          <a:cs typeface="Arial" panose="020B0604020202020204" pitchFamily="34" charset="0"/>
                        </a:rPr>
                        <a:t>No se evidenciaron los </a:t>
                      </a:r>
                      <a:r>
                        <a:rPr lang="es-CO" sz="1100" dirty="0" smtClean="0">
                          <a:latin typeface="Arial" panose="020B0604020202020204" pitchFamily="34" charset="0"/>
                          <a:cs typeface="Arial" panose="020B0604020202020204" pitchFamily="34" charset="0"/>
                        </a:rPr>
                        <a:t>EE.FF</a:t>
                      </a:r>
                      <a:r>
                        <a:rPr lang="es-CO" sz="1100" baseline="0" dirty="0" smtClean="0">
                          <a:latin typeface="Arial" panose="020B0604020202020204" pitchFamily="34" charset="0"/>
                          <a:cs typeface="Arial" panose="020B0604020202020204" pitchFamily="34" charset="0"/>
                        </a:rPr>
                        <a:t> enviados </a:t>
                      </a:r>
                      <a:r>
                        <a:rPr lang="es-CO" sz="1100" baseline="0" dirty="0" smtClean="0">
                          <a:latin typeface="Arial" panose="020B0604020202020204" pitchFamily="34" charset="0"/>
                          <a:cs typeface="Arial" panose="020B0604020202020204" pitchFamily="34" charset="0"/>
                        </a:rPr>
                        <a:t>por la empresa. Igualmente no se encuentran registrados en el SUI</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kern="1200" baseline="0" dirty="0" smtClean="0">
                          <a:solidFill>
                            <a:schemeClr val="dk1"/>
                          </a:solidFill>
                          <a:latin typeface="Arial" panose="020B0604020202020204" pitchFamily="34" charset="0"/>
                          <a:ea typeface="+mn-ea"/>
                          <a:cs typeface="Arial" panose="020B0604020202020204" pitchFamily="34" charset="0"/>
                        </a:rPr>
                        <a:t>“La resolución fue expedida con la información contenida en el radicado CRA No 20163210039072 de fecha 2016-06-03, en la cual el prestador envío el formato de autoliquidación debidamente firmado, no obstante lo anterior el área de contribuciones el </a:t>
                      </a:r>
                      <a:r>
                        <a:rPr lang="es-ES" sz="1100" i="1" kern="1200" baseline="0" dirty="0" smtClean="0">
                          <a:solidFill>
                            <a:schemeClr val="dk1"/>
                          </a:solidFill>
                          <a:latin typeface="Arial" panose="020B0604020202020204" pitchFamily="34" charset="0"/>
                          <a:ea typeface="+mn-ea"/>
                          <a:cs typeface="Arial" panose="020B0604020202020204" pitchFamily="34" charset="0"/>
                        </a:rPr>
                        <a:t>día 11-08-2017 </a:t>
                      </a:r>
                      <a:r>
                        <a:rPr lang="es-ES" sz="1100" i="1" kern="1200" baseline="0" dirty="0" smtClean="0">
                          <a:solidFill>
                            <a:schemeClr val="dk1"/>
                          </a:solidFill>
                          <a:latin typeface="Arial" panose="020B0604020202020204" pitchFamily="34" charset="0"/>
                          <a:ea typeface="+mn-ea"/>
                          <a:cs typeface="Arial" panose="020B0604020202020204" pitchFamily="34" charset="0"/>
                        </a:rPr>
                        <a:t>solicita al prestador remitir los estados financieros, en caso de encontrarse alguna diferencia se procederá a su modificación.”</a:t>
                      </a:r>
                    </a:p>
                  </a:txBody>
                  <a:tcPr/>
                </a:tc>
                <a:extLst>
                  <a:ext uri="{0D108BD9-81ED-4DB2-BD59-A6C34878D82A}">
                    <a16:rowId xmlns:a16="http://schemas.microsoft.com/office/drawing/2014/main" val="932184604"/>
                  </a:ext>
                </a:extLst>
              </a:tr>
            </a:tbl>
          </a:graphicData>
        </a:graphic>
      </p:graphicFrame>
      <p:sp>
        <p:nvSpPr>
          <p:cNvPr id="2" name="CuadroTexto 1"/>
          <p:cNvSpPr txBox="1"/>
          <p:nvPr/>
        </p:nvSpPr>
        <p:spPr>
          <a:xfrm>
            <a:off x="107505" y="5445224"/>
            <a:ext cx="8928990" cy="523220"/>
          </a:xfrm>
          <a:prstGeom prst="rect">
            <a:avLst/>
          </a:prstGeom>
          <a:noFill/>
        </p:spPr>
        <p:txBody>
          <a:bodyPr wrap="square" rtlCol="0">
            <a:spAutoFit/>
          </a:bodyPr>
          <a:lstStyle/>
          <a:p>
            <a:r>
              <a:rPr lang="es-CO" sz="1400" dirty="0" smtClean="0">
                <a:latin typeface="Arial" panose="020B0604020202020204" pitchFamily="34" charset="0"/>
                <a:cs typeface="Arial" panose="020B0604020202020204" pitchFamily="34" charset="0"/>
              </a:rPr>
              <a:t>Los Estados </a:t>
            </a:r>
            <a:r>
              <a:rPr lang="es-CO" sz="1400" dirty="0">
                <a:latin typeface="Arial" panose="020B0604020202020204" pitchFamily="34" charset="0"/>
                <a:cs typeface="Arial" panose="020B0604020202020204" pitchFamily="34" charset="0"/>
              </a:rPr>
              <a:t>financieros </a:t>
            </a:r>
            <a:r>
              <a:rPr lang="es-CO" sz="1400" dirty="0" smtClean="0">
                <a:latin typeface="Arial" panose="020B0604020202020204" pitchFamily="34" charset="0"/>
                <a:cs typeface="Arial" panose="020B0604020202020204" pitchFamily="34" charset="0"/>
              </a:rPr>
              <a:t>fueron enviados </a:t>
            </a:r>
            <a:r>
              <a:rPr lang="es-CO" sz="1400" dirty="0" smtClean="0">
                <a:latin typeface="Arial" panose="020B0604020202020204" pitchFamily="34" charset="0"/>
                <a:cs typeface="Arial" panose="020B0604020202020204" pitchFamily="34" charset="0"/>
              </a:rPr>
              <a:t>por la Subdirección Administrativa y Financiera al Grupo de Trabajo de Control Interno el </a:t>
            </a:r>
            <a:r>
              <a:rPr lang="es-CO" sz="1400" dirty="0">
                <a:latin typeface="Arial" panose="020B0604020202020204" pitchFamily="34" charset="0"/>
                <a:cs typeface="Arial" panose="020B0604020202020204" pitchFamily="34" charset="0"/>
              </a:rPr>
              <a:t>día </a:t>
            </a:r>
            <a:r>
              <a:rPr lang="es-CO" sz="1400" dirty="0" smtClean="0">
                <a:latin typeface="Arial" panose="020B0604020202020204" pitchFamily="34" charset="0"/>
                <a:cs typeface="Arial" panose="020B0604020202020204" pitchFamily="34" charset="0"/>
              </a:rPr>
              <a:t>23/08/2017, vía correo electrónico.</a:t>
            </a:r>
          </a:p>
        </p:txBody>
      </p:sp>
    </p:spTree>
    <p:extLst>
      <p:ext uri="{BB962C8B-B14F-4D97-AF65-F5344CB8AC3E}">
        <p14:creationId xmlns:p14="http://schemas.microsoft.com/office/powerpoint/2010/main" val="10476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44731" y="188640"/>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SIN REGISTRAR EN LA CONTABILIDAD DE LA UAE-CRA LA CUENTA POR COBRAR</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241113543"/>
              </p:ext>
            </p:extLst>
          </p:nvPr>
        </p:nvGraphicFramePr>
        <p:xfrm>
          <a:off x="44731" y="1142747"/>
          <a:ext cx="9144001" cy="2209800"/>
        </p:xfrm>
        <a:graphic>
          <a:graphicData uri="http://schemas.openxmlformats.org/drawingml/2006/table">
            <a:tbl>
              <a:tblPr firstRow="1" bandRow="1">
                <a:tableStyleId>{5C22544A-7EE6-4342-B048-85BDC9FD1C3A}</a:tableStyleId>
              </a:tblPr>
              <a:tblGrid>
                <a:gridCol w="1372694">
                  <a:extLst>
                    <a:ext uri="{9D8B030D-6E8A-4147-A177-3AD203B41FA5}">
                      <a16:colId xmlns:a16="http://schemas.microsoft.com/office/drawing/2014/main" val="503647137"/>
                    </a:ext>
                  </a:extLst>
                </a:gridCol>
                <a:gridCol w="1088085">
                  <a:extLst>
                    <a:ext uri="{9D8B030D-6E8A-4147-A177-3AD203B41FA5}">
                      <a16:colId xmlns:a16="http://schemas.microsoft.com/office/drawing/2014/main" val="2908609597"/>
                    </a:ext>
                  </a:extLst>
                </a:gridCol>
                <a:gridCol w="986370">
                  <a:extLst>
                    <a:ext uri="{9D8B030D-6E8A-4147-A177-3AD203B41FA5}">
                      <a16:colId xmlns:a16="http://schemas.microsoft.com/office/drawing/2014/main" val="4089782716"/>
                    </a:ext>
                  </a:extLst>
                </a:gridCol>
                <a:gridCol w="884677">
                  <a:extLst>
                    <a:ext uri="{9D8B030D-6E8A-4147-A177-3AD203B41FA5}">
                      <a16:colId xmlns:a16="http://schemas.microsoft.com/office/drawing/2014/main" val="2403427717"/>
                    </a:ext>
                  </a:extLst>
                </a:gridCol>
                <a:gridCol w="2112382">
                  <a:extLst>
                    <a:ext uri="{9D8B030D-6E8A-4147-A177-3AD203B41FA5}">
                      <a16:colId xmlns:a16="http://schemas.microsoft.com/office/drawing/2014/main" val="3209518439"/>
                    </a:ext>
                  </a:extLst>
                </a:gridCol>
                <a:gridCol w="2699793">
                  <a:extLst>
                    <a:ext uri="{9D8B030D-6E8A-4147-A177-3AD203B41FA5}">
                      <a16:colId xmlns:a16="http://schemas.microsoft.com/office/drawing/2014/main" val="1282336129"/>
                    </a:ext>
                  </a:extLst>
                </a:gridCol>
              </a:tblGrid>
              <a:tr h="555304">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Registro</a:t>
                      </a:r>
                      <a:r>
                        <a:rPr lang="es-CO" sz="1400" baseline="0" dirty="0" smtClean="0"/>
                        <a:t> en contabilidad</a:t>
                      </a:r>
                    </a:p>
                    <a:p>
                      <a:pPr algn="ctr"/>
                      <a:r>
                        <a:rPr lang="es-CO" sz="1400" baseline="0" dirty="0" smtClean="0"/>
                        <a:t>al 30 de abril 2017</a:t>
                      </a: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txBody>
                  <a:tcPr/>
                </a:tc>
                <a:extLst>
                  <a:ext uri="{0D108BD9-81ED-4DB2-BD59-A6C34878D82A}">
                    <a16:rowId xmlns:a16="http://schemas.microsoft.com/office/drawing/2014/main" val="3447176629"/>
                  </a:ext>
                </a:extLst>
              </a:tr>
              <a:tr h="685963">
                <a:tc>
                  <a:txBody>
                    <a:bodyPr/>
                    <a:lstStyle/>
                    <a:p>
                      <a:r>
                        <a:rPr lang="es-CO" sz="1100" dirty="0" smtClean="0">
                          <a:latin typeface="Arial" panose="020B0604020202020204" pitchFamily="34" charset="0"/>
                          <a:cs typeface="Arial" panose="020B0604020202020204" pitchFamily="34" charset="0"/>
                        </a:rPr>
                        <a:t>AGUAS DE LA SABANA S.A. E.S.P.</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3288 del 13/12/2016</a:t>
                      </a:r>
                    </a:p>
                    <a:p>
                      <a:pPr algn="ctr"/>
                      <a:r>
                        <a:rPr lang="es-CO" sz="1100" dirty="0" smtClean="0">
                          <a:latin typeface="Arial" panose="020B0604020202020204" pitchFamily="34" charset="0"/>
                          <a:cs typeface="Arial" panose="020B0604020202020204" pitchFamily="34" charset="0"/>
                        </a:rPr>
                        <a:t>Liquidación según EE.FF. Enviados por la empresa</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29.754.000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29.754.000</a:t>
                      </a:r>
                      <a:endParaRPr lang="es-ES" sz="1100" dirty="0">
                        <a:latin typeface="Arial" panose="020B0604020202020204" pitchFamily="34" charset="0"/>
                        <a:cs typeface="Arial" panose="020B0604020202020204" pitchFamily="34" charset="0"/>
                      </a:endParaRPr>
                    </a:p>
                  </a:txBody>
                  <a:tcPr/>
                </a:tc>
                <a:tc>
                  <a:txBody>
                    <a:bodyPr/>
                    <a:lstStyle/>
                    <a:p>
                      <a:pPr algn="just"/>
                      <a:r>
                        <a:rPr lang="es-CO" sz="1100" dirty="0" smtClean="0">
                          <a:latin typeface="Arial" panose="020B0604020202020204" pitchFamily="34" charset="0"/>
                          <a:cs typeface="Arial" panose="020B0604020202020204" pitchFamily="34" charset="0"/>
                        </a:rPr>
                        <a:t>Se evidenció</a:t>
                      </a:r>
                      <a:r>
                        <a:rPr lang="es-CO" sz="1100" baseline="0" dirty="0" smtClean="0">
                          <a:latin typeface="Arial" panose="020B0604020202020204" pitchFamily="34" charset="0"/>
                          <a:cs typeface="Arial" panose="020B0604020202020204" pitchFamily="34" charset="0"/>
                        </a:rPr>
                        <a:t> un registro en contabilidad por valor de 14.683.000, correspondiente a una consignación. Falta un registro de 15.071.000 como cuenta  por cobrar. Resolución Ejecutoriada.</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“Se envió a contabilidad</a:t>
                      </a:r>
                      <a:r>
                        <a:rPr lang="es-ES" sz="1100" i="1" baseline="0" dirty="0" smtClean="0">
                          <a:latin typeface="Arial" panose="020B0604020202020204" pitchFamily="34" charset="0"/>
                          <a:cs typeface="Arial" panose="020B0604020202020204" pitchFamily="34" charset="0"/>
                        </a:rPr>
                        <a:t> el 26 de abril. Febrero 16 de 2016 - $14.683.000, enero de 2017: $13.807.500 y febrero de 2017 $1.263.500.  Se pago anticipadamente, por tanto no debe ir a cuentas por cobrar.”</a:t>
                      </a:r>
                      <a:endParaRPr lang="es-ES" sz="1100" i="1" dirty="0" smtClean="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7417143"/>
                  </a:ext>
                </a:extLst>
              </a:tr>
            </a:tbl>
          </a:graphicData>
        </a:graphic>
      </p:graphicFrame>
      <p:sp>
        <p:nvSpPr>
          <p:cNvPr id="2" name="CuadroTexto 1"/>
          <p:cNvSpPr txBox="1"/>
          <p:nvPr/>
        </p:nvSpPr>
        <p:spPr>
          <a:xfrm>
            <a:off x="120848" y="3937322"/>
            <a:ext cx="8991765" cy="738664"/>
          </a:xfrm>
          <a:prstGeom prst="rect">
            <a:avLst/>
          </a:prstGeom>
          <a:noFill/>
        </p:spPr>
        <p:txBody>
          <a:bodyPr wrap="square" rtlCol="0">
            <a:spAutoFit/>
          </a:bodyPr>
          <a:lstStyle/>
          <a:p>
            <a:pPr algn="just"/>
            <a:r>
              <a:rPr lang="es-CO" sz="1400" dirty="0"/>
              <a:t>R</a:t>
            </a:r>
            <a:r>
              <a:rPr lang="es-CO" sz="1400" dirty="0" smtClean="0"/>
              <a:t>especto a la Empresa Aguas de la Sabana S.A. ESP, se evidenció que hasta el mes de julio de 2017 se registró en la contabilidad el valor de </a:t>
            </a:r>
            <a:r>
              <a:rPr lang="es-CO" sz="1400" dirty="0" smtClean="0"/>
              <a:t>$1.263.500</a:t>
            </a:r>
            <a:r>
              <a:rPr lang="es-CO" sz="1400" dirty="0" smtClean="0"/>
              <a:t>, por lo tanto durante los meses de abril y junio no fue incluida la cuenta por cobrar </a:t>
            </a:r>
            <a:r>
              <a:rPr lang="es-CO" sz="1400" dirty="0" smtClean="0"/>
              <a:t>en los </a:t>
            </a:r>
            <a:r>
              <a:rPr lang="es-CO" sz="1400" dirty="0" smtClean="0"/>
              <a:t>estados financieros de la UAE-CRA.</a:t>
            </a:r>
            <a:endParaRPr lang="es-ES" sz="1400" dirty="0"/>
          </a:p>
        </p:txBody>
      </p:sp>
    </p:spTree>
    <p:extLst>
      <p:ext uri="{BB962C8B-B14F-4D97-AF65-F5344CB8AC3E}">
        <p14:creationId xmlns:p14="http://schemas.microsoft.com/office/powerpoint/2010/main" val="3785854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620688"/>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SIN REGISTRAR EN LA CONTABILIDAD DE LA UAE-CRA LA CUENTA POR COBRAR</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341505447"/>
              </p:ext>
            </p:extLst>
          </p:nvPr>
        </p:nvGraphicFramePr>
        <p:xfrm>
          <a:off x="107503" y="1772816"/>
          <a:ext cx="8928993" cy="237744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503647137"/>
                    </a:ext>
                  </a:extLst>
                </a:gridCol>
                <a:gridCol w="1008112">
                  <a:extLst>
                    <a:ext uri="{9D8B030D-6E8A-4147-A177-3AD203B41FA5}">
                      <a16:colId xmlns:a16="http://schemas.microsoft.com/office/drawing/2014/main" val="2908609597"/>
                    </a:ext>
                  </a:extLst>
                </a:gridCol>
                <a:gridCol w="1008112">
                  <a:extLst>
                    <a:ext uri="{9D8B030D-6E8A-4147-A177-3AD203B41FA5}">
                      <a16:colId xmlns:a16="http://schemas.microsoft.com/office/drawing/2014/main" val="4089782716"/>
                    </a:ext>
                  </a:extLst>
                </a:gridCol>
                <a:gridCol w="936104">
                  <a:extLst>
                    <a:ext uri="{9D8B030D-6E8A-4147-A177-3AD203B41FA5}">
                      <a16:colId xmlns:a16="http://schemas.microsoft.com/office/drawing/2014/main" val="2403427717"/>
                    </a:ext>
                  </a:extLst>
                </a:gridCol>
                <a:gridCol w="1900193">
                  <a:extLst>
                    <a:ext uri="{9D8B030D-6E8A-4147-A177-3AD203B41FA5}">
                      <a16:colId xmlns:a16="http://schemas.microsoft.com/office/drawing/2014/main" val="3209518439"/>
                    </a:ext>
                  </a:extLst>
                </a:gridCol>
                <a:gridCol w="2636311">
                  <a:extLst>
                    <a:ext uri="{9D8B030D-6E8A-4147-A177-3AD203B41FA5}">
                      <a16:colId xmlns:a16="http://schemas.microsoft.com/office/drawing/2014/main" val="1282336129"/>
                    </a:ext>
                  </a:extLst>
                </a:gridCol>
              </a:tblGrid>
              <a:tr h="555304">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Registro</a:t>
                      </a:r>
                      <a:r>
                        <a:rPr lang="es-CO" sz="1400" baseline="0" dirty="0" smtClean="0"/>
                        <a:t> en contabilidad</a:t>
                      </a:r>
                    </a:p>
                    <a:p>
                      <a:pPr algn="ctr"/>
                      <a:r>
                        <a:rPr lang="es-CO" sz="1400" baseline="0" dirty="0" smtClean="0"/>
                        <a:t>al 30 de abril 2017</a:t>
                      </a: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txBody>
                  <a:tcPr/>
                </a:tc>
                <a:extLst>
                  <a:ext uri="{0D108BD9-81ED-4DB2-BD59-A6C34878D82A}">
                    <a16:rowId xmlns:a16="http://schemas.microsoft.com/office/drawing/2014/main" val="3447176629"/>
                  </a:ext>
                </a:extLst>
              </a:tr>
              <a:tr h="685963">
                <a:tc>
                  <a:txBody>
                    <a:bodyPr/>
                    <a:lstStyle/>
                    <a:p>
                      <a:r>
                        <a:rPr lang="es-CO" sz="1100" dirty="0" smtClean="0">
                          <a:latin typeface="Arial" panose="020B0604020202020204" pitchFamily="34" charset="0"/>
                          <a:cs typeface="Arial" panose="020B0604020202020204" pitchFamily="34" charset="0"/>
                        </a:rPr>
                        <a:t>EMPRESA DE DISTRIBUCION DE AGUA POTABLE,</a:t>
                      </a:r>
                      <a:r>
                        <a:rPr lang="es-CO" sz="1100" baseline="0" dirty="0" smtClean="0">
                          <a:latin typeface="Arial" panose="020B0604020202020204" pitchFamily="34" charset="0"/>
                          <a:cs typeface="Arial" panose="020B0604020202020204" pitchFamily="34" charset="0"/>
                        </a:rPr>
                        <a:t> </a:t>
                      </a:r>
                      <a:r>
                        <a:rPr lang="es-CO" sz="1100" dirty="0" smtClean="0">
                          <a:latin typeface="Arial" panose="020B0604020202020204" pitchFamily="34" charset="0"/>
                          <a:cs typeface="Arial" panose="020B0604020202020204" pitchFamily="34" charset="0"/>
                        </a:rPr>
                        <a:t>ALCANTARILLADO Y ASEO DEL CARMEN DE APICALA S.A. E.S.P. - DAGUAS</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1791 del 10/10/2016</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Liquidación según EE.FF. del SUI</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5.613.000</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CO" sz="1100" dirty="0" smtClean="0">
                          <a:latin typeface="Arial" panose="020B0604020202020204" pitchFamily="34" charset="0"/>
                          <a:cs typeface="Arial" panose="020B0604020202020204" pitchFamily="34" charset="0"/>
                        </a:rPr>
                        <a:t>5.613.000</a:t>
                      </a:r>
                      <a:endParaRPr lang="es-ES" sz="1100" dirty="0" smtClean="0">
                        <a:latin typeface="Arial" panose="020B0604020202020204" pitchFamily="34" charset="0"/>
                        <a:cs typeface="Arial" panose="020B0604020202020204" pitchFamily="34" charset="0"/>
                      </a:endParaRPr>
                    </a:p>
                  </a:txBody>
                  <a:tcPr/>
                </a:tc>
                <a:tc>
                  <a:txBody>
                    <a:bodyPr/>
                    <a:lstStyle/>
                    <a:p>
                      <a:pPr algn="just"/>
                      <a:r>
                        <a:rPr lang="es-CO" sz="1100" dirty="0" smtClean="0">
                          <a:latin typeface="Arial" panose="020B0604020202020204" pitchFamily="34" charset="0"/>
                          <a:cs typeface="Arial" panose="020B0604020202020204" pitchFamily="34" charset="0"/>
                        </a:rPr>
                        <a:t>No se evidenció registro en contabilidad</a:t>
                      </a:r>
                      <a:r>
                        <a:rPr lang="es-CO" sz="1100" baseline="0" dirty="0" smtClean="0">
                          <a:latin typeface="Arial" panose="020B0604020202020204" pitchFamily="34" charset="0"/>
                          <a:cs typeface="Arial" panose="020B0604020202020204" pitchFamily="34" charset="0"/>
                        </a:rPr>
                        <a:t> de la cuenta por cobrar. Resolución Ejecutoriada. </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“Se envió a contabilidad</a:t>
                      </a:r>
                      <a:r>
                        <a:rPr lang="es-ES" sz="1100" i="1" baseline="0" dirty="0" smtClean="0">
                          <a:latin typeface="Arial" panose="020B0604020202020204" pitchFamily="34" charset="0"/>
                          <a:cs typeface="Arial" panose="020B0604020202020204" pitchFamily="34" charset="0"/>
                        </a:rPr>
                        <a:t> el 26 de abril. Registrada en mayo y cancelada en junio.  En abril quedaron ejecutadas cercas de 1.000 resoluciones, Hasta que se registre los ingresos hasta el 15 de mayo de 2017 en SIIF, solo se dan 2 días para realizar el ajustes contable.”</a:t>
                      </a:r>
                      <a:r>
                        <a:rPr lang="es-ES" sz="1100" baseline="0" dirty="0" smtClean="0">
                          <a:latin typeface="Arial" panose="020B0604020202020204" pitchFamily="34" charset="0"/>
                          <a:cs typeface="Arial" panose="020B0604020202020204" pitchFamily="34" charset="0"/>
                        </a:rPr>
                        <a:t> </a:t>
                      </a:r>
                      <a:endParaRPr lang="es-ES" sz="11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48719795"/>
                  </a:ext>
                </a:extLst>
              </a:tr>
            </a:tbl>
          </a:graphicData>
        </a:graphic>
      </p:graphicFrame>
      <p:sp>
        <p:nvSpPr>
          <p:cNvPr id="4" name="CuadroTexto 3"/>
          <p:cNvSpPr txBox="1"/>
          <p:nvPr/>
        </p:nvSpPr>
        <p:spPr>
          <a:xfrm>
            <a:off x="76116" y="4509120"/>
            <a:ext cx="8991765" cy="523220"/>
          </a:xfrm>
          <a:prstGeom prst="rect">
            <a:avLst/>
          </a:prstGeom>
          <a:noFill/>
        </p:spPr>
        <p:txBody>
          <a:bodyPr wrap="square" rtlCol="0">
            <a:spAutoFit/>
          </a:bodyPr>
          <a:lstStyle/>
          <a:p>
            <a:pPr algn="just"/>
            <a:r>
              <a:rPr lang="es-CO" sz="1400" dirty="0" smtClean="0"/>
              <a:t>La Resolución quedó ejecutoriada el 29 de noviembre de 2016; sin embargo es remitida al proceso contable el 26 de abril de 2017 y contabilizada un mes después.</a:t>
            </a:r>
            <a:endParaRPr lang="es-ES" sz="1400" dirty="0"/>
          </a:p>
        </p:txBody>
      </p:sp>
    </p:spTree>
    <p:extLst>
      <p:ext uri="{BB962C8B-B14F-4D97-AF65-F5344CB8AC3E}">
        <p14:creationId xmlns:p14="http://schemas.microsoft.com/office/powerpoint/2010/main" val="1824093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154760667"/>
              </p:ext>
            </p:extLst>
          </p:nvPr>
        </p:nvGraphicFramePr>
        <p:xfrm>
          <a:off x="0" y="2018654"/>
          <a:ext cx="9144000" cy="3139440"/>
        </p:xfrm>
        <a:graphic>
          <a:graphicData uri="http://schemas.openxmlformats.org/drawingml/2006/table">
            <a:tbl>
              <a:tblPr firstRow="1" bandRow="1">
                <a:tableStyleId>{5C22544A-7EE6-4342-B048-85BDC9FD1C3A}</a:tableStyleId>
              </a:tblPr>
              <a:tblGrid>
                <a:gridCol w="1979712">
                  <a:extLst>
                    <a:ext uri="{9D8B030D-6E8A-4147-A177-3AD203B41FA5}">
                      <a16:colId xmlns:a16="http://schemas.microsoft.com/office/drawing/2014/main" val="503647137"/>
                    </a:ext>
                  </a:extLst>
                </a:gridCol>
                <a:gridCol w="1440160">
                  <a:extLst>
                    <a:ext uri="{9D8B030D-6E8A-4147-A177-3AD203B41FA5}">
                      <a16:colId xmlns:a16="http://schemas.microsoft.com/office/drawing/2014/main" val="2908609597"/>
                    </a:ext>
                  </a:extLst>
                </a:gridCol>
                <a:gridCol w="1008112">
                  <a:extLst>
                    <a:ext uri="{9D8B030D-6E8A-4147-A177-3AD203B41FA5}">
                      <a16:colId xmlns:a16="http://schemas.microsoft.com/office/drawing/2014/main" val="4089782716"/>
                    </a:ext>
                  </a:extLst>
                </a:gridCol>
                <a:gridCol w="1008112">
                  <a:extLst>
                    <a:ext uri="{9D8B030D-6E8A-4147-A177-3AD203B41FA5}">
                      <a16:colId xmlns:a16="http://schemas.microsoft.com/office/drawing/2014/main" val="2403427717"/>
                    </a:ext>
                  </a:extLst>
                </a:gridCol>
                <a:gridCol w="1512168">
                  <a:extLst>
                    <a:ext uri="{9D8B030D-6E8A-4147-A177-3AD203B41FA5}">
                      <a16:colId xmlns:a16="http://schemas.microsoft.com/office/drawing/2014/main" val="3209518439"/>
                    </a:ext>
                  </a:extLst>
                </a:gridCol>
                <a:gridCol w="2195736">
                  <a:extLst>
                    <a:ext uri="{9D8B030D-6E8A-4147-A177-3AD203B41FA5}">
                      <a16:colId xmlns:a16="http://schemas.microsoft.com/office/drawing/2014/main" val="344447233"/>
                    </a:ext>
                  </a:extLst>
                </a:gridCol>
              </a:tblGrid>
              <a:tr h="497161">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Registro</a:t>
                      </a:r>
                      <a:r>
                        <a:rPr lang="es-CO" sz="1400" baseline="0" dirty="0" smtClean="0"/>
                        <a:t> en contabilidad</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baseline="0" dirty="0" smtClean="0"/>
                        <a:t>al 30 de abril 2017</a:t>
                      </a:r>
                      <a:endParaRPr lang="es-ES" sz="14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es-ES" sz="1400" dirty="0" smtClean="0"/>
                    </a:p>
                  </a:txBody>
                  <a:tcPr/>
                </a:tc>
                <a:extLst>
                  <a:ext uri="{0D108BD9-81ED-4DB2-BD59-A6C34878D82A}">
                    <a16:rowId xmlns:a16="http://schemas.microsoft.com/office/drawing/2014/main" val="3447176629"/>
                  </a:ext>
                </a:extLst>
              </a:tr>
              <a:tr h="503574">
                <a:tc>
                  <a:txBody>
                    <a:bodyPr/>
                    <a:lstStyle/>
                    <a:p>
                      <a:r>
                        <a:rPr lang="es-ES" sz="1100" dirty="0" smtClean="0">
                          <a:latin typeface="Arial" panose="020B0604020202020204" pitchFamily="34" charset="0"/>
                          <a:cs typeface="Arial" panose="020B0604020202020204" pitchFamily="34" charset="0"/>
                        </a:rPr>
                        <a:t>MUNICIPIO DE CUMARIBO </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1694 del 10/10/2016</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Liquidación según EE.FF. del SUI</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2.077.000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2.077.000</a:t>
                      </a:r>
                      <a:endParaRPr lang="es-ES" sz="1100" dirty="0">
                        <a:latin typeface="Arial" panose="020B0604020202020204" pitchFamily="34" charset="0"/>
                        <a:cs typeface="Arial" panose="020B0604020202020204" pitchFamily="34" charset="0"/>
                      </a:endParaRPr>
                    </a:p>
                  </a:txBody>
                  <a:tcPr/>
                </a:tc>
                <a:tc>
                  <a:txBody>
                    <a:bodyPr/>
                    <a:lstStyle/>
                    <a:p>
                      <a:pPr algn="just"/>
                      <a:r>
                        <a:rPr lang="es-CO" sz="1100" dirty="0" smtClean="0">
                          <a:latin typeface="Arial" panose="020B0604020202020204" pitchFamily="34" charset="0"/>
                          <a:cs typeface="Arial" panose="020B0604020202020204" pitchFamily="34" charset="0"/>
                        </a:rPr>
                        <a:t>No se evidenció registro en contabilidad</a:t>
                      </a:r>
                      <a:r>
                        <a:rPr lang="es-CO" sz="1100" baseline="0" dirty="0" smtClean="0">
                          <a:latin typeface="Arial" panose="020B0604020202020204" pitchFamily="34" charset="0"/>
                          <a:cs typeface="Arial" panose="020B0604020202020204" pitchFamily="34" charset="0"/>
                        </a:rPr>
                        <a:t> de la cuenta por cobrar. Resolución Ejecutoriada. </a:t>
                      </a:r>
                      <a:endParaRPr lang="es-ES" sz="1100" dirty="0" smtClean="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“Se envió a contabilidad</a:t>
                      </a:r>
                      <a:r>
                        <a:rPr lang="es-ES" sz="1100" i="1" baseline="0" dirty="0" smtClean="0">
                          <a:latin typeface="Arial" panose="020B0604020202020204" pitchFamily="34" charset="0"/>
                          <a:cs typeface="Arial" panose="020B0604020202020204" pitchFamily="34" charset="0"/>
                        </a:rPr>
                        <a:t> el 26 de abril.</a:t>
                      </a:r>
                      <a:endParaRPr lang="es-ES" sz="1100" i="1" dirty="0" smtClean="0">
                        <a:latin typeface="Arial" panose="020B0604020202020204" pitchFamily="34" charset="0"/>
                        <a:cs typeface="Arial" panose="020B0604020202020204" pitchFamily="34" charset="0"/>
                      </a:endParaRPr>
                    </a:p>
                    <a:p>
                      <a:pPr algn="just"/>
                      <a:r>
                        <a:rPr lang="es-ES" sz="1100" i="1" dirty="0" smtClean="0">
                          <a:latin typeface="Arial" panose="020B0604020202020204" pitchFamily="34" charset="0"/>
                          <a:cs typeface="Arial" panose="020B0604020202020204" pitchFamily="34" charset="0"/>
                        </a:rPr>
                        <a:t>Contabilizada</a:t>
                      </a:r>
                      <a:r>
                        <a:rPr lang="es-ES" sz="1100" i="1" baseline="0" dirty="0" smtClean="0">
                          <a:latin typeface="Arial" panose="020B0604020202020204" pitchFamily="34" charset="0"/>
                          <a:cs typeface="Arial" panose="020B0604020202020204" pitchFamily="34" charset="0"/>
                        </a:rPr>
                        <a:t> en julio.”</a:t>
                      </a:r>
                      <a:endParaRPr lang="es-ES" sz="1100" i="1" dirty="0" smtClean="0">
                        <a:latin typeface="Arial" panose="020B0604020202020204" pitchFamily="34" charset="0"/>
                        <a:cs typeface="Arial" panose="020B0604020202020204" pitchFamily="34" charset="0"/>
                      </a:endParaRPr>
                    </a:p>
                    <a:p>
                      <a:pPr algn="just"/>
                      <a:endParaRPr lang="es-ES" sz="11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7417143"/>
                  </a:ext>
                </a:extLst>
              </a:tr>
              <a:tr h="419619">
                <a:tc>
                  <a:txBody>
                    <a:bodyPr/>
                    <a:lstStyle/>
                    <a:p>
                      <a:r>
                        <a:rPr lang="es-ES" sz="1100" dirty="0" smtClean="0">
                          <a:latin typeface="Arial" panose="020B0604020202020204" pitchFamily="34" charset="0"/>
                          <a:cs typeface="Arial" panose="020B0604020202020204" pitchFamily="34" charset="0"/>
                        </a:rPr>
                        <a:t>COOPERATIVA DE SERVICIOS PÚBLICOS DE SABANAS DE SAN ANGEL LTDA  "COOPSERSANANGEL LTDA".</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3240 del 02/12/2016</a:t>
                      </a:r>
                    </a:p>
                    <a:p>
                      <a:pPr algn="ctr"/>
                      <a:r>
                        <a:rPr lang="es-CO" sz="1100" dirty="0" smtClean="0">
                          <a:latin typeface="Arial" panose="020B0604020202020204" pitchFamily="34" charset="0"/>
                          <a:cs typeface="Arial" panose="020B0604020202020204" pitchFamily="34" charset="0"/>
                        </a:rPr>
                        <a:t>Liquidación según parágrafo</a:t>
                      </a:r>
                      <a:r>
                        <a:rPr lang="es-CO" sz="1100" baseline="0" dirty="0" smtClean="0">
                          <a:latin typeface="Arial" panose="020B0604020202020204" pitchFamily="34" charset="0"/>
                          <a:cs typeface="Arial" panose="020B0604020202020204" pitchFamily="34" charset="0"/>
                        </a:rPr>
                        <a:t> 2 artículo 6 Resolución 743 de 2015</a:t>
                      </a:r>
                      <a:r>
                        <a:rPr lang="es-CO" sz="1100" dirty="0" smtClean="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1.597.000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1.597.000</a:t>
                      </a:r>
                      <a:endParaRPr lang="es-ES" sz="1100" dirty="0">
                        <a:latin typeface="Arial" panose="020B0604020202020204" pitchFamily="34" charset="0"/>
                        <a:cs typeface="Arial" panose="020B0604020202020204" pitchFamily="34" charset="0"/>
                      </a:endParaRPr>
                    </a:p>
                  </a:txBody>
                  <a:tcPr/>
                </a:tc>
                <a:tc>
                  <a:txBody>
                    <a:bodyPr/>
                    <a:lstStyle/>
                    <a:p>
                      <a:pPr algn="just"/>
                      <a:r>
                        <a:rPr lang="es-CO" sz="1100" dirty="0" smtClean="0">
                          <a:latin typeface="Arial" panose="020B0604020202020204" pitchFamily="34" charset="0"/>
                          <a:cs typeface="Arial" panose="020B0604020202020204" pitchFamily="34" charset="0"/>
                        </a:rPr>
                        <a:t>No se evidenció registro en contabilidad</a:t>
                      </a:r>
                      <a:r>
                        <a:rPr lang="es-CO" sz="1100" baseline="0" dirty="0" smtClean="0">
                          <a:latin typeface="Arial" panose="020B0604020202020204" pitchFamily="34" charset="0"/>
                          <a:cs typeface="Arial" panose="020B0604020202020204" pitchFamily="34" charset="0"/>
                        </a:rPr>
                        <a:t> de la cuenta por cobrar. Resolución Ejecutoriada.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“Se envió a contabilidad</a:t>
                      </a:r>
                      <a:r>
                        <a:rPr lang="es-ES" sz="1100" i="1" baseline="0" dirty="0" smtClean="0">
                          <a:latin typeface="Arial" panose="020B0604020202020204" pitchFamily="34" charset="0"/>
                          <a:cs typeface="Arial" panose="020B0604020202020204" pitchFamily="34" charset="0"/>
                        </a:rPr>
                        <a:t> el 26 de abril de 2017.</a:t>
                      </a:r>
                      <a:endParaRPr lang="es-ES" sz="1100" i="1" dirty="0" smtClean="0">
                        <a:latin typeface="Arial" panose="020B0604020202020204" pitchFamily="34" charset="0"/>
                        <a:cs typeface="Arial" panose="020B0604020202020204" pitchFamily="34" charset="0"/>
                      </a:endParaRPr>
                    </a:p>
                    <a:p>
                      <a:pPr algn="just"/>
                      <a:r>
                        <a:rPr lang="es-ES" sz="1100" i="1" dirty="0" smtClean="0">
                          <a:latin typeface="Arial" panose="020B0604020202020204" pitchFamily="34" charset="0"/>
                          <a:cs typeface="Arial" panose="020B0604020202020204" pitchFamily="34" charset="0"/>
                        </a:rPr>
                        <a:t>Contabilizada en mayo”</a:t>
                      </a:r>
                    </a:p>
                    <a:p>
                      <a:pPr algn="just"/>
                      <a:endParaRPr lang="es-E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37847351"/>
                  </a:ext>
                </a:extLst>
              </a:tr>
            </a:tbl>
          </a:graphicData>
        </a:graphic>
      </p:graphicFrame>
      <p:sp>
        <p:nvSpPr>
          <p:cNvPr id="5" name="Text Box 3"/>
          <p:cNvSpPr txBox="1">
            <a:spLocks noChangeArrowheads="1"/>
          </p:cNvSpPr>
          <p:nvPr/>
        </p:nvSpPr>
        <p:spPr bwMode="auto">
          <a:xfrm>
            <a:off x="0" y="620688"/>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SIN REGISTRAR EN LA CONTABILIDAD DE LA UAE-CRA LA CUENTA POR COBRAR</a:t>
            </a:r>
            <a:endParaRPr lang="es-CO" sz="2800" b="1" dirty="0">
              <a:latin typeface="Arial" panose="020B0604020202020204" pitchFamily="34" charset="0"/>
              <a:cs typeface="Arial" panose="020B0604020202020204" pitchFamily="34" charset="0"/>
            </a:endParaRPr>
          </a:p>
        </p:txBody>
      </p:sp>
      <p:sp>
        <p:nvSpPr>
          <p:cNvPr id="4" name="CuadroTexto 3"/>
          <p:cNvSpPr txBox="1"/>
          <p:nvPr/>
        </p:nvSpPr>
        <p:spPr>
          <a:xfrm>
            <a:off x="76117" y="5340343"/>
            <a:ext cx="8991765" cy="523220"/>
          </a:xfrm>
          <a:prstGeom prst="rect">
            <a:avLst/>
          </a:prstGeom>
          <a:noFill/>
        </p:spPr>
        <p:txBody>
          <a:bodyPr wrap="square" rtlCol="0">
            <a:spAutoFit/>
          </a:bodyPr>
          <a:lstStyle/>
          <a:p>
            <a:pPr algn="just"/>
            <a:r>
              <a:rPr lang="es-CO" sz="1400" dirty="0" smtClean="0"/>
              <a:t>La Resolución 1694 quedó ejecutoriada el 2 de diciembre de 2016 y la 3240 el 15 de febrero de 2017; sin embargo son remitidas al proceso contable el 26 de abril de 2017 y son contabilizadas tres y un mes después.</a:t>
            </a:r>
            <a:endParaRPr lang="es-ES" sz="1400" dirty="0"/>
          </a:p>
        </p:txBody>
      </p:sp>
    </p:spTree>
    <p:extLst>
      <p:ext uri="{BB962C8B-B14F-4D97-AF65-F5344CB8AC3E}">
        <p14:creationId xmlns:p14="http://schemas.microsoft.com/office/powerpoint/2010/main" val="118146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276595084"/>
              </p:ext>
            </p:extLst>
          </p:nvPr>
        </p:nvGraphicFramePr>
        <p:xfrm>
          <a:off x="107505" y="1268760"/>
          <a:ext cx="8928990" cy="1874520"/>
        </p:xfrm>
        <a:graphic>
          <a:graphicData uri="http://schemas.openxmlformats.org/drawingml/2006/table">
            <a:tbl>
              <a:tblPr firstRow="1" bandRow="1">
                <a:tableStyleId>{5C22544A-7EE6-4342-B048-85BDC9FD1C3A}</a:tableStyleId>
              </a:tblPr>
              <a:tblGrid>
                <a:gridCol w="2014116">
                  <a:extLst>
                    <a:ext uri="{9D8B030D-6E8A-4147-A177-3AD203B41FA5}">
                      <a16:colId xmlns:a16="http://schemas.microsoft.com/office/drawing/2014/main" val="503647137"/>
                    </a:ext>
                  </a:extLst>
                </a:gridCol>
                <a:gridCol w="1442267">
                  <a:extLst>
                    <a:ext uri="{9D8B030D-6E8A-4147-A177-3AD203B41FA5}">
                      <a16:colId xmlns:a16="http://schemas.microsoft.com/office/drawing/2014/main" val="2908609597"/>
                    </a:ext>
                  </a:extLst>
                </a:gridCol>
                <a:gridCol w="1080120">
                  <a:extLst>
                    <a:ext uri="{9D8B030D-6E8A-4147-A177-3AD203B41FA5}">
                      <a16:colId xmlns:a16="http://schemas.microsoft.com/office/drawing/2014/main" val="4089782716"/>
                    </a:ext>
                  </a:extLst>
                </a:gridCol>
                <a:gridCol w="864096">
                  <a:extLst>
                    <a:ext uri="{9D8B030D-6E8A-4147-A177-3AD203B41FA5}">
                      <a16:colId xmlns:a16="http://schemas.microsoft.com/office/drawing/2014/main" val="2403427717"/>
                    </a:ext>
                  </a:extLst>
                </a:gridCol>
                <a:gridCol w="1892070">
                  <a:extLst>
                    <a:ext uri="{9D8B030D-6E8A-4147-A177-3AD203B41FA5}">
                      <a16:colId xmlns:a16="http://schemas.microsoft.com/office/drawing/2014/main" val="3209518439"/>
                    </a:ext>
                  </a:extLst>
                </a:gridCol>
                <a:gridCol w="1636321">
                  <a:extLst>
                    <a:ext uri="{9D8B030D-6E8A-4147-A177-3AD203B41FA5}">
                      <a16:colId xmlns:a16="http://schemas.microsoft.com/office/drawing/2014/main" val="3729890423"/>
                    </a:ext>
                  </a:extLst>
                </a:gridCol>
              </a:tblGrid>
              <a:tr h="497161">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Registro</a:t>
                      </a:r>
                      <a:r>
                        <a:rPr lang="es-CO" sz="1400" baseline="0" dirty="0" smtClean="0"/>
                        <a:t> en contabilidad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baseline="0" dirty="0" smtClean="0"/>
                        <a:t>al 30 de abril 2017</a:t>
                      </a:r>
                      <a:endParaRPr lang="es-ES" sz="14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lang="es-ES" sz="1400" dirty="0" smtClean="0"/>
                    </a:p>
                  </a:txBody>
                  <a:tcPr/>
                </a:tc>
                <a:extLst>
                  <a:ext uri="{0D108BD9-81ED-4DB2-BD59-A6C34878D82A}">
                    <a16:rowId xmlns:a16="http://schemas.microsoft.com/office/drawing/2014/main" val="3447176629"/>
                  </a:ext>
                </a:extLst>
              </a:tr>
              <a:tr h="503574">
                <a:tc>
                  <a:txBody>
                    <a:bodyPr/>
                    <a:lstStyle/>
                    <a:p>
                      <a:r>
                        <a:rPr lang="es-CO" sz="1100" dirty="0" smtClean="0">
                          <a:latin typeface="Arial" panose="020B0604020202020204" pitchFamily="34" charset="0"/>
                          <a:cs typeface="Arial" panose="020B0604020202020204" pitchFamily="34" charset="0"/>
                        </a:rPr>
                        <a:t>UNIDAD DE SERVICIOS PUBLICOS DE ACUEDUCTO, ALCANTARILLADO Y ASEO MUNICIPAL DE RAMIRIQUI</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latin typeface="Arial" panose="020B0604020202020204" pitchFamily="34" charset="0"/>
                          <a:cs typeface="Arial" panose="020B0604020202020204" pitchFamily="34" charset="0"/>
                        </a:rPr>
                        <a:t>1486 del 06/10/2016</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Liquidación según EE.FF. del SUI</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848.000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848.000</a:t>
                      </a:r>
                      <a:endParaRPr lang="es-ES" sz="1100" dirty="0">
                        <a:latin typeface="Arial" panose="020B0604020202020204" pitchFamily="34" charset="0"/>
                        <a:cs typeface="Arial" panose="020B0604020202020204" pitchFamily="34" charset="0"/>
                      </a:endParaRPr>
                    </a:p>
                  </a:txBody>
                  <a:tcPr/>
                </a:tc>
                <a:tc>
                  <a:txBody>
                    <a:bodyPr/>
                    <a:lstStyle/>
                    <a:p>
                      <a:pPr algn="just"/>
                      <a:r>
                        <a:rPr lang="es-CO" sz="1100" dirty="0" smtClean="0">
                          <a:latin typeface="Arial" panose="020B0604020202020204" pitchFamily="34" charset="0"/>
                          <a:cs typeface="Arial" panose="020B0604020202020204" pitchFamily="34" charset="0"/>
                        </a:rPr>
                        <a:t>No se evidenció registro en contabilidad</a:t>
                      </a:r>
                      <a:r>
                        <a:rPr lang="es-CO" sz="1100" baseline="0" dirty="0" smtClean="0">
                          <a:latin typeface="Arial" panose="020B0604020202020204" pitchFamily="34" charset="0"/>
                          <a:cs typeface="Arial" panose="020B0604020202020204" pitchFamily="34" charset="0"/>
                        </a:rPr>
                        <a:t> de la cuenta por cobrar. Resolución Ejecutoriada. </a:t>
                      </a:r>
                      <a:endParaRPr lang="es-ES" sz="1100" dirty="0" smtClean="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“Se envió a contabilidad</a:t>
                      </a:r>
                      <a:r>
                        <a:rPr lang="es-ES" sz="1100" i="1" baseline="0" dirty="0" smtClean="0">
                          <a:latin typeface="Arial" panose="020B0604020202020204" pitchFamily="34" charset="0"/>
                          <a:cs typeface="Arial" panose="020B0604020202020204" pitchFamily="34" charset="0"/>
                        </a:rPr>
                        <a:t> el 26 de abril de 2017. Contabilizada en mayo”</a:t>
                      </a:r>
                      <a:endParaRPr lang="es-ES" sz="1100" i="1"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7417143"/>
                  </a:ext>
                </a:extLst>
              </a:tr>
            </a:tbl>
          </a:graphicData>
        </a:graphic>
      </p:graphicFrame>
      <p:sp>
        <p:nvSpPr>
          <p:cNvPr id="5" name="Text Box 3"/>
          <p:cNvSpPr txBox="1">
            <a:spLocks noChangeArrowheads="1"/>
          </p:cNvSpPr>
          <p:nvPr/>
        </p:nvSpPr>
        <p:spPr bwMode="auto">
          <a:xfrm>
            <a:off x="0" y="188640"/>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SIN REGISTRAR EN LA CONTABILIDAD DE LA UAE-CRA LA CUENTA POR COBRAR</a:t>
            </a:r>
            <a:endParaRPr lang="es-CO" sz="2800" b="1" dirty="0">
              <a:latin typeface="Arial" panose="020B0604020202020204" pitchFamily="34" charset="0"/>
              <a:cs typeface="Arial" panose="020B0604020202020204" pitchFamily="34" charset="0"/>
            </a:endParaRPr>
          </a:p>
        </p:txBody>
      </p:sp>
      <p:sp>
        <p:nvSpPr>
          <p:cNvPr id="4" name="CuadroTexto 3"/>
          <p:cNvSpPr txBox="1"/>
          <p:nvPr/>
        </p:nvSpPr>
        <p:spPr>
          <a:xfrm>
            <a:off x="0" y="3429000"/>
            <a:ext cx="8991765" cy="523220"/>
          </a:xfrm>
          <a:prstGeom prst="rect">
            <a:avLst/>
          </a:prstGeom>
          <a:noFill/>
        </p:spPr>
        <p:txBody>
          <a:bodyPr wrap="square" rtlCol="0">
            <a:spAutoFit/>
          </a:bodyPr>
          <a:lstStyle/>
          <a:p>
            <a:pPr algn="just"/>
            <a:r>
              <a:rPr lang="es-CO" sz="1400" dirty="0" smtClean="0"/>
              <a:t>La Resolución quedó ejecutoriada el 7 de diciembre de 2016; sin embargo es remitida al proceso contable el 26 de abril de 2017 y es contabilizada un mes después.</a:t>
            </a:r>
            <a:endParaRPr lang="es-ES" sz="1400" dirty="0"/>
          </a:p>
        </p:txBody>
      </p:sp>
    </p:spTree>
    <p:extLst>
      <p:ext uri="{BB962C8B-B14F-4D97-AF65-F5344CB8AC3E}">
        <p14:creationId xmlns:p14="http://schemas.microsoft.com/office/powerpoint/2010/main" val="34681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620688"/>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a:t>Comentario general por parte de la Subdirección </a:t>
            </a:r>
            <a:r>
              <a:rPr lang="es-CO" sz="2800" b="1" dirty="0" smtClean="0"/>
              <a:t>Administrativa y Financiera</a:t>
            </a:r>
            <a:endParaRPr lang="es-CO" sz="2800" b="1" dirty="0"/>
          </a:p>
        </p:txBody>
      </p:sp>
      <p:sp>
        <p:nvSpPr>
          <p:cNvPr id="2" name="CuadroTexto 1"/>
          <p:cNvSpPr txBox="1"/>
          <p:nvPr/>
        </p:nvSpPr>
        <p:spPr>
          <a:xfrm>
            <a:off x="107505" y="1988840"/>
            <a:ext cx="8928990" cy="2462213"/>
          </a:xfrm>
          <a:prstGeom prst="rect">
            <a:avLst/>
          </a:prstGeom>
          <a:noFill/>
        </p:spPr>
        <p:txBody>
          <a:bodyPr wrap="square" rtlCol="0">
            <a:spAutoFit/>
          </a:bodyPr>
          <a:lstStyle/>
          <a:p>
            <a:endParaRPr lang="es-CO" sz="1400" b="1" dirty="0" smtClean="0"/>
          </a:p>
          <a:p>
            <a:pPr algn="just"/>
            <a:r>
              <a:rPr lang="es-CO" sz="1400" b="1" i="1" dirty="0" smtClean="0">
                <a:latin typeface="Arial" panose="020B0604020202020204" pitchFamily="34" charset="0"/>
                <a:cs typeface="Arial" panose="020B0604020202020204" pitchFamily="34" charset="0"/>
              </a:rPr>
              <a:t>“NOTA</a:t>
            </a:r>
            <a:r>
              <a:rPr lang="es-CO" sz="1400" b="1" i="1" dirty="0">
                <a:latin typeface="Arial" panose="020B0604020202020204" pitchFamily="34" charset="0"/>
                <a:cs typeface="Arial" panose="020B0604020202020204" pitchFamily="34" charset="0"/>
              </a:rPr>
              <a:t>:  </a:t>
            </a:r>
            <a:r>
              <a:rPr lang="es-CO" sz="1400" i="1" dirty="0">
                <a:latin typeface="Arial" panose="020B0604020202020204" pitchFamily="34" charset="0"/>
                <a:cs typeface="Arial" panose="020B0604020202020204" pitchFamily="34" charset="0"/>
              </a:rPr>
              <a:t>Es importante aclarar que si bien las resoluciones por medio de las cuales fijan la tarifa de la Contribución Especial para cada vigencia por concepto del servicio de regulación de agua potable y saneamiento básico y se dictan otras disposiciones, establecen que la liquidación se realizara de acuerdo con la información financiera reportada por el prestador al SUI, la Comisión cuenta con una herramienta de importación y reportes que facilita la extracción de la información financiera del SUI  llamada </a:t>
            </a:r>
            <a:r>
              <a:rPr lang="es-CO" sz="1400" b="1" i="1" u="sng" dirty="0">
                <a:latin typeface="Arial" panose="020B0604020202020204" pitchFamily="34" charset="0"/>
                <a:cs typeface="Arial" panose="020B0604020202020204" pitchFamily="34" charset="0"/>
              </a:rPr>
              <a:t>SINFONIA </a:t>
            </a:r>
            <a:r>
              <a:rPr lang="es-CO" sz="1400" i="1" dirty="0">
                <a:latin typeface="Arial" panose="020B0604020202020204" pitchFamily="34" charset="0"/>
                <a:cs typeface="Arial" panose="020B0604020202020204" pitchFamily="34" charset="0"/>
              </a:rPr>
              <a:t>la cual es utilizada para la liquidación de contribuciones especiales.</a:t>
            </a:r>
          </a:p>
          <a:p>
            <a:pPr algn="just"/>
            <a:endParaRPr lang="es-CO" sz="1400" i="1" dirty="0">
              <a:latin typeface="Arial" panose="020B0604020202020204" pitchFamily="34" charset="0"/>
              <a:cs typeface="Arial" panose="020B0604020202020204" pitchFamily="34" charset="0"/>
            </a:endParaRPr>
          </a:p>
          <a:p>
            <a:pPr algn="just"/>
            <a:r>
              <a:rPr lang="es-CO" sz="1400" i="1" dirty="0">
                <a:latin typeface="Arial" panose="020B0604020202020204" pitchFamily="34" charset="0"/>
                <a:cs typeface="Arial" panose="020B0604020202020204" pitchFamily="34" charset="0"/>
              </a:rPr>
              <a:t>Por lo anterior y de acuerdo a los datos arrojados por la auditoria se observa que la herramienta </a:t>
            </a:r>
            <a:r>
              <a:rPr lang="es-CO" sz="1400" b="1" i="1" u="sng" dirty="0">
                <a:latin typeface="Arial" panose="020B0604020202020204" pitchFamily="34" charset="0"/>
                <a:cs typeface="Arial" panose="020B0604020202020204" pitchFamily="34" charset="0"/>
              </a:rPr>
              <a:t>SINFONIA</a:t>
            </a:r>
            <a:r>
              <a:rPr lang="es-CO" sz="1400" i="1" dirty="0">
                <a:latin typeface="Arial" panose="020B0604020202020204" pitchFamily="34" charset="0"/>
                <a:cs typeface="Arial" panose="020B0604020202020204" pitchFamily="34" charset="0"/>
              </a:rPr>
              <a:t> puede estar presentando errores</a:t>
            </a:r>
            <a:r>
              <a:rPr lang="es-CO" sz="1400" i="1" dirty="0" smtClean="0">
                <a:latin typeface="Arial" panose="020B0604020202020204" pitchFamily="34" charset="0"/>
                <a:cs typeface="Arial" panose="020B0604020202020204" pitchFamily="34" charset="0"/>
              </a:rPr>
              <a:t>.”</a:t>
            </a:r>
            <a:endParaRPr lang="es-CO" sz="1400" i="1" dirty="0">
              <a:latin typeface="Arial" panose="020B0604020202020204" pitchFamily="34" charset="0"/>
              <a:cs typeface="Arial" panose="020B0604020202020204" pitchFamily="34" charset="0"/>
            </a:endParaRPr>
          </a:p>
          <a:p>
            <a:endParaRPr lang="es-ES" sz="1400" dirty="0"/>
          </a:p>
        </p:txBody>
      </p:sp>
    </p:spTree>
    <p:extLst>
      <p:ext uri="{BB962C8B-B14F-4D97-AF65-F5344CB8AC3E}">
        <p14:creationId xmlns:p14="http://schemas.microsoft.com/office/powerpoint/2010/main" val="72702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1535" y="620688"/>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GESTIÓN CONTRIBUCIONES VIGENCIA 2016</a:t>
            </a:r>
            <a:endParaRPr lang="es-CO" sz="2800" b="1" dirty="0">
              <a:latin typeface="Arial" panose="020B0604020202020204" pitchFamily="34" charset="0"/>
              <a:cs typeface="Arial" panose="020B060402020202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947741948"/>
              </p:ext>
            </p:extLst>
          </p:nvPr>
        </p:nvGraphicFramePr>
        <p:xfrm>
          <a:off x="167976" y="1700808"/>
          <a:ext cx="8784978" cy="2225040"/>
        </p:xfrm>
        <a:graphic>
          <a:graphicData uri="http://schemas.openxmlformats.org/drawingml/2006/table">
            <a:tbl>
              <a:tblPr firstRow="1" bandRow="1">
                <a:tableStyleId>{5C22544A-7EE6-4342-B048-85BDC9FD1C3A}</a:tableStyleId>
              </a:tblPr>
              <a:tblGrid>
                <a:gridCol w="4176465">
                  <a:extLst>
                    <a:ext uri="{9D8B030D-6E8A-4147-A177-3AD203B41FA5}">
                      <a16:colId xmlns:a16="http://schemas.microsoft.com/office/drawing/2014/main" val="1376266650"/>
                    </a:ext>
                  </a:extLst>
                </a:gridCol>
                <a:gridCol w="2808312">
                  <a:extLst>
                    <a:ext uri="{9D8B030D-6E8A-4147-A177-3AD203B41FA5}">
                      <a16:colId xmlns:a16="http://schemas.microsoft.com/office/drawing/2014/main" val="3146930476"/>
                    </a:ext>
                  </a:extLst>
                </a:gridCol>
                <a:gridCol w="1800201">
                  <a:extLst>
                    <a:ext uri="{9D8B030D-6E8A-4147-A177-3AD203B41FA5}">
                      <a16:colId xmlns:a16="http://schemas.microsoft.com/office/drawing/2014/main" val="2276195707"/>
                    </a:ext>
                  </a:extLst>
                </a:gridCol>
              </a:tblGrid>
              <a:tr h="370840">
                <a:tc>
                  <a:txBody>
                    <a:bodyPr/>
                    <a:lstStyle/>
                    <a:p>
                      <a:pPr algn="ctr"/>
                      <a:r>
                        <a:rPr lang="es-CO" dirty="0" smtClean="0"/>
                        <a:t>CONCEPTO</a:t>
                      </a:r>
                      <a:endParaRPr lang="es-ES" dirty="0"/>
                    </a:p>
                  </a:txBody>
                  <a:tcPr/>
                </a:tc>
                <a:tc>
                  <a:txBody>
                    <a:bodyPr/>
                    <a:lstStyle/>
                    <a:p>
                      <a:pPr algn="ctr"/>
                      <a:r>
                        <a:rPr lang="es-CO" dirty="0" smtClean="0"/>
                        <a:t>VALOR</a:t>
                      </a:r>
                      <a:endParaRPr lang="es-ES" dirty="0"/>
                    </a:p>
                  </a:txBody>
                  <a:tcPr/>
                </a:tc>
                <a:tc>
                  <a:txBody>
                    <a:bodyPr/>
                    <a:lstStyle/>
                    <a:p>
                      <a:pPr algn="ctr"/>
                      <a:r>
                        <a:rPr lang="es-CO" dirty="0" smtClean="0"/>
                        <a:t>PORCENTAJE</a:t>
                      </a:r>
                      <a:endParaRPr lang="es-ES" dirty="0"/>
                    </a:p>
                  </a:txBody>
                  <a:tcPr/>
                </a:tc>
                <a:extLst>
                  <a:ext uri="{0D108BD9-81ED-4DB2-BD59-A6C34878D82A}">
                    <a16:rowId xmlns:a16="http://schemas.microsoft.com/office/drawing/2014/main" val="2452000278"/>
                  </a:ext>
                </a:extLst>
              </a:tr>
              <a:tr h="370840">
                <a:tc>
                  <a:txBody>
                    <a:bodyPr/>
                    <a:lstStyle/>
                    <a:p>
                      <a:r>
                        <a:rPr lang="es-CO" dirty="0" smtClean="0"/>
                        <a:t>Total</a:t>
                      </a:r>
                      <a:r>
                        <a:rPr lang="es-CO" baseline="0" dirty="0" smtClean="0"/>
                        <a:t> l</a:t>
                      </a:r>
                      <a:r>
                        <a:rPr lang="es-CO" dirty="0" smtClean="0"/>
                        <a:t>iquidación contribución 2016</a:t>
                      </a:r>
                      <a:endParaRPr lang="es-ES" dirty="0"/>
                    </a:p>
                  </a:txBody>
                  <a:tcPr/>
                </a:tc>
                <a:tc>
                  <a:txBody>
                    <a:bodyPr/>
                    <a:lstStyle/>
                    <a:p>
                      <a:pPr algn="ctr"/>
                      <a:r>
                        <a:rPr lang="es-CO" dirty="0" smtClean="0"/>
                        <a:t>$13.347.380.000</a:t>
                      </a:r>
                      <a:endParaRPr lang="es-ES" dirty="0"/>
                    </a:p>
                  </a:txBody>
                  <a:tcPr/>
                </a:tc>
                <a:tc>
                  <a:txBody>
                    <a:bodyPr/>
                    <a:lstStyle/>
                    <a:p>
                      <a:pPr algn="ctr"/>
                      <a:r>
                        <a:rPr lang="es-CO" dirty="0" smtClean="0"/>
                        <a:t>100%</a:t>
                      </a:r>
                      <a:endParaRPr lang="es-ES" dirty="0"/>
                    </a:p>
                  </a:txBody>
                  <a:tcPr/>
                </a:tc>
                <a:extLst>
                  <a:ext uri="{0D108BD9-81ED-4DB2-BD59-A6C34878D82A}">
                    <a16:rowId xmlns:a16="http://schemas.microsoft.com/office/drawing/2014/main" val="845961125"/>
                  </a:ext>
                </a:extLst>
              </a:tr>
              <a:tr h="370840">
                <a:tc>
                  <a:txBody>
                    <a:bodyPr/>
                    <a:lstStyle/>
                    <a:p>
                      <a:r>
                        <a:rPr lang="es-CO" dirty="0" smtClean="0"/>
                        <a:t>Resoluciones Notificadas</a:t>
                      </a:r>
                      <a:endParaRPr lang="es-ES" dirty="0"/>
                    </a:p>
                  </a:txBody>
                  <a:tcPr/>
                </a:tc>
                <a:tc>
                  <a:txBody>
                    <a:bodyPr/>
                    <a:lstStyle/>
                    <a:p>
                      <a:pPr algn="ctr"/>
                      <a:r>
                        <a:rPr lang="es-CO" dirty="0" smtClean="0"/>
                        <a:t>$13.312.520.000</a:t>
                      </a:r>
                      <a:endParaRPr lang="es-ES" dirty="0"/>
                    </a:p>
                  </a:txBody>
                  <a:tcPr/>
                </a:tc>
                <a:tc>
                  <a:txBody>
                    <a:bodyPr/>
                    <a:lstStyle/>
                    <a:p>
                      <a:pPr algn="ctr"/>
                      <a:r>
                        <a:rPr lang="es-CO" dirty="0" smtClean="0"/>
                        <a:t>99,7%</a:t>
                      </a:r>
                      <a:endParaRPr lang="es-ES" dirty="0"/>
                    </a:p>
                  </a:txBody>
                  <a:tcPr/>
                </a:tc>
                <a:extLst>
                  <a:ext uri="{0D108BD9-81ED-4DB2-BD59-A6C34878D82A}">
                    <a16:rowId xmlns:a16="http://schemas.microsoft.com/office/drawing/2014/main" val="2840523974"/>
                  </a:ext>
                </a:extLst>
              </a:tr>
              <a:tr h="370840">
                <a:tc>
                  <a:txBody>
                    <a:bodyPr/>
                    <a:lstStyle/>
                    <a:p>
                      <a:r>
                        <a:rPr lang="es-CO" dirty="0" smtClean="0"/>
                        <a:t>Resoluciones Ejecutoriadas</a:t>
                      </a:r>
                      <a:endParaRPr lang="es-ES" dirty="0"/>
                    </a:p>
                  </a:txBody>
                  <a:tcPr/>
                </a:tc>
                <a:tc>
                  <a:txBody>
                    <a:bodyPr/>
                    <a:lstStyle/>
                    <a:p>
                      <a:pPr algn="ctr"/>
                      <a:r>
                        <a:rPr lang="es-CO" dirty="0" smtClean="0"/>
                        <a:t>$13.203.532.000</a:t>
                      </a:r>
                      <a:endParaRPr lang="es-ES" dirty="0"/>
                    </a:p>
                  </a:txBody>
                  <a:tcPr/>
                </a:tc>
                <a:tc>
                  <a:txBody>
                    <a:bodyPr/>
                    <a:lstStyle/>
                    <a:p>
                      <a:pPr algn="ctr"/>
                      <a:r>
                        <a:rPr lang="es-CO" dirty="0" smtClean="0"/>
                        <a:t>98,9%</a:t>
                      </a:r>
                      <a:endParaRPr lang="es-ES" dirty="0"/>
                    </a:p>
                  </a:txBody>
                  <a:tcPr/>
                </a:tc>
                <a:extLst>
                  <a:ext uri="{0D108BD9-81ED-4DB2-BD59-A6C34878D82A}">
                    <a16:rowId xmlns:a16="http://schemas.microsoft.com/office/drawing/2014/main" val="2826175753"/>
                  </a:ext>
                </a:extLst>
              </a:tr>
              <a:tr h="370840">
                <a:tc>
                  <a:txBody>
                    <a:bodyPr/>
                    <a:lstStyle/>
                    <a:p>
                      <a:r>
                        <a:rPr lang="es-CO" dirty="0" smtClean="0"/>
                        <a:t>Valor Recaudado</a:t>
                      </a:r>
                      <a:endParaRPr lang="es-ES" dirty="0"/>
                    </a:p>
                  </a:txBody>
                  <a:tcPr/>
                </a:tc>
                <a:tc>
                  <a:txBody>
                    <a:bodyPr/>
                    <a:lstStyle/>
                    <a:p>
                      <a:pPr algn="ctr"/>
                      <a:r>
                        <a:rPr lang="es-CO" dirty="0" smtClean="0"/>
                        <a:t>$12.523.036.642</a:t>
                      </a:r>
                      <a:endParaRPr lang="es-ES" dirty="0"/>
                    </a:p>
                  </a:txBody>
                  <a:tcPr/>
                </a:tc>
                <a:tc>
                  <a:txBody>
                    <a:bodyPr/>
                    <a:lstStyle/>
                    <a:p>
                      <a:pPr marL="0" algn="ctr" defTabSz="914400" rtl="0" eaLnBrk="1" latinLnBrk="0" hangingPunct="1"/>
                      <a:r>
                        <a:rPr lang="es-CO" sz="1800" kern="1200" dirty="0" smtClean="0">
                          <a:solidFill>
                            <a:schemeClr val="dk1"/>
                          </a:solidFill>
                          <a:latin typeface="+mn-lt"/>
                          <a:ea typeface="+mn-ea"/>
                          <a:cs typeface="+mn-cs"/>
                        </a:rPr>
                        <a:t>93.8%</a:t>
                      </a:r>
                      <a:endParaRPr lang="es-ES" sz="1800" kern="1200" dirty="0">
                        <a:solidFill>
                          <a:schemeClr val="dk1"/>
                        </a:solidFill>
                        <a:latin typeface="+mn-lt"/>
                        <a:ea typeface="+mn-ea"/>
                        <a:cs typeface="+mn-cs"/>
                      </a:endParaRPr>
                    </a:p>
                  </a:txBody>
                  <a:tcPr/>
                </a:tc>
                <a:extLst>
                  <a:ext uri="{0D108BD9-81ED-4DB2-BD59-A6C34878D82A}">
                    <a16:rowId xmlns:a16="http://schemas.microsoft.com/office/drawing/2014/main" val="3414536364"/>
                  </a:ext>
                </a:extLst>
              </a:tr>
              <a:tr h="370840">
                <a:tc>
                  <a:txBody>
                    <a:bodyPr/>
                    <a:lstStyle/>
                    <a:p>
                      <a:r>
                        <a:rPr lang="es-CO" dirty="0" smtClean="0"/>
                        <a:t>Valor por recaudar</a:t>
                      </a:r>
                      <a:endParaRPr lang="es-ES" dirty="0"/>
                    </a:p>
                  </a:txBody>
                  <a:tcPr/>
                </a:tc>
                <a:tc>
                  <a:txBody>
                    <a:bodyPr/>
                    <a:lstStyle/>
                    <a:p>
                      <a:pPr algn="ctr"/>
                      <a:r>
                        <a:rPr lang="es-CO" dirty="0" smtClean="0"/>
                        <a:t>$824.343.358</a:t>
                      </a:r>
                      <a:endParaRPr lang="es-ES" dirty="0"/>
                    </a:p>
                  </a:txBody>
                  <a:tcPr/>
                </a:tc>
                <a:tc>
                  <a:txBody>
                    <a:bodyPr/>
                    <a:lstStyle/>
                    <a:p>
                      <a:pPr marL="0" algn="ctr" defTabSz="914400" rtl="0" eaLnBrk="1" latinLnBrk="0" hangingPunct="1"/>
                      <a:r>
                        <a:rPr lang="es-CO" sz="1800" kern="1200" dirty="0" smtClean="0">
                          <a:solidFill>
                            <a:schemeClr val="dk1"/>
                          </a:solidFill>
                          <a:latin typeface="+mn-lt"/>
                          <a:ea typeface="+mn-ea"/>
                          <a:cs typeface="+mn-cs"/>
                        </a:rPr>
                        <a:t>6.2%</a:t>
                      </a:r>
                      <a:endParaRPr lang="es-ES" sz="1800" kern="1200" dirty="0">
                        <a:solidFill>
                          <a:schemeClr val="dk1"/>
                        </a:solidFill>
                        <a:latin typeface="+mn-lt"/>
                        <a:ea typeface="+mn-ea"/>
                        <a:cs typeface="+mn-cs"/>
                      </a:endParaRPr>
                    </a:p>
                  </a:txBody>
                  <a:tcPr/>
                </a:tc>
                <a:extLst>
                  <a:ext uri="{0D108BD9-81ED-4DB2-BD59-A6C34878D82A}">
                    <a16:rowId xmlns:a16="http://schemas.microsoft.com/office/drawing/2014/main" val="3131507936"/>
                  </a:ext>
                </a:extLst>
              </a:tr>
            </a:tbl>
          </a:graphicData>
        </a:graphic>
      </p:graphicFrame>
      <p:sp>
        <p:nvSpPr>
          <p:cNvPr id="4" name="CuadroTexto 3"/>
          <p:cNvSpPr txBox="1"/>
          <p:nvPr/>
        </p:nvSpPr>
        <p:spPr>
          <a:xfrm>
            <a:off x="183863" y="4221088"/>
            <a:ext cx="8640960" cy="784830"/>
          </a:xfrm>
          <a:prstGeom prst="rect">
            <a:avLst/>
          </a:prstGeom>
          <a:noFill/>
        </p:spPr>
        <p:txBody>
          <a:bodyPr wrap="square" rtlCol="0">
            <a:spAutoFit/>
          </a:bodyPr>
          <a:lstStyle/>
          <a:p>
            <a:pPr algn="just"/>
            <a:r>
              <a:rPr lang="es-CO" sz="1500" dirty="0"/>
              <a:t>Conforme a la información detallada, se evidencia </a:t>
            </a:r>
            <a:r>
              <a:rPr lang="es-CO" sz="1500" dirty="0" smtClean="0"/>
              <a:t>que a fecha 30 de junio de 2017 las Empresas de Servicios Públicos adeudan a la UAE-CRA un valor de $824.343.358 por concepto de la contribución especial vigencia 2016.</a:t>
            </a:r>
            <a:endParaRPr lang="es-ES" sz="1500" dirty="0"/>
          </a:p>
        </p:txBody>
      </p:sp>
    </p:spTree>
    <p:extLst>
      <p:ext uri="{BB962C8B-B14F-4D97-AF65-F5344CB8AC3E}">
        <p14:creationId xmlns:p14="http://schemas.microsoft.com/office/powerpoint/2010/main" val="412389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4175" y="2276872"/>
            <a:ext cx="9144000" cy="1384995"/>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r>
              <a:rPr lang="es-CO" sz="2800" b="1" dirty="0">
                <a:solidFill>
                  <a:schemeClr val="tx1"/>
                </a:solidFill>
              </a:rPr>
              <a:t>SEGUIMIENTO A LAS ACCIONES IMPLEMENTADAS SOBRE EL INFORME DE AUDITORÍA FECHADO EL 9 DE SEPTIEMBRE DE </a:t>
            </a:r>
            <a:r>
              <a:rPr lang="es-CO" sz="2800" b="1" dirty="0" smtClean="0">
                <a:solidFill>
                  <a:schemeClr val="tx1"/>
                </a:solidFill>
              </a:rPr>
              <a:t>2016</a:t>
            </a:r>
            <a:endParaRPr lang="es-CO" sz="2800" b="1" dirty="0">
              <a:solidFill>
                <a:schemeClr val="tx1"/>
              </a:solidFill>
            </a:endParaRPr>
          </a:p>
        </p:txBody>
      </p:sp>
    </p:spTree>
    <p:extLst>
      <p:ext uri="{BB962C8B-B14F-4D97-AF65-F5344CB8AC3E}">
        <p14:creationId xmlns:p14="http://schemas.microsoft.com/office/powerpoint/2010/main" val="357449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3709" y="188640"/>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SEGUIMIENTO A LAS RESOLUCIONES SIN ELABORAR DE LAS VIGENCIAS 2012 AL 2015</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767274088"/>
              </p:ext>
            </p:extLst>
          </p:nvPr>
        </p:nvGraphicFramePr>
        <p:xfrm>
          <a:off x="107505" y="1142747"/>
          <a:ext cx="8928990" cy="3738818"/>
        </p:xfrm>
        <a:graphic>
          <a:graphicData uri="http://schemas.openxmlformats.org/drawingml/2006/table">
            <a:tbl>
              <a:tblPr firstRow="1" bandRow="1">
                <a:tableStyleId>{5C22544A-7EE6-4342-B048-85BDC9FD1C3A}</a:tableStyleId>
              </a:tblPr>
              <a:tblGrid>
                <a:gridCol w="821745">
                  <a:extLst>
                    <a:ext uri="{9D8B030D-6E8A-4147-A177-3AD203B41FA5}">
                      <a16:colId xmlns:a16="http://schemas.microsoft.com/office/drawing/2014/main" val="503647137"/>
                    </a:ext>
                  </a:extLst>
                </a:gridCol>
                <a:gridCol w="1194478">
                  <a:extLst>
                    <a:ext uri="{9D8B030D-6E8A-4147-A177-3AD203B41FA5}">
                      <a16:colId xmlns:a16="http://schemas.microsoft.com/office/drawing/2014/main" val="2908609597"/>
                    </a:ext>
                  </a:extLst>
                </a:gridCol>
                <a:gridCol w="1152128">
                  <a:extLst>
                    <a:ext uri="{9D8B030D-6E8A-4147-A177-3AD203B41FA5}">
                      <a16:colId xmlns:a16="http://schemas.microsoft.com/office/drawing/2014/main" val="4089782716"/>
                    </a:ext>
                  </a:extLst>
                </a:gridCol>
                <a:gridCol w="1224136">
                  <a:extLst>
                    <a:ext uri="{9D8B030D-6E8A-4147-A177-3AD203B41FA5}">
                      <a16:colId xmlns:a16="http://schemas.microsoft.com/office/drawing/2014/main" val="2403427717"/>
                    </a:ext>
                  </a:extLst>
                </a:gridCol>
                <a:gridCol w="1296144">
                  <a:extLst>
                    <a:ext uri="{9D8B030D-6E8A-4147-A177-3AD203B41FA5}">
                      <a16:colId xmlns:a16="http://schemas.microsoft.com/office/drawing/2014/main" val="3209518439"/>
                    </a:ext>
                  </a:extLst>
                </a:gridCol>
                <a:gridCol w="3240359">
                  <a:extLst>
                    <a:ext uri="{9D8B030D-6E8A-4147-A177-3AD203B41FA5}">
                      <a16:colId xmlns:a16="http://schemas.microsoft.com/office/drawing/2014/main" val="656424537"/>
                    </a:ext>
                  </a:extLst>
                </a:gridCol>
              </a:tblGrid>
              <a:tr h="497161">
                <a:tc>
                  <a:txBody>
                    <a:bodyPr/>
                    <a:lstStyle/>
                    <a:p>
                      <a:pPr algn="ctr"/>
                      <a:r>
                        <a:rPr lang="es-CO" sz="1200" smtClean="0"/>
                        <a:t>Vigencias</a:t>
                      </a:r>
                      <a:endParaRPr lang="es-ES" sz="1200" dirty="0"/>
                    </a:p>
                  </a:txBody>
                  <a:tcPr/>
                </a:tc>
                <a:tc>
                  <a:txBody>
                    <a:bodyPr/>
                    <a:lstStyle/>
                    <a:p>
                      <a:pPr algn="ctr"/>
                      <a:r>
                        <a:rPr lang="es-CO" sz="1200" dirty="0" smtClean="0"/>
                        <a:t>Resoluciones</a:t>
                      </a:r>
                      <a:r>
                        <a:rPr lang="es-CO" sz="1200" baseline="0" dirty="0" smtClean="0"/>
                        <a:t> sin elaborar con saldo a favor de la UAE-CRA</a:t>
                      </a:r>
                      <a:endParaRPr lang="es-ES" sz="1200" dirty="0"/>
                    </a:p>
                  </a:txBody>
                  <a:tcPr/>
                </a:tc>
                <a:tc>
                  <a:txBody>
                    <a:bodyPr/>
                    <a:lstStyle/>
                    <a:p>
                      <a:pPr algn="ctr"/>
                      <a:r>
                        <a:rPr lang="es-CO" sz="1200" dirty="0" smtClean="0"/>
                        <a:t>Resoluciones  elaboradas según plan de choque</a:t>
                      </a:r>
                      <a:endParaRPr lang="es-ES" sz="1200" dirty="0"/>
                    </a:p>
                  </a:txBody>
                  <a:tcPr/>
                </a:tc>
                <a:tc>
                  <a:txBody>
                    <a:bodyPr/>
                    <a:lstStyle/>
                    <a:p>
                      <a:pPr algn="ctr"/>
                      <a:r>
                        <a:rPr lang="es-CO" sz="1200" dirty="0" smtClean="0"/>
                        <a:t>Liquidaciones con saldo cero</a:t>
                      </a:r>
                      <a:endParaRPr lang="es-ES" sz="1200" dirty="0"/>
                    </a:p>
                  </a:txBody>
                  <a:tcPr/>
                </a:tc>
                <a:tc>
                  <a:txBody>
                    <a:bodyPr/>
                    <a:lstStyle/>
                    <a:p>
                      <a:pPr algn="ctr"/>
                      <a:r>
                        <a:rPr lang="es-CO" sz="1200" dirty="0" smtClean="0"/>
                        <a:t>Liquidaciones realizadas con saldo cero</a:t>
                      </a:r>
                      <a:endParaRPr lang="es-E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200" smtClean="0"/>
                        <a:t>Observaciones de la Subdirección Administrativa</a:t>
                      </a:r>
                      <a:endParaRPr lang="es-ES" sz="1200" dirty="0" smtClean="0"/>
                    </a:p>
                  </a:txBody>
                  <a:tcPr/>
                </a:tc>
                <a:extLst>
                  <a:ext uri="{0D108BD9-81ED-4DB2-BD59-A6C34878D82A}">
                    <a16:rowId xmlns:a16="http://schemas.microsoft.com/office/drawing/2014/main" val="3447176629"/>
                  </a:ext>
                </a:extLst>
              </a:tr>
              <a:tr h="559598">
                <a:tc>
                  <a:txBody>
                    <a:bodyPr/>
                    <a:lstStyle/>
                    <a:p>
                      <a:r>
                        <a:rPr lang="es-CO" sz="1100" dirty="0" smtClean="0">
                          <a:latin typeface="Arial" panose="020B0604020202020204" pitchFamily="34" charset="0"/>
                          <a:cs typeface="Arial" panose="020B0604020202020204" pitchFamily="34" charset="0"/>
                        </a:rPr>
                        <a:t>2012</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latin typeface="Arial" panose="020B0604020202020204" pitchFamily="34" charset="0"/>
                          <a:cs typeface="Arial" panose="020B0604020202020204" pitchFamily="34" charset="0"/>
                        </a:rPr>
                        <a:t>467</a:t>
                      </a:r>
                      <a:endParaRPr lang="es-ES" sz="1100" dirty="0" smtClean="0">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467</a:t>
                      </a:r>
                      <a:r>
                        <a:rPr lang="es-CO" sz="1100" kern="1200" dirty="0" smtClean="0">
                          <a:solidFill>
                            <a:srgbClr val="008000"/>
                          </a:solidFill>
                          <a:latin typeface="Arial" panose="020B0604020202020204" pitchFamily="34" charset="0"/>
                          <a:ea typeface="+mn-ea"/>
                          <a:cs typeface="Arial" panose="020B0604020202020204" pitchFamily="34" charset="0"/>
                        </a:rPr>
                        <a:t>  </a:t>
                      </a:r>
                      <a:endParaRPr lang="es-ES" sz="1100" kern="1200" dirty="0">
                        <a:solidFill>
                          <a:srgbClr val="008000"/>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118</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116</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00" b="0" i="1" u="none" strike="noStrike" dirty="0" smtClean="0">
                          <a:solidFill>
                            <a:schemeClr val="tx1"/>
                          </a:solidFill>
                          <a:effectLst/>
                          <a:latin typeface="Arial" panose="020B0604020202020204" pitchFamily="34" charset="0"/>
                          <a:cs typeface="Arial" panose="020B0604020202020204" pitchFamily="34" charset="0"/>
                        </a:rPr>
                        <a:t>“1 Empresa de servicios públicos del municipio de </a:t>
                      </a:r>
                      <a:r>
                        <a:rPr lang="es-CO" sz="1000" b="0" i="1" u="none" strike="noStrike" dirty="0" err="1" smtClean="0">
                          <a:solidFill>
                            <a:schemeClr val="tx1"/>
                          </a:solidFill>
                          <a:effectLst/>
                          <a:latin typeface="Arial" panose="020B0604020202020204" pitchFamily="34" charset="0"/>
                          <a:cs typeface="Arial" panose="020B0604020202020204" pitchFamily="34" charset="0"/>
                        </a:rPr>
                        <a:t>cubarral</a:t>
                      </a:r>
                      <a:r>
                        <a:rPr lang="es-CO" sz="1000" b="0" i="1" u="none" strike="noStrike" dirty="0" smtClean="0">
                          <a:solidFill>
                            <a:schemeClr val="tx1"/>
                          </a:solidFill>
                          <a:effectLst/>
                          <a:latin typeface="Arial" panose="020B0604020202020204" pitchFamily="34" charset="0"/>
                          <a:cs typeface="Arial" panose="020B0604020202020204" pitchFamily="34" charset="0"/>
                        </a:rPr>
                        <a:t>-meta – ya se realizo.</a:t>
                      </a:r>
                      <a:endParaRPr lang="es-CO" sz="1000" b="0" i="1" u="none" strike="noStrike" dirty="0" smtClean="0">
                        <a:solidFill>
                          <a:srgbClr val="FF0000"/>
                        </a:solidFill>
                        <a:effectLst/>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00" b="0" i="1" u="none" strike="noStrike" dirty="0" smtClean="0">
                          <a:solidFill>
                            <a:schemeClr val="tx1"/>
                          </a:solidFill>
                          <a:effectLst/>
                          <a:latin typeface="Arial" panose="020B0604020202020204" pitchFamily="34" charset="0"/>
                          <a:cs typeface="Arial" panose="020B0604020202020204" pitchFamily="34" charset="0"/>
                        </a:rPr>
                        <a:t>2 U</a:t>
                      </a:r>
                      <a:r>
                        <a:rPr lang="es-CO" sz="1000" b="0" i="1" u="none" strike="noStrike" kern="1200" dirty="0" smtClean="0">
                          <a:solidFill>
                            <a:schemeClr val="tx1"/>
                          </a:solidFill>
                          <a:effectLst/>
                          <a:latin typeface="Arial" panose="020B0604020202020204" pitchFamily="34" charset="0"/>
                          <a:ea typeface="+mn-ea"/>
                          <a:cs typeface="Arial" panose="020B0604020202020204" pitchFamily="34" charset="0"/>
                        </a:rPr>
                        <a:t>nidad administradora de servicios públicos de acueducto, alcantarillado y aseo del municipio de tota-</a:t>
                      </a:r>
                      <a:r>
                        <a:rPr lang="es-CO" sz="1000" b="0" i="1" u="none" strike="noStrike" kern="1200" dirty="0" err="1" smtClean="0">
                          <a:solidFill>
                            <a:schemeClr val="tx1"/>
                          </a:solidFill>
                          <a:effectLst/>
                          <a:latin typeface="Arial" panose="020B0604020202020204" pitchFamily="34" charset="0"/>
                          <a:ea typeface="+mn-ea"/>
                          <a:cs typeface="Arial" panose="020B0604020202020204" pitchFamily="34" charset="0"/>
                        </a:rPr>
                        <a:t>boyaca</a:t>
                      </a:r>
                      <a:r>
                        <a:rPr lang="es-CO" sz="1000" b="0" i="1" u="none" strike="noStrike" kern="1200" dirty="0" smtClean="0">
                          <a:solidFill>
                            <a:schemeClr val="tx1"/>
                          </a:solidFill>
                          <a:effectLst/>
                          <a:latin typeface="Arial" panose="020B0604020202020204" pitchFamily="34" charset="0"/>
                          <a:ea typeface="+mn-ea"/>
                          <a:cs typeface="Arial" panose="020B0604020202020204" pitchFamily="34" charset="0"/>
                        </a:rPr>
                        <a:t> – pendiente por expedir,</a:t>
                      </a:r>
                      <a:r>
                        <a:rPr lang="es-CO" sz="1000" b="0" i="1" u="none" strike="noStrike" kern="1200" baseline="0" dirty="0" smtClean="0">
                          <a:solidFill>
                            <a:schemeClr val="tx1"/>
                          </a:solidFill>
                          <a:effectLst/>
                          <a:latin typeface="Arial" panose="020B0604020202020204" pitchFamily="34" charset="0"/>
                          <a:ea typeface="+mn-ea"/>
                          <a:cs typeface="Arial" panose="020B0604020202020204" pitchFamily="34" charset="0"/>
                        </a:rPr>
                        <a:t> la información reportada al sui se encuentra en cero. se revisará si se puede realizar con información histórica”</a:t>
                      </a:r>
                      <a:endParaRPr lang="es-ES" sz="1000" i="1" kern="1200" dirty="0" smtClean="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42752692"/>
                  </a:ext>
                </a:extLst>
              </a:tr>
              <a:tr h="567590">
                <a:tc>
                  <a:txBody>
                    <a:bodyPr/>
                    <a:lstStyle/>
                    <a:p>
                      <a:r>
                        <a:rPr lang="es-CO" sz="1100" dirty="0" smtClean="0">
                          <a:latin typeface="Arial" panose="020B0604020202020204" pitchFamily="34" charset="0"/>
                          <a:cs typeface="Arial" panose="020B0604020202020204" pitchFamily="34" charset="0"/>
                        </a:rPr>
                        <a:t>2013</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468</a:t>
                      </a:r>
                      <a:endParaRPr lang="es-ES" sz="1100" dirty="0">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471  </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126</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126  </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932184604"/>
                  </a:ext>
                </a:extLst>
              </a:tr>
              <a:tr h="503574">
                <a:tc>
                  <a:txBody>
                    <a:bodyPr/>
                    <a:lstStyle/>
                    <a:p>
                      <a:r>
                        <a:rPr lang="es-CO" sz="1100" dirty="0" smtClean="0">
                          <a:latin typeface="Arial" panose="020B0604020202020204" pitchFamily="34" charset="0"/>
                          <a:cs typeface="Arial" panose="020B0604020202020204" pitchFamily="34" charset="0"/>
                        </a:rPr>
                        <a:t>2014</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539</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557 </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121</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121 </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167417143"/>
                  </a:ext>
                </a:extLst>
              </a:tr>
              <a:tr h="503574">
                <a:tc>
                  <a:txBody>
                    <a:bodyPr/>
                    <a:lstStyle/>
                    <a:p>
                      <a:r>
                        <a:rPr lang="es-CO" sz="1100" dirty="0" smtClean="0">
                          <a:latin typeface="Arial" panose="020B0604020202020204" pitchFamily="34" charset="0"/>
                          <a:cs typeface="Arial" panose="020B0604020202020204" pitchFamily="34" charset="0"/>
                        </a:rPr>
                        <a:t>2015</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91</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491 </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kern="1200" dirty="0" smtClean="0">
                          <a:solidFill>
                            <a:schemeClr val="dk1"/>
                          </a:solidFill>
                          <a:latin typeface="Arial" panose="020B0604020202020204" pitchFamily="34" charset="0"/>
                          <a:ea typeface="+mn-ea"/>
                          <a:cs typeface="Arial" panose="020B0604020202020204" pitchFamily="34" charset="0"/>
                        </a:rPr>
                        <a:t>6</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6 </a:t>
                      </a:r>
                      <a:endParaRPr lang="es-ES"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880916114"/>
                  </a:ext>
                </a:extLst>
              </a:tr>
            </a:tbl>
          </a:graphicData>
        </a:graphic>
      </p:graphicFrame>
      <p:sp>
        <p:nvSpPr>
          <p:cNvPr id="2" name="CuadroTexto 1"/>
          <p:cNvSpPr txBox="1"/>
          <p:nvPr/>
        </p:nvSpPr>
        <p:spPr>
          <a:xfrm>
            <a:off x="107505" y="4941168"/>
            <a:ext cx="8928989" cy="954107"/>
          </a:xfrm>
          <a:prstGeom prst="rect">
            <a:avLst/>
          </a:prstGeom>
          <a:noFill/>
        </p:spPr>
        <p:txBody>
          <a:bodyPr wrap="square" rtlCol="0">
            <a:spAutoFit/>
          </a:bodyPr>
          <a:lstStyle/>
          <a:p>
            <a:pPr algn="just"/>
            <a:r>
              <a:rPr lang="es-CO" sz="1400" dirty="0"/>
              <a:t>Conforme a la información detallada, se evidencia que la entidad elaboró las resoluciones que se encontraban pendientes de vigencias </a:t>
            </a:r>
            <a:r>
              <a:rPr lang="es-CO" sz="1400" dirty="0" smtClean="0"/>
              <a:t>anteriores (2012-2015), </a:t>
            </a:r>
            <a:r>
              <a:rPr lang="es-CO" sz="1400" dirty="0"/>
              <a:t>gracias al plan de choque diseñado por la </a:t>
            </a:r>
            <a:r>
              <a:rPr lang="es-CO" sz="1400" dirty="0" smtClean="0"/>
              <a:t>Subdirección Administrativa </a:t>
            </a:r>
            <a:r>
              <a:rPr lang="es-CO" sz="1400" dirty="0"/>
              <a:t>y </a:t>
            </a:r>
            <a:r>
              <a:rPr lang="es-CO" sz="1400" dirty="0" smtClean="0"/>
              <a:t>Financiera en el año 2016; sin </a:t>
            </a:r>
            <a:r>
              <a:rPr lang="es-CO" sz="1400" dirty="0"/>
              <a:t>embargo, no se </a:t>
            </a:r>
            <a:r>
              <a:rPr lang="es-CO" sz="1400" dirty="0" smtClean="0"/>
              <a:t>evidenciaron a la fecha de la auditoría dos </a:t>
            </a:r>
            <a:r>
              <a:rPr lang="es-CO" sz="1400" dirty="0"/>
              <a:t>liquidaciones con saldo cero de la vigencia </a:t>
            </a:r>
            <a:r>
              <a:rPr lang="es-CO" sz="1400" dirty="0" smtClean="0"/>
              <a:t>2012.</a:t>
            </a:r>
            <a:endParaRPr lang="es-ES" sz="1400" dirty="0"/>
          </a:p>
        </p:txBody>
      </p:sp>
    </p:spTree>
    <p:extLst>
      <p:ext uri="{BB962C8B-B14F-4D97-AF65-F5344CB8AC3E}">
        <p14:creationId xmlns:p14="http://schemas.microsoft.com/office/powerpoint/2010/main" val="1771210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980728"/>
            <a:ext cx="9144000" cy="523220"/>
          </a:xfrm>
          <a:prstGeom prst="rect">
            <a:avLst/>
          </a:prstGeom>
          <a:solidFill>
            <a:schemeClr val="bg1"/>
          </a:solidFill>
          <a:ln>
            <a:solidFill>
              <a:schemeClr val="bg1"/>
            </a:solidFill>
            <a:headEnd/>
            <a:tailEnd/>
          </a:ln>
          <a:effectLst/>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2800" b="1" dirty="0" smtClean="0">
                <a:latin typeface="Arial" panose="020B0604020202020204" pitchFamily="34" charset="0"/>
                <a:cs typeface="Arial" panose="020B0604020202020204" pitchFamily="34" charset="0"/>
              </a:rPr>
              <a:t>OBJETIVO GENERAL</a:t>
            </a:r>
            <a:endParaRPr lang="es-CO" sz="2800" b="1" dirty="0">
              <a:latin typeface="Arial" panose="020B0604020202020204" pitchFamily="34" charset="0"/>
              <a:cs typeface="Arial" panose="020B0604020202020204" pitchFamily="34" charset="0"/>
            </a:endParaRPr>
          </a:p>
        </p:txBody>
      </p:sp>
      <p:sp>
        <p:nvSpPr>
          <p:cNvPr id="3" name="CuadroTexto 2"/>
          <p:cNvSpPr txBox="1"/>
          <p:nvPr/>
        </p:nvSpPr>
        <p:spPr>
          <a:xfrm>
            <a:off x="107504" y="1916832"/>
            <a:ext cx="8928992" cy="2954655"/>
          </a:xfrm>
          <a:prstGeom prst="rect">
            <a:avLst/>
          </a:prstGeom>
          <a:noFill/>
        </p:spPr>
        <p:txBody>
          <a:bodyPr wrap="square" rtlCol="0">
            <a:spAutoFit/>
          </a:bodyPr>
          <a:lstStyle/>
          <a:p>
            <a:pPr algn="just"/>
            <a:r>
              <a:rPr lang="es-CO" sz="2400" dirty="0">
                <a:cs typeface="Arial" panose="020B0604020202020204" pitchFamily="34" charset="0"/>
              </a:rPr>
              <a:t>En desarrollo del Objetivo estratégico quinquenal 2016-2020 "Fortalecer la gestión institucional para enfrentar los retos del sector", y el Proyecto estratégico "Optimizar la gestión administrativa para apoyar de manera eficiente el logro de las metas institucionales“, se </a:t>
            </a:r>
            <a:r>
              <a:rPr lang="es-CO" sz="2400" dirty="0" smtClean="0">
                <a:cs typeface="Arial" panose="020B0604020202020204" pitchFamily="34" charset="0"/>
              </a:rPr>
              <a:t>evaluó </a:t>
            </a:r>
            <a:r>
              <a:rPr lang="es-CO" sz="2400" dirty="0">
                <a:cs typeface="Arial" panose="020B0604020202020204" pitchFamily="34" charset="0"/>
              </a:rPr>
              <a:t>la </a:t>
            </a:r>
            <a:r>
              <a:rPr lang="es-CO" sz="2400" dirty="0" smtClean="0">
                <a:cs typeface="Arial" panose="020B0604020202020204" pitchFamily="34" charset="0"/>
              </a:rPr>
              <a:t>gestión </a:t>
            </a:r>
            <a:r>
              <a:rPr lang="es-CO" sz="2400" dirty="0">
                <a:cs typeface="Arial" panose="020B0604020202020204" pitchFamily="34" charset="0"/>
              </a:rPr>
              <a:t>i</a:t>
            </a:r>
            <a:r>
              <a:rPr lang="es-CO" sz="2400" dirty="0" smtClean="0">
                <a:cs typeface="Arial" panose="020B0604020202020204" pitchFamily="34" charset="0"/>
              </a:rPr>
              <a:t>nstitucional </a:t>
            </a:r>
            <a:r>
              <a:rPr lang="es-CO" sz="2400" dirty="0">
                <a:cs typeface="Arial" panose="020B0604020202020204" pitchFamily="34" charset="0"/>
              </a:rPr>
              <a:t>respecto a las acciones que permiten el cobro, recaudo y registro contable de las contribuciones especiales.</a:t>
            </a:r>
            <a:endParaRPr lang="es-CO" sz="2400" dirty="0">
              <a:latin typeface="Arial" panose="020B0604020202020204" pitchFamily="34" charset="0"/>
              <a:cs typeface="Arial" panose="020B0604020202020204" pitchFamily="34" charset="0"/>
            </a:endParaRPr>
          </a:p>
          <a:p>
            <a:endParaRPr lang="es-E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5784" y="116632"/>
            <a:ext cx="9144000" cy="1384995"/>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SEGUIMIENTO A LAS RESOLUCIONES SIN ELABORAR SEGÚN MUESTRA TOMADA EN LA AUDITORIA 2016</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021160784"/>
              </p:ext>
            </p:extLst>
          </p:nvPr>
        </p:nvGraphicFramePr>
        <p:xfrm>
          <a:off x="71720" y="1772816"/>
          <a:ext cx="8928991" cy="3861879"/>
        </p:xfrm>
        <a:graphic>
          <a:graphicData uri="http://schemas.openxmlformats.org/drawingml/2006/table">
            <a:tbl>
              <a:tblPr firstRow="1" bandRow="1">
                <a:tableStyleId>{5C22544A-7EE6-4342-B048-85BDC9FD1C3A}</a:tableStyleId>
              </a:tblPr>
              <a:tblGrid>
                <a:gridCol w="3724665">
                  <a:extLst>
                    <a:ext uri="{9D8B030D-6E8A-4147-A177-3AD203B41FA5}">
                      <a16:colId xmlns:a16="http://schemas.microsoft.com/office/drawing/2014/main" val="503647137"/>
                    </a:ext>
                  </a:extLst>
                </a:gridCol>
                <a:gridCol w="2179991">
                  <a:extLst>
                    <a:ext uri="{9D8B030D-6E8A-4147-A177-3AD203B41FA5}">
                      <a16:colId xmlns:a16="http://schemas.microsoft.com/office/drawing/2014/main" val="2908609597"/>
                    </a:ext>
                  </a:extLst>
                </a:gridCol>
                <a:gridCol w="3024335">
                  <a:extLst>
                    <a:ext uri="{9D8B030D-6E8A-4147-A177-3AD203B41FA5}">
                      <a16:colId xmlns:a16="http://schemas.microsoft.com/office/drawing/2014/main" val="2957963866"/>
                    </a:ext>
                  </a:extLst>
                </a:gridCol>
              </a:tblGrid>
              <a:tr h="497161">
                <a:tc>
                  <a:txBody>
                    <a:bodyPr/>
                    <a:lstStyle/>
                    <a:p>
                      <a:pPr algn="ctr"/>
                      <a:r>
                        <a:rPr lang="es-CO" sz="1400" dirty="0" smtClean="0"/>
                        <a:t>Empresa</a:t>
                      </a:r>
                      <a:endParaRPr lang="es-ES" sz="1400" dirty="0"/>
                    </a:p>
                  </a:txBody>
                  <a:tcPr/>
                </a:tc>
                <a:tc>
                  <a:txBody>
                    <a:bodyPr/>
                    <a:lstStyle/>
                    <a:p>
                      <a:pPr algn="ctr"/>
                      <a:r>
                        <a:rPr lang="es-CO" sz="1400" dirty="0" smtClean="0"/>
                        <a:t>Vigencias</a:t>
                      </a:r>
                      <a:endParaRPr lang="es-ES" sz="1400" dirty="0"/>
                    </a:p>
                  </a:txBody>
                  <a:tcPr/>
                </a:tc>
                <a:tc>
                  <a:txBody>
                    <a:bodyPr/>
                    <a:lstStyle/>
                    <a:p>
                      <a:pPr algn="ctr"/>
                      <a:r>
                        <a:rPr lang="es-CO" sz="1400" dirty="0" smtClean="0"/>
                        <a:t>Estado</a:t>
                      </a:r>
                      <a:r>
                        <a:rPr lang="es-CO" sz="1400" baseline="0" dirty="0" smtClean="0"/>
                        <a:t> a 30 de abril de 2017</a:t>
                      </a:r>
                      <a:endParaRPr lang="es-ES" sz="1400" dirty="0"/>
                    </a:p>
                  </a:txBody>
                  <a:tcPr/>
                </a:tc>
                <a:extLst>
                  <a:ext uri="{0D108BD9-81ED-4DB2-BD59-A6C34878D82A}">
                    <a16:rowId xmlns:a16="http://schemas.microsoft.com/office/drawing/2014/main" val="3447176629"/>
                  </a:ext>
                </a:extLst>
              </a:tr>
              <a:tr h="484880">
                <a:tc>
                  <a:txBody>
                    <a:bodyPr/>
                    <a:lstStyle/>
                    <a:p>
                      <a:pPr algn="l" fontAlgn="ctr"/>
                      <a:r>
                        <a:rPr lang="es-CO" sz="1100" b="1" i="0" u="none" strike="noStrike" dirty="0">
                          <a:effectLst/>
                          <a:latin typeface="Arial"/>
                        </a:rPr>
                        <a:t>ADMINISTRACIÓN PÚBLICA COOPERATIVA AGUA, ASEO Y ALCANTARILLADO DEL SUR TRIPLE  A SUR</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2015</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2752692"/>
                  </a:ext>
                </a:extLst>
              </a:tr>
              <a:tr h="360040">
                <a:tc>
                  <a:txBody>
                    <a:bodyPr/>
                    <a:lstStyle/>
                    <a:p>
                      <a:pPr algn="l" fontAlgn="ctr"/>
                      <a:r>
                        <a:rPr lang="es-CO" sz="1100" b="1" i="0" u="none" strike="noStrike" dirty="0">
                          <a:effectLst/>
                          <a:latin typeface="Arial"/>
                        </a:rPr>
                        <a:t>ASOCIACIÓN DE USUARIOS DEL ACUEDUCTO LOS LAGOS LA CALERA CUNDINAMARCA</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2015</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32184604"/>
                  </a:ext>
                </a:extLst>
              </a:tr>
              <a:tr h="354320">
                <a:tc>
                  <a:txBody>
                    <a:bodyPr/>
                    <a:lstStyle/>
                    <a:p>
                      <a:pPr algn="l" fontAlgn="ctr"/>
                      <a:r>
                        <a:rPr lang="es-CO" sz="1100" b="1" i="0" u="none" strike="noStrike" dirty="0">
                          <a:effectLst/>
                          <a:latin typeface="Arial"/>
                        </a:rPr>
                        <a:t>ASOCIACION DE USUARIOS DEL ACUEDUCTO RURAL COMUNITARIO ISUGU PUEBLO NUEVO EL SILENCIO MANDARINO EL R</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2013-2014</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7417143"/>
                  </a:ext>
                </a:extLst>
              </a:tr>
              <a:tr h="360040">
                <a:tc>
                  <a:txBody>
                    <a:bodyPr/>
                    <a:lstStyle/>
                    <a:p>
                      <a:pPr algn="l" fontAlgn="ctr"/>
                      <a:r>
                        <a:rPr lang="es-CO" sz="1100" b="1" i="0" u="none" strike="noStrike" dirty="0">
                          <a:effectLst/>
                          <a:latin typeface="Arial"/>
                        </a:rPr>
                        <a:t>ASOCIACIÓN DE USUARIOS PRESTADORA DE SERVICIOS PÚBLICOS DEL TEUSACÁ - PROGRESAR E.S.P.</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2013-2014</a:t>
                      </a:r>
                      <a:r>
                        <a:rPr lang="es-CO" sz="1100" dirty="0" smtClean="0">
                          <a:solidFill>
                            <a:srgbClr val="008000"/>
                          </a:solidFill>
                          <a:latin typeface="Arial" panose="020B0604020202020204" pitchFamily="34" charset="0"/>
                          <a:cs typeface="Arial" panose="020B0604020202020204" pitchFamily="34" charset="0"/>
                        </a:rPr>
                        <a:t> </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0916114"/>
                  </a:ext>
                </a:extLst>
              </a:tr>
              <a:tr h="276314">
                <a:tc>
                  <a:txBody>
                    <a:bodyPr/>
                    <a:lstStyle/>
                    <a:p>
                      <a:pPr algn="l" fontAlgn="ctr"/>
                      <a:r>
                        <a:rPr lang="es-CO" sz="1100" b="1" i="0" u="none" strike="noStrike" dirty="0">
                          <a:effectLst/>
                          <a:latin typeface="Arial"/>
                        </a:rPr>
                        <a:t>CORASEO S.A. E.S.P.</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2011-2012-2013-2014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ELABORADAS </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651844589"/>
                  </a:ext>
                </a:extLst>
              </a:tr>
              <a:tr h="432048">
                <a:tc>
                  <a:txBody>
                    <a:bodyPr/>
                    <a:lstStyle/>
                    <a:p>
                      <a:pPr algn="l" fontAlgn="ctr"/>
                      <a:r>
                        <a:rPr lang="es-CO" sz="1100" b="1" i="0" u="none" strike="noStrike" dirty="0">
                          <a:effectLst/>
                          <a:latin typeface="Arial"/>
                        </a:rPr>
                        <a:t>CORPORACION DE SERVICIOS DE ACUEDUCTO Y ALCANTARILLADO DEL CHORO AGUACHORO</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3640568"/>
                  </a:ext>
                </a:extLst>
              </a:tr>
              <a:tr h="288032">
                <a:tc>
                  <a:txBody>
                    <a:bodyPr/>
                    <a:lstStyle/>
                    <a:p>
                      <a:pPr algn="l" fontAlgn="ctr"/>
                      <a:r>
                        <a:rPr lang="es-CO" sz="1100" b="1" i="0" u="none" strike="noStrike" dirty="0">
                          <a:effectLst/>
                          <a:latin typeface="Arial"/>
                        </a:rPr>
                        <a:t>EMPRESA DE ACUEDUCTO CORINTO S.A. E.S.P.</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2012</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6297642"/>
                  </a:ext>
                </a:extLst>
              </a:tr>
              <a:tr h="503574">
                <a:tc>
                  <a:txBody>
                    <a:bodyPr/>
                    <a:lstStyle/>
                    <a:p>
                      <a:pPr algn="l" fontAlgn="ctr"/>
                      <a:r>
                        <a:rPr lang="es-CO" sz="1100" b="1" i="0" u="none" strike="noStrike" dirty="0">
                          <a:effectLst/>
                          <a:latin typeface="Arial"/>
                        </a:rPr>
                        <a:t>EMPRESA DE SERVICIOS PUBLICOS DE ACUEDUCTO Y ALCANTARILLADO DE ALBAN</a:t>
                      </a:r>
                    </a:p>
                  </a:txBody>
                  <a:tcPr marL="6995" marR="6995" marT="699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20492415"/>
                  </a:ext>
                </a:extLst>
              </a:tr>
            </a:tbl>
          </a:graphicData>
        </a:graphic>
      </p:graphicFrame>
    </p:spTree>
    <p:extLst>
      <p:ext uri="{BB962C8B-B14F-4D97-AF65-F5344CB8AC3E}">
        <p14:creationId xmlns:p14="http://schemas.microsoft.com/office/powerpoint/2010/main" val="1755928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898521568"/>
              </p:ext>
            </p:extLst>
          </p:nvPr>
        </p:nvGraphicFramePr>
        <p:xfrm>
          <a:off x="107503" y="1546053"/>
          <a:ext cx="8928991" cy="4435955"/>
        </p:xfrm>
        <a:graphic>
          <a:graphicData uri="http://schemas.openxmlformats.org/drawingml/2006/table">
            <a:tbl>
              <a:tblPr firstRow="1" bandRow="1">
                <a:tableStyleId>{5C22544A-7EE6-4342-B048-85BDC9FD1C3A}</a:tableStyleId>
              </a:tblPr>
              <a:tblGrid>
                <a:gridCol w="2782280">
                  <a:extLst>
                    <a:ext uri="{9D8B030D-6E8A-4147-A177-3AD203B41FA5}">
                      <a16:colId xmlns:a16="http://schemas.microsoft.com/office/drawing/2014/main" val="503647137"/>
                    </a:ext>
                  </a:extLst>
                </a:gridCol>
                <a:gridCol w="1628427">
                  <a:extLst>
                    <a:ext uri="{9D8B030D-6E8A-4147-A177-3AD203B41FA5}">
                      <a16:colId xmlns:a16="http://schemas.microsoft.com/office/drawing/2014/main" val="2908609597"/>
                    </a:ext>
                  </a:extLst>
                </a:gridCol>
                <a:gridCol w="2259142">
                  <a:extLst>
                    <a:ext uri="{9D8B030D-6E8A-4147-A177-3AD203B41FA5}">
                      <a16:colId xmlns:a16="http://schemas.microsoft.com/office/drawing/2014/main" val="2957963866"/>
                    </a:ext>
                  </a:extLst>
                </a:gridCol>
                <a:gridCol w="2259142">
                  <a:extLst>
                    <a:ext uri="{9D8B030D-6E8A-4147-A177-3AD203B41FA5}">
                      <a16:colId xmlns:a16="http://schemas.microsoft.com/office/drawing/2014/main" val="3185817624"/>
                    </a:ext>
                  </a:extLst>
                </a:gridCol>
              </a:tblGrid>
              <a:tr h="503330">
                <a:tc>
                  <a:txBody>
                    <a:bodyPr/>
                    <a:lstStyle/>
                    <a:p>
                      <a:pPr algn="ctr"/>
                      <a:r>
                        <a:rPr lang="es-CO" sz="1400" dirty="0" smtClean="0"/>
                        <a:t>Empresa</a:t>
                      </a:r>
                      <a:endParaRPr lang="es-ES" sz="1400" dirty="0"/>
                    </a:p>
                  </a:txBody>
                  <a:tcPr/>
                </a:tc>
                <a:tc>
                  <a:txBody>
                    <a:bodyPr/>
                    <a:lstStyle/>
                    <a:p>
                      <a:pPr algn="ctr"/>
                      <a:r>
                        <a:rPr lang="es-CO" sz="1400" dirty="0" smtClean="0"/>
                        <a:t>Vigencias</a:t>
                      </a:r>
                      <a:endParaRPr lang="es-ES" sz="1400" dirty="0"/>
                    </a:p>
                  </a:txBody>
                  <a:tcPr/>
                </a:tc>
                <a:tc>
                  <a:txBody>
                    <a:bodyPr/>
                    <a:lstStyle/>
                    <a:p>
                      <a:pPr algn="ctr"/>
                      <a:r>
                        <a:rPr lang="es-CO" sz="1400" dirty="0" smtClean="0"/>
                        <a:t>Estado</a:t>
                      </a:r>
                      <a:r>
                        <a:rPr lang="es-CO" sz="1400" baseline="0" dirty="0" smtClean="0"/>
                        <a:t> a 30 de abril de 2017</a:t>
                      </a: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txBody>
                  <a:tcPr/>
                </a:tc>
                <a:extLst>
                  <a:ext uri="{0D108BD9-81ED-4DB2-BD59-A6C34878D82A}">
                    <a16:rowId xmlns:a16="http://schemas.microsoft.com/office/drawing/2014/main" val="3447176629"/>
                  </a:ext>
                </a:extLst>
              </a:tr>
              <a:tr h="659224">
                <a:tc>
                  <a:txBody>
                    <a:bodyPr/>
                    <a:lstStyle/>
                    <a:p>
                      <a:pPr algn="l" fontAlgn="ctr"/>
                      <a:r>
                        <a:rPr lang="es-CO" sz="1100" b="1" i="0" u="none" strike="noStrike" dirty="0">
                          <a:effectLst/>
                          <a:latin typeface="Arial" panose="020B0604020202020204" pitchFamily="34" charset="0"/>
                          <a:cs typeface="Arial" panose="020B0604020202020204" pitchFamily="34" charset="0"/>
                        </a:rPr>
                        <a:t>EMPRESA DE SERVICIOS PUBLICOS DE AGUA POTABLE, ALCANTARILLADO Y RECOLECCION DE BASURAS DE CAMPOHERMOSO</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2752692"/>
                  </a:ext>
                </a:extLst>
              </a:tr>
              <a:tr h="333540">
                <a:tc>
                  <a:txBody>
                    <a:bodyPr/>
                    <a:lstStyle/>
                    <a:p>
                      <a:pPr algn="l" fontAlgn="ctr"/>
                      <a:r>
                        <a:rPr lang="es-CO" sz="1100" b="1" i="0" u="none" strike="noStrike" dirty="0">
                          <a:effectLst/>
                          <a:latin typeface="Arial" panose="020B0604020202020204" pitchFamily="34" charset="0"/>
                          <a:cs typeface="Arial" panose="020B0604020202020204" pitchFamily="34" charset="0"/>
                        </a:rPr>
                        <a:t>EMPRESA DE SERVICIOS PUBLICOS DE LA PAZ</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r>
                        <a:rPr lang="es-CO" sz="1100" dirty="0" smtClean="0">
                          <a:solidFill>
                            <a:srgbClr val="008000"/>
                          </a:solidFill>
                          <a:latin typeface="Arial" panose="020B0604020202020204" pitchFamily="34" charset="0"/>
                          <a:cs typeface="Arial" panose="020B0604020202020204" pitchFamily="34" charset="0"/>
                        </a:rPr>
                        <a:t> </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32184604"/>
                  </a:ext>
                </a:extLst>
              </a:tr>
              <a:tr h="333540">
                <a:tc>
                  <a:txBody>
                    <a:bodyPr/>
                    <a:lstStyle/>
                    <a:p>
                      <a:pPr algn="l" fontAlgn="ctr"/>
                      <a:r>
                        <a:rPr lang="es-CO" sz="1100" b="1" i="0" u="none" strike="noStrike" dirty="0">
                          <a:effectLst/>
                          <a:latin typeface="Arial" panose="020B0604020202020204" pitchFamily="34" charset="0"/>
                          <a:cs typeface="Arial" panose="020B0604020202020204" pitchFamily="34" charset="0"/>
                        </a:rPr>
                        <a:t>EMPRESA DE SERVICIOS PÚBLICOS DE PUERTO SALGAR E.S.P.</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r>
                        <a:rPr lang="es-CO" sz="1100" dirty="0" smtClean="0">
                          <a:solidFill>
                            <a:srgbClr val="008000"/>
                          </a:solidFill>
                          <a:latin typeface="Arial" panose="020B0604020202020204" pitchFamily="34" charset="0"/>
                          <a:cs typeface="Arial" panose="020B0604020202020204" pitchFamily="34" charset="0"/>
                        </a:rPr>
                        <a:t> </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 </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7417143"/>
                  </a:ext>
                </a:extLst>
              </a:tr>
              <a:tr h="1065875">
                <a:tc>
                  <a:txBody>
                    <a:bodyPr/>
                    <a:lstStyle/>
                    <a:p>
                      <a:pPr algn="l" fontAlgn="ctr"/>
                      <a:r>
                        <a:rPr lang="es-CO" sz="1100" b="1" i="0" u="none" strike="noStrike" dirty="0">
                          <a:solidFill>
                            <a:schemeClr val="tx1"/>
                          </a:solidFill>
                          <a:effectLst/>
                          <a:latin typeface="Arial" panose="020B0604020202020204" pitchFamily="34" charset="0"/>
                          <a:cs typeface="Arial" panose="020B0604020202020204" pitchFamily="34" charset="0"/>
                        </a:rPr>
                        <a:t>EMPRESA DE SERVICIOS PUBLICOS DEL MUNICIPIO DE CUBARRAL-META</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 </a:t>
                      </a:r>
                      <a:endParaRPr lang="es-ES" sz="11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SIN</a:t>
                      </a:r>
                      <a:r>
                        <a:rPr lang="es-CO" sz="1100" baseline="0" dirty="0" smtClean="0">
                          <a:solidFill>
                            <a:schemeClr val="tx1"/>
                          </a:solidFill>
                          <a:latin typeface="Arial" panose="020B0604020202020204" pitchFamily="34" charset="0"/>
                          <a:cs typeface="Arial" panose="020B0604020202020204" pitchFamily="34" charset="0"/>
                        </a:rPr>
                        <a:t> ELABORAR VIGENCIA 2012</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ES" sz="1100" i="1" dirty="0" smtClean="0">
                          <a:solidFill>
                            <a:schemeClr val="tx1"/>
                          </a:solidFill>
                          <a:latin typeface="Arial" panose="020B0604020202020204" pitchFamily="34" charset="0"/>
                          <a:cs typeface="Arial" panose="020B0604020202020204" pitchFamily="34" charset="0"/>
                        </a:rPr>
                        <a:t>“No se había realizado por errores</a:t>
                      </a:r>
                      <a:r>
                        <a:rPr lang="es-ES" sz="1100" i="1" baseline="0" dirty="0" smtClean="0">
                          <a:solidFill>
                            <a:schemeClr val="tx1"/>
                          </a:solidFill>
                          <a:latin typeface="Arial" panose="020B0604020202020204" pitchFamily="34" charset="0"/>
                          <a:cs typeface="Arial" panose="020B0604020202020204" pitchFamily="34" charset="0"/>
                        </a:rPr>
                        <a:t> en el cargue de información de Sinfonía. </a:t>
                      </a:r>
                      <a:r>
                        <a:rPr lang="es-ES" sz="1100" i="1" dirty="0" smtClean="0">
                          <a:solidFill>
                            <a:schemeClr val="tx1"/>
                          </a:solidFill>
                          <a:latin typeface="Arial" panose="020B0604020202020204" pitchFamily="34" charset="0"/>
                          <a:cs typeface="Arial" panose="020B0604020202020204" pitchFamily="34" charset="0"/>
                        </a:rPr>
                        <a:t>Se</a:t>
                      </a:r>
                      <a:r>
                        <a:rPr lang="es-ES" sz="1100" i="1" baseline="0" dirty="0" smtClean="0">
                          <a:solidFill>
                            <a:schemeClr val="tx1"/>
                          </a:solidFill>
                          <a:latin typeface="Arial" panose="020B0604020202020204" pitchFamily="34" charset="0"/>
                          <a:cs typeface="Arial" panose="020B0604020202020204" pitchFamily="34" charset="0"/>
                        </a:rPr>
                        <a:t> elabora la </a:t>
                      </a:r>
                      <a:r>
                        <a:rPr lang="es-ES" sz="1100" i="1" dirty="0" smtClean="0">
                          <a:solidFill>
                            <a:schemeClr val="tx1"/>
                          </a:solidFill>
                          <a:latin typeface="Arial" panose="020B0604020202020204" pitchFamily="34" charset="0"/>
                          <a:cs typeface="Arial" panose="020B0604020202020204" pitchFamily="34" charset="0"/>
                        </a:rPr>
                        <a:t>Resolución UAE - CRA Nº 173 de </a:t>
                      </a:r>
                      <a:r>
                        <a:rPr lang="es-ES" sz="1100" i="1" dirty="0" smtClean="0">
                          <a:solidFill>
                            <a:schemeClr val="tx1"/>
                          </a:solidFill>
                          <a:latin typeface="Arial" panose="020B0604020202020204" pitchFamily="34" charset="0"/>
                          <a:cs typeface="Arial" panose="020B0604020202020204" pitchFamily="34" charset="0"/>
                        </a:rPr>
                        <a:t>2017”, </a:t>
                      </a:r>
                      <a:r>
                        <a:rPr lang="es-ES" sz="1100" i="0" dirty="0" smtClean="0">
                          <a:solidFill>
                            <a:schemeClr val="tx1"/>
                          </a:solidFill>
                          <a:latin typeface="Arial" panose="020B0604020202020204" pitchFamily="34" charset="0"/>
                          <a:cs typeface="Arial" panose="020B0604020202020204" pitchFamily="34" charset="0"/>
                        </a:rPr>
                        <a:t>Resolución</a:t>
                      </a:r>
                      <a:r>
                        <a:rPr lang="es-ES" sz="1100" i="0" baseline="0" dirty="0" smtClean="0">
                          <a:solidFill>
                            <a:schemeClr val="tx1"/>
                          </a:solidFill>
                          <a:latin typeface="Arial" panose="020B0604020202020204" pitchFamily="34" charset="0"/>
                          <a:cs typeface="Arial" panose="020B0604020202020204" pitchFamily="34" charset="0"/>
                        </a:rPr>
                        <a:t> expedida el 8/05/17</a:t>
                      </a:r>
                      <a:endParaRPr lang="es-ES" sz="1100" i="1"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0916114"/>
                  </a:ext>
                </a:extLst>
              </a:tr>
              <a:tr h="659224">
                <a:tc>
                  <a:txBody>
                    <a:bodyPr/>
                    <a:lstStyle/>
                    <a:p>
                      <a:pPr algn="l" fontAlgn="ctr"/>
                      <a:r>
                        <a:rPr lang="es-CO" sz="1100" b="1" i="0" u="none" strike="noStrike" dirty="0">
                          <a:effectLst/>
                          <a:latin typeface="Arial" panose="020B0604020202020204" pitchFamily="34" charset="0"/>
                          <a:cs typeface="Arial" panose="020B0604020202020204" pitchFamily="34" charset="0"/>
                        </a:rPr>
                        <a:t>EMPRESA MUNICIPAL DE SERVICIOS PÚBLICOS DOMICILIARIOS INDUSTRIAL Y COMERCIAL DEL ESTADO DE MIRANDA</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kern="1200" dirty="0" smtClean="0">
                          <a:solidFill>
                            <a:schemeClr val="dk1"/>
                          </a:solidFill>
                          <a:latin typeface="Arial" panose="020B0604020202020204" pitchFamily="34" charset="0"/>
                          <a:ea typeface="+mn-ea"/>
                          <a:cs typeface="Arial" panose="020B0604020202020204" pitchFamily="34" charset="0"/>
                        </a:rPr>
                        <a:t>ELABORADA</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651844589"/>
                  </a:ext>
                </a:extLst>
              </a:tr>
              <a:tr h="358563">
                <a:tc>
                  <a:txBody>
                    <a:bodyPr/>
                    <a:lstStyle/>
                    <a:p>
                      <a:pPr algn="l" fontAlgn="ctr"/>
                      <a:r>
                        <a:rPr lang="es-CO" sz="1100" b="1" i="0" u="none" strike="noStrike" dirty="0">
                          <a:effectLst/>
                          <a:latin typeface="Arial" panose="020B0604020202020204" pitchFamily="34" charset="0"/>
                          <a:cs typeface="Arial" panose="020B0604020202020204" pitchFamily="34" charset="0"/>
                        </a:rPr>
                        <a:t>MUNICIPIO  DE  ARMENIA  MANTEQUILLA</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3640568"/>
                  </a:ext>
                </a:extLst>
              </a:tr>
              <a:tr h="41792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CO" sz="1100" b="1" i="0" u="none" strike="noStrike" dirty="0" smtClean="0">
                          <a:effectLst/>
                          <a:latin typeface="Arial" panose="020B0604020202020204" pitchFamily="34" charset="0"/>
                          <a:cs typeface="Arial" panose="020B0604020202020204" pitchFamily="34" charset="0"/>
                        </a:rPr>
                        <a:t>MUNICIPIO DE </a:t>
                      </a:r>
                      <a:r>
                        <a:rPr lang="es-CO" sz="1100" b="1" i="0" u="none" strike="noStrike" dirty="0" smtClean="0">
                          <a:effectLst/>
                          <a:latin typeface="Arial" panose="020B0604020202020204" pitchFamily="34" charset="0"/>
                          <a:cs typeface="Arial" panose="020B0604020202020204" pitchFamily="34" charset="0"/>
                        </a:rPr>
                        <a:t>CEPITÁ</a:t>
                      </a:r>
                      <a:endParaRPr lang="es-CO" sz="1100" b="1" i="0" u="none" strike="noStrike" dirty="0" smtClean="0">
                        <a:effectLst/>
                        <a:latin typeface="Arial" panose="020B0604020202020204" pitchFamily="34" charset="0"/>
                        <a:cs typeface="Arial" panose="020B0604020202020204" pitchFamily="34" charset="0"/>
                      </a:endParaRP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6297642"/>
                  </a:ext>
                </a:extLst>
              </a:tr>
            </a:tbl>
          </a:graphicData>
        </a:graphic>
      </p:graphicFrame>
      <p:sp>
        <p:nvSpPr>
          <p:cNvPr id="5" name="Text Box 3"/>
          <p:cNvSpPr txBox="1">
            <a:spLocks noChangeArrowheads="1"/>
          </p:cNvSpPr>
          <p:nvPr/>
        </p:nvSpPr>
        <p:spPr bwMode="auto">
          <a:xfrm>
            <a:off x="-1" y="188640"/>
            <a:ext cx="9144000" cy="1384995"/>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SEGUIMIENTO A LAS RESOLUCIONES SIN ELABORAR SEGÚN MUESTRA TOMADA EN LA AUDITORIA 2016</a:t>
            </a:r>
            <a:endParaRPr lang="es-CO"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549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053624716"/>
              </p:ext>
            </p:extLst>
          </p:nvPr>
        </p:nvGraphicFramePr>
        <p:xfrm>
          <a:off x="107501" y="1501627"/>
          <a:ext cx="8928991" cy="3222330"/>
        </p:xfrm>
        <a:graphic>
          <a:graphicData uri="http://schemas.openxmlformats.org/drawingml/2006/table">
            <a:tbl>
              <a:tblPr firstRow="1" bandRow="1">
                <a:tableStyleId>{5C22544A-7EE6-4342-B048-85BDC9FD1C3A}</a:tableStyleId>
              </a:tblPr>
              <a:tblGrid>
                <a:gridCol w="3012191">
                  <a:extLst>
                    <a:ext uri="{9D8B030D-6E8A-4147-A177-3AD203B41FA5}">
                      <a16:colId xmlns:a16="http://schemas.microsoft.com/office/drawing/2014/main" val="503647137"/>
                    </a:ext>
                  </a:extLst>
                </a:gridCol>
                <a:gridCol w="1398516">
                  <a:extLst>
                    <a:ext uri="{9D8B030D-6E8A-4147-A177-3AD203B41FA5}">
                      <a16:colId xmlns:a16="http://schemas.microsoft.com/office/drawing/2014/main" val="2908609597"/>
                    </a:ext>
                  </a:extLst>
                </a:gridCol>
                <a:gridCol w="2259142">
                  <a:extLst>
                    <a:ext uri="{9D8B030D-6E8A-4147-A177-3AD203B41FA5}">
                      <a16:colId xmlns:a16="http://schemas.microsoft.com/office/drawing/2014/main" val="2957963866"/>
                    </a:ext>
                  </a:extLst>
                </a:gridCol>
                <a:gridCol w="2259142">
                  <a:extLst>
                    <a:ext uri="{9D8B030D-6E8A-4147-A177-3AD203B41FA5}">
                      <a16:colId xmlns:a16="http://schemas.microsoft.com/office/drawing/2014/main" val="2643159366"/>
                    </a:ext>
                  </a:extLst>
                </a:gridCol>
              </a:tblGrid>
              <a:tr h="455430">
                <a:tc>
                  <a:txBody>
                    <a:bodyPr/>
                    <a:lstStyle/>
                    <a:p>
                      <a:pPr algn="ctr"/>
                      <a:r>
                        <a:rPr lang="es-CO" sz="1400" dirty="0" smtClean="0"/>
                        <a:t>Empresa</a:t>
                      </a:r>
                      <a:endParaRPr lang="es-ES" sz="1400" dirty="0"/>
                    </a:p>
                  </a:txBody>
                  <a:tcPr/>
                </a:tc>
                <a:tc>
                  <a:txBody>
                    <a:bodyPr/>
                    <a:lstStyle/>
                    <a:p>
                      <a:pPr algn="ctr"/>
                      <a:r>
                        <a:rPr lang="es-CO" sz="1400" dirty="0" smtClean="0"/>
                        <a:t>Vigencias</a:t>
                      </a:r>
                      <a:endParaRPr lang="es-ES" sz="1400" dirty="0"/>
                    </a:p>
                  </a:txBody>
                  <a:tcPr/>
                </a:tc>
                <a:tc>
                  <a:txBody>
                    <a:bodyPr/>
                    <a:lstStyle/>
                    <a:p>
                      <a:pPr algn="ctr"/>
                      <a:r>
                        <a:rPr lang="es-CO" sz="1400" dirty="0" smtClean="0"/>
                        <a:t>Estado</a:t>
                      </a:r>
                      <a:r>
                        <a:rPr lang="es-CO" sz="1400" baseline="0" dirty="0" smtClean="0"/>
                        <a:t> a 30 de abril de 2017</a:t>
                      </a:r>
                      <a:endParaRPr lang="es-E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400" dirty="0" smtClean="0"/>
                        <a:t>Observaciones de la Subdirección Administrativa</a:t>
                      </a:r>
                      <a:endParaRPr lang="es-ES" sz="1400" dirty="0" smtClean="0"/>
                    </a:p>
                  </a:txBody>
                  <a:tcPr/>
                </a:tc>
                <a:extLst>
                  <a:ext uri="{0D108BD9-81ED-4DB2-BD59-A6C34878D82A}">
                    <a16:rowId xmlns:a16="http://schemas.microsoft.com/office/drawing/2014/main" val="3447176629"/>
                  </a:ext>
                </a:extLst>
              </a:tr>
              <a:tr h="254322">
                <a:tc>
                  <a:txBody>
                    <a:bodyPr/>
                    <a:lstStyle/>
                    <a:p>
                      <a:pPr algn="l" fontAlgn="ctr"/>
                      <a:r>
                        <a:rPr lang="es-CO" sz="1100" b="1" i="0" u="none" strike="noStrike" dirty="0">
                          <a:effectLst/>
                          <a:latin typeface="Arial" panose="020B0604020202020204" pitchFamily="34" charset="0"/>
                          <a:cs typeface="Arial" panose="020B0604020202020204" pitchFamily="34" charset="0"/>
                        </a:rPr>
                        <a:t>MUNICIPIO DE JORDAN</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2752692"/>
                  </a:ext>
                </a:extLst>
              </a:tr>
              <a:tr h="263855">
                <a:tc>
                  <a:txBody>
                    <a:bodyPr/>
                    <a:lstStyle/>
                    <a:p>
                      <a:pPr algn="l" fontAlgn="ctr"/>
                      <a:r>
                        <a:rPr lang="es-CO" sz="1100" b="1" i="0" u="none" strike="noStrike" dirty="0">
                          <a:effectLst/>
                          <a:latin typeface="Arial" panose="020B0604020202020204" pitchFamily="34" charset="0"/>
                          <a:cs typeface="Arial" panose="020B0604020202020204" pitchFamily="34" charset="0"/>
                        </a:rPr>
                        <a:t>MUNICIPIO OLAYA HERRERA</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r>
                        <a:rPr lang="es-CO" sz="1100" dirty="0" smtClean="0">
                          <a:solidFill>
                            <a:srgbClr val="008000"/>
                          </a:solidFill>
                          <a:latin typeface="Arial" panose="020B0604020202020204" pitchFamily="34" charset="0"/>
                          <a:cs typeface="Arial" panose="020B0604020202020204" pitchFamily="34" charset="0"/>
                        </a:rPr>
                        <a:t> </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32184604"/>
                  </a:ext>
                </a:extLst>
              </a:tr>
              <a:tr h="324579">
                <a:tc>
                  <a:txBody>
                    <a:bodyPr/>
                    <a:lstStyle/>
                    <a:p>
                      <a:pPr algn="l" fontAlgn="ctr"/>
                      <a:r>
                        <a:rPr lang="es-CO" sz="1100" b="1" i="0" u="none" strike="noStrike" dirty="0">
                          <a:effectLst/>
                          <a:latin typeface="Arial" panose="020B0604020202020204" pitchFamily="34" charset="0"/>
                          <a:cs typeface="Arial" panose="020B0604020202020204" pitchFamily="34" charset="0"/>
                        </a:rPr>
                        <a:t>SECRETARIA DE SERVICIOS PUBLICOS  - MUNICIPIO DE LA PALMA</a:t>
                      </a:r>
                    </a:p>
                  </a:txBody>
                  <a:tcPr marL="8087" marR="8087" marT="8087"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r>
                        <a:rPr lang="es-CO" sz="1100" dirty="0" smtClean="0">
                          <a:solidFill>
                            <a:srgbClr val="008000"/>
                          </a:solidFill>
                          <a:latin typeface="Arial" panose="020B0604020202020204" pitchFamily="34" charset="0"/>
                          <a:cs typeface="Arial" panose="020B0604020202020204" pitchFamily="34" charset="0"/>
                        </a:rPr>
                        <a:t> </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7417143"/>
                  </a:ext>
                </a:extLst>
              </a:tr>
              <a:tr h="469432">
                <a:tc>
                  <a:txBody>
                    <a:bodyPr/>
                    <a:lstStyle/>
                    <a:p>
                      <a:pPr algn="l" fontAlgn="ctr"/>
                      <a:r>
                        <a:rPr lang="es-CO" sz="1100" b="1" i="0" u="none" strike="noStrike" dirty="0">
                          <a:solidFill>
                            <a:schemeClr val="tx1"/>
                          </a:solidFill>
                          <a:effectLst/>
                          <a:latin typeface="Arial" panose="020B0604020202020204" pitchFamily="34" charset="0"/>
                          <a:cs typeface="Arial" panose="020B0604020202020204" pitchFamily="34" charset="0"/>
                        </a:rPr>
                        <a:t>UNIDAD ADMINISTRADORA DE SERVICIOS PUBLICOS DE ACUEDUCTO, ALCANTARILLADO Y ASEO DEL MUNICIPIO DE TOTA-BOYACA</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 </a:t>
                      </a:r>
                      <a:endParaRPr lang="es-ES" sz="11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SIN</a:t>
                      </a:r>
                      <a:r>
                        <a:rPr lang="es-CO" sz="1100" baseline="0" dirty="0" smtClean="0">
                          <a:solidFill>
                            <a:schemeClr val="tx1"/>
                          </a:solidFill>
                          <a:latin typeface="Arial" panose="020B0604020202020204" pitchFamily="34" charset="0"/>
                          <a:cs typeface="Arial" panose="020B0604020202020204" pitchFamily="34" charset="0"/>
                        </a:rPr>
                        <a:t> ELABORAR VIGENCIA 2012 Y 2013</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ES" sz="1100" i="1" dirty="0" smtClean="0">
                          <a:solidFill>
                            <a:schemeClr val="tx1"/>
                          </a:solidFill>
                          <a:latin typeface="Arial" panose="020B0604020202020204" pitchFamily="34" charset="0"/>
                          <a:cs typeface="Arial" panose="020B0604020202020204" pitchFamily="34" charset="0"/>
                        </a:rPr>
                        <a:t>“No se había realizado por errores en el cargue de información de Sinfonía. Se verifica</a:t>
                      </a:r>
                      <a:r>
                        <a:rPr lang="es-ES" sz="1100" i="1" baseline="0" dirty="0" smtClean="0">
                          <a:solidFill>
                            <a:schemeClr val="tx1"/>
                          </a:solidFill>
                          <a:latin typeface="Arial" panose="020B0604020202020204" pitchFamily="34" charset="0"/>
                          <a:cs typeface="Arial" panose="020B0604020202020204" pitchFamily="34" charset="0"/>
                        </a:rPr>
                        <a:t> </a:t>
                      </a:r>
                      <a:r>
                        <a:rPr lang="es-ES" sz="1100" i="1" dirty="0" smtClean="0">
                          <a:solidFill>
                            <a:schemeClr val="tx1"/>
                          </a:solidFill>
                          <a:latin typeface="Arial" panose="020B0604020202020204" pitchFamily="34" charset="0"/>
                          <a:cs typeface="Arial" panose="020B0604020202020204" pitchFamily="34" charset="0"/>
                        </a:rPr>
                        <a:t>en el SUI y se encuentra</a:t>
                      </a:r>
                      <a:r>
                        <a:rPr lang="es-ES" sz="1100" i="1" baseline="0" dirty="0" smtClean="0">
                          <a:solidFill>
                            <a:schemeClr val="tx1"/>
                          </a:solidFill>
                          <a:latin typeface="Arial" panose="020B0604020202020204" pitchFamily="34" charset="0"/>
                          <a:cs typeface="Arial" panose="020B0604020202020204" pitchFamily="34" charset="0"/>
                        </a:rPr>
                        <a:t> en ceros, no hay información financiera para liquidar.”</a:t>
                      </a:r>
                      <a:endParaRPr lang="es-ES" sz="1100" i="1"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80916114"/>
                  </a:ext>
                </a:extLst>
              </a:tr>
              <a:tr h="327374">
                <a:tc>
                  <a:txBody>
                    <a:bodyPr/>
                    <a:lstStyle/>
                    <a:p>
                      <a:pPr algn="l" fontAlgn="ctr"/>
                      <a:r>
                        <a:rPr lang="es-CO" sz="1100" b="1" i="0" u="none" strike="noStrike" dirty="0">
                          <a:effectLst/>
                          <a:latin typeface="Arial" panose="020B0604020202020204" pitchFamily="34" charset="0"/>
                          <a:cs typeface="Arial" panose="020B0604020202020204" pitchFamily="34" charset="0"/>
                        </a:rPr>
                        <a:t>UNIDAD DE SERVICIOS PUBLICOS DEL MUNICIPIO DE PLATO</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sz="1100" dirty="0" smtClean="0">
                          <a:solidFill>
                            <a:schemeClr val="tx1"/>
                          </a:solidFill>
                          <a:latin typeface="Arial" panose="020B0604020202020204" pitchFamily="34" charset="0"/>
                          <a:cs typeface="Arial" panose="020B0604020202020204" pitchFamily="34" charset="0"/>
                        </a:rPr>
                        <a:t>2012-2013-2014</a:t>
                      </a:r>
                      <a:r>
                        <a:rPr lang="es-CO" sz="1100" dirty="0" smtClean="0">
                          <a:solidFill>
                            <a:srgbClr val="008000"/>
                          </a:solidFill>
                          <a:latin typeface="Arial" panose="020B0604020202020204" pitchFamily="34" charset="0"/>
                          <a:cs typeface="Arial" panose="020B0604020202020204" pitchFamily="34" charset="0"/>
                        </a:rPr>
                        <a:t> </a:t>
                      </a:r>
                      <a:endParaRPr lang="es-ES" sz="1100" dirty="0">
                        <a:solidFill>
                          <a:srgbClr val="008000"/>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51844589"/>
                  </a:ext>
                </a:extLst>
              </a:tr>
              <a:tr h="395783">
                <a:tc>
                  <a:txBody>
                    <a:bodyPr/>
                    <a:lstStyle/>
                    <a:p>
                      <a:pPr algn="l" fontAlgn="ctr"/>
                      <a:r>
                        <a:rPr lang="es-CO" sz="1100" b="1" i="0" u="none" strike="noStrike" dirty="0">
                          <a:effectLst/>
                          <a:latin typeface="Arial" panose="020B0604020202020204" pitchFamily="34" charset="0"/>
                          <a:cs typeface="Arial" panose="020B0604020202020204" pitchFamily="34" charset="0"/>
                        </a:rPr>
                        <a:t>UNIDAD DE SERVICIOS PUBLICOS DOMICILIARIOS HATO SANTANDER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dirty="0" smtClean="0">
                          <a:solidFill>
                            <a:schemeClr val="tx1"/>
                          </a:solidFill>
                          <a:latin typeface="Arial" panose="020B0604020202020204" pitchFamily="34" charset="0"/>
                          <a:cs typeface="Arial" panose="020B0604020202020204" pitchFamily="34" charset="0"/>
                        </a:rPr>
                        <a:t>2012-2013-2014</a:t>
                      </a:r>
                      <a:endParaRPr lang="es-ES" sz="1100" kern="120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CO" sz="1100" dirty="0" smtClean="0">
                          <a:solidFill>
                            <a:schemeClr val="tx1"/>
                          </a:solidFill>
                          <a:latin typeface="Arial" panose="020B0604020202020204" pitchFamily="34" charset="0"/>
                          <a:cs typeface="Arial" panose="020B0604020202020204" pitchFamily="34" charset="0"/>
                        </a:rPr>
                        <a:t>ELABORADAS</a:t>
                      </a:r>
                      <a:endParaRPr lang="es-ES" sz="1100" dirty="0" smtClean="0">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s-ES" sz="1100" dirty="0" smtClean="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3640568"/>
                  </a:ext>
                </a:extLst>
              </a:tr>
            </a:tbl>
          </a:graphicData>
        </a:graphic>
      </p:graphicFrame>
      <p:sp>
        <p:nvSpPr>
          <p:cNvPr id="5" name="CuadroTexto 4"/>
          <p:cNvSpPr txBox="1"/>
          <p:nvPr/>
        </p:nvSpPr>
        <p:spPr>
          <a:xfrm>
            <a:off x="107501" y="4797152"/>
            <a:ext cx="8928991" cy="1092607"/>
          </a:xfrm>
          <a:prstGeom prst="rect">
            <a:avLst/>
          </a:prstGeom>
          <a:noFill/>
        </p:spPr>
        <p:txBody>
          <a:bodyPr wrap="square" rtlCol="0">
            <a:spAutoFit/>
          </a:bodyPr>
          <a:lstStyle/>
          <a:p>
            <a:pPr algn="just"/>
            <a:r>
              <a:rPr lang="es-CO" sz="1300" dirty="0"/>
              <a:t>Conforme a la </a:t>
            </a:r>
            <a:r>
              <a:rPr lang="es-CO" sz="1300" dirty="0" smtClean="0"/>
              <a:t>verificación realizada, se </a:t>
            </a:r>
            <a:r>
              <a:rPr lang="es-CO" sz="1300" dirty="0"/>
              <a:t>evidencia que la entidad elaboró las resoluciones que se encontraban pendientes de vigencias </a:t>
            </a:r>
            <a:r>
              <a:rPr lang="es-CO" sz="1300" dirty="0" smtClean="0"/>
              <a:t>anteriores (2012-2015) correspondientes a la muestra de auditoría del informe fechado el 9 de septiembre de 2016; sin embargo, </a:t>
            </a:r>
            <a:r>
              <a:rPr lang="es-CO" sz="1300" dirty="0" smtClean="0"/>
              <a:t>a la fecha de la auditoría no </a:t>
            </a:r>
            <a:r>
              <a:rPr lang="es-CO" sz="1300" dirty="0"/>
              <a:t>se </a:t>
            </a:r>
            <a:r>
              <a:rPr lang="es-CO" sz="1300" dirty="0" smtClean="0"/>
              <a:t>había elaborado </a:t>
            </a:r>
            <a:r>
              <a:rPr lang="es-CO" sz="1300" dirty="0" smtClean="0"/>
              <a:t>la resolución de la vigencia 2012 de </a:t>
            </a:r>
            <a:r>
              <a:rPr lang="es-CO" sz="1300" dirty="0"/>
              <a:t>la </a:t>
            </a:r>
            <a:r>
              <a:rPr lang="es-CO" sz="1300" dirty="0" smtClean="0"/>
              <a:t>Empresa de Servicios Públicos Del Municipio De </a:t>
            </a:r>
            <a:r>
              <a:rPr lang="es-CO" sz="1300" dirty="0" err="1" smtClean="0"/>
              <a:t>Cubarral</a:t>
            </a:r>
            <a:r>
              <a:rPr lang="es-CO" sz="1300" dirty="0" smtClean="0"/>
              <a:t>-Meta, y de las vigencias 2012 y 2013 de </a:t>
            </a:r>
            <a:r>
              <a:rPr lang="es-CO" sz="1300" dirty="0"/>
              <a:t>la </a:t>
            </a:r>
            <a:r>
              <a:rPr lang="es-CO" sz="1300" dirty="0" smtClean="0"/>
              <a:t>Unidad Administradora de Servicios Públicos de Acueducto, Alcantarillado y Aseo del Municipio </a:t>
            </a:r>
            <a:r>
              <a:rPr lang="es-CO" sz="1300" dirty="0"/>
              <a:t>d</a:t>
            </a:r>
            <a:r>
              <a:rPr lang="es-CO" sz="1300" dirty="0" smtClean="0"/>
              <a:t>e Tota-Boyacá.</a:t>
            </a:r>
            <a:endParaRPr lang="es-CO" sz="1300" dirty="0"/>
          </a:p>
        </p:txBody>
      </p:sp>
      <p:sp>
        <p:nvSpPr>
          <p:cNvPr id="6" name="Text Box 3"/>
          <p:cNvSpPr txBox="1">
            <a:spLocks noChangeArrowheads="1"/>
          </p:cNvSpPr>
          <p:nvPr/>
        </p:nvSpPr>
        <p:spPr bwMode="auto">
          <a:xfrm>
            <a:off x="80224" y="116632"/>
            <a:ext cx="9144000" cy="1384995"/>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SEGUIMIENTO A LAS RESOLUCIONES SIN ELABORAR SEGÚN MUESTRA TOMADA EN LA AUDITORIA 2016</a:t>
            </a:r>
            <a:endParaRPr lang="es-CO"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423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 y="620688"/>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a:latin typeface="Arial" panose="020B0604020202020204" pitchFamily="34" charset="0"/>
                <a:cs typeface="Arial" panose="020B0604020202020204" pitchFamily="34" charset="0"/>
              </a:rPr>
              <a:t>OBSERVACION EN LOS SALDOS DE CUENTAS POR COBRAR</a:t>
            </a:r>
          </a:p>
        </p:txBody>
      </p:sp>
      <p:sp>
        <p:nvSpPr>
          <p:cNvPr id="2" name="CuadroTexto 1"/>
          <p:cNvSpPr txBox="1"/>
          <p:nvPr/>
        </p:nvSpPr>
        <p:spPr>
          <a:xfrm>
            <a:off x="287522" y="1844824"/>
            <a:ext cx="8568952" cy="1200329"/>
          </a:xfrm>
          <a:prstGeom prst="rect">
            <a:avLst/>
          </a:prstGeom>
          <a:noFill/>
        </p:spPr>
        <p:txBody>
          <a:bodyPr wrap="square" rtlCol="0">
            <a:spAutoFit/>
          </a:bodyPr>
          <a:lstStyle/>
          <a:p>
            <a:pPr algn="just"/>
            <a:r>
              <a:rPr lang="es-CO" dirty="0" smtClean="0"/>
              <a:t>Revisada la gestión adelantada por la Subdirección Administrativa y Financiera, relacionada con  la identificación por terceros en la cuenta contable 140160 cuentas por cobrar – contribuciones, se evidenció que se ha depurado un 83% del saldo por identificar al 31 de mayo de 2016, así: </a:t>
            </a:r>
            <a:endParaRPr lang="es-CO" dirty="0"/>
          </a:p>
        </p:txBody>
      </p:sp>
      <p:graphicFrame>
        <p:nvGraphicFramePr>
          <p:cNvPr id="3" name="Tabla 2"/>
          <p:cNvGraphicFramePr>
            <a:graphicFrameLocks noGrp="1"/>
          </p:cNvGraphicFramePr>
          <p:nvPr>
            <p:extLst>
              <p:ext uri="{D42A27DB-BD31-4B8C-83A1-F6EECF244321}">
                <p14:modId xmlns:p14="http://schemas.microsoft.com/office/powerpoint/2010/main" val="727692561"/>
              </p:ext>
            </p:extLst>
          </p:nvPr>
        </p:nvGraphicFramePr>
        <p:xfrm>
          <a:off x="179511" y="3429000"/>
          <a:ext cx="8784973" cy="167640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116049807"/>
                    </a:ext>
                  </a:extLst>
                </a:gridCol>
                <a:gridCol w="1728192">
                  <a:extLst>
                    <a:ext uri="{9D8B030D-6E8A-4147-A177-3AD203B41FA5}">
                      <a16:colId xmlns:a16="http://schemas.microsoft.com/office/drawing/2014/main" val="2721607182"/>
                    </a:ext>
                  </a:extLst>
                </a:gridCol>
                <a:gridCol w="1512168">
                  <a:extLst>
                    <a:ext uri="{9D8B030D-6E8A-4147-A177-3AD203B41FA5}">
                      <a16:colId xmlns:a16="http://schemas.microsoft.com/office/drawing/2014/main" val="3319898835"/>
                    </a:ext>
                  </a:extLst>
                </a:gridCol>
                <a:gridCol w="1368152">
                  <a:extLst>
                    <a:ext uri="{9D8B030D-6E8A-4147-A177-3AD203B41FA5}">
                      <a16:colId xmlns:a16="http://schemas.microsoft.com/office/drawing/2014/main" val="2422400821"/>
                    </a:ext>
                  </a:extLst>
                </a:gridCol>
                <a:gridCol w="1512168">
                  <a:extLst>
                    <a:ext uri="{9D8B030D-6E8A-4147-A177-3AD203B41FA5}">
                      <a16:colId xmlns:a16="http://schemas.microsoft.com/office/drawing/2014/main" val="1973305991"/>
                    </a:ext>
                  </a:extLst>
                </a:gridCol>
                <a:gridCol w="1440157">
                  <a:extLst>
                    <a:ext uri="{9D8B030D-6E8A-4147-A177-3AD203B41FA5}">
                      <a16:colId xmlns:a16="http://schemas.microsoft.com/office/drawing/2014/main" val="2613903093"/>
                    </a:ext>
                  </a:extLst>
                </a:gridCol>
              </a:tblGrid>
              <a:tr h="370840">
                <a:tc>
                  <a:txBody>
                    <a:bodyPr/>
                    <a:lstStyle/>
                    <a:p>
                      <a:r>
                        <a:rPr lang="es-CO" sz="1400" dirty="0" smtClean="0">
                          <a:latin typeface="Arial" panose="020B0604020202020204" pitchFamily="34" charset="0"/>
                          <a:cs typeface="Arial" panose="020B0604020202020204" pitchFamily="34" charset="0"/>
                        </a:rPr>
                        <a:t>CUENTA CONTABLE</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NOMBRE DE LA CUENTA</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FECHA DE CORTE AUDITORIA ANTERIOR</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SALDO</a:t>
                      </a:r>
                      <a:r>
                        <a:rPr lang="es-CO" sz="1400" baseline="0" dirty="0" smtClean="0">
                          <a:latin typeface="Arial" panose="020B0604020202020204" pitchFamily="34" charset="0"/>
                          <a:cs typeface="Arial" panose="020B0604020202020204" pitchFamily="34" charset="0"/>
                        </a:rPr>
                        <a:t> POR IDENTIFICAR</a:t>
                      </a:r>
                      <a:endParaRPr lang="es-ES"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dirty="0" smtClean="0">
                          <a:latin typeface="Arial" panose="020B0604020202020204" pitchFamily="34" charset="0"/>
                          <a:cs typeface="Arial" panose="020B0604020202020204" pitchFamily="34" charset="0"/>
                        </a:rPr>
                        <a:t>FECHA DE CORTE AUDITORIA ACTUAL</a:t>
                      </a:r>
                      <a:endParaRPr lang="es-ES" sz="1400"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dirty="0" smtClean="0">
                          <a:latin typeface="Arial" panose="020B0604020202020204" pitchFamily="34" charset="0"/>
                          <a:cs typeface="Arial" panose="020B0604020202020204" pitchFamily="34" charset="0"/>
                        </a:rPr>
                        <a:t>SALDO</a:t>
                      </a:r>
                      <a:r>
                        <a:rPr lang="es-CO" sz="1400" baseline="0" dirty="0" smtClean="0">
                          <a:latin typeface="Arial" panose="020B0604020202020204" pitchFamily="34" charset="0"/>
                          <a:cs typeface="Arial" panose="020B0604020202020204" pitchFamily="34" charset="0"/>
                        </a:rPr>
                        <a:t> POR IDENTIFICAR AL 30 ABRIL 2017</a:t>
                      </a:r>
                      <a:endParaRPr lang="es-ES" sz="14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4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84675747"/>
                  </a:ext>
                </a:extLst>
              </a:tr>
              <a:tr h="370840">
                <a:tc>
                  <a:txBody>
                    <a:bodyPr/>
                    <a:lstStyle/>
                    <a:p>
                      <a:r>
                        <a:rPr lang="es-CO" sz="1400" dirty="0" smtClean="0">
                          <a:latin typeface="Arial" panose="020B0604020202020204" pitchFamily="34" charset="0"/>
                          <a:cs typeface="Arial" panose="020B0604020202020204" pitchFamily="34" charset="0"/>
                        </a:rPr>
                        <a:t>140160</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Cuenta por cobrar – Contribuciones</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31/05/2016</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656.482.902</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30/04/2017</a:t>
                      </a:r>
                      <a:endParaRPr lang="es-ES" sz="1400" dirty="0">
                        <a:latin typeface="Arial" panose="020B0604020202020204" pitchFamily="34" charset="0"/>
                        <a:cs typeface="Arial" panose="020B0604020202020204" pitchFamily="34" charset="0"/>
                      </a:endParaRPr>
                    </a:p>
                  </a:txBody>
                  <a:tcPr/>
                </a:tc>
                <a:tc>
                  <a:txBody>
                    <a:bodyPr/>
                    <a:lstStyle/>
                    <a:p>
                      <a:r>
                        <a:rPr lang="es-CO" sz="1400" dirty="0" smtClean="0">
                          <a:latin typeface="Arial" panose="020B0604020202020204" pitchFamily="34" charset="0"/>
                          <a:cs typeface="Arial" panose="020B0604020202020204" pitchFamily="34" charset="0"/>
                        </a:rPr>
                        <a:t>109.527.736</a:t>
                      </a:r>
                      <a:endParaRPr lang="es-E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5843253"/>
                  </a:ext>
                </a:extLst>
              </a:tr>
            </a:tbl>
          </a:graphicData>
        </a:graphic>
      </p:graphicFrame>
    </p:spTree>
    <p:extLst>
      <p:ext uri="{BB962C8B-B14F-4D97-AF65-F5344CB8AC3E}">
        <p14:creationId xmlns:p14="http://schemas.microsoft.com/office/powerpoint/2010/main" val="111710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1987" y="404664"/>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OPORTUNIDADES DE MEJORA</a:t>
            </a:r>
            <a:endParaRPr lang="es-CO" sz="2800" b="1" dirty="0">
              <a:latin typeface="Arial" panose="020B0604020202020204" pitchFamily="34" charset="0"/>
              <a:cs typeface="Arial" panose="020B0604020202020204" pitchFamily="34" charset="0"/>
            </a:endParaRPr>
          </a:p>
        </p:txBody>
      </p:sp>
      <p:graphicFrame>
        <p:nvGraphicFramePr>
          <p:cNvPr id="5" name="Diagrama 4"/>
          <p:cNvGraphicFramePr/>
          <p:nvPr>
            <p:extLst>
              <p:ext uri="{D42A27DB-BD31-4B8C-83A1-F6EECF244321}">
                <p14:modId xmlns:p14="http://schemas.microsoft.com/office/powerpoint/2010/main" val="309842220"/>
              </p:ext>
            </p:extLst>
          </p:nvPr>
        </p:nvGraphicFramePr>
        <p:xfrm>
          <a:off x="143508" y="1268760"/>
          <a:ext cx="8856984"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011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0081" y="548680"/>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OPORTUNIDADES DE MEJORA</a:t>
            </a:r>
            <a:endParaRPr lang="es-CO" sz="2800" b="1" dirty="0">
              <a:latin typeface="Arial" panose="020B0604020202020204" pitchFamily="34" charset="0"/>
              <a:cs typeface="Arial" panose="020B0604020202020204" pitchFamily="34" charset="0"/>
            </a:endParaRPr>
          </a:p>
        </p:txBody>
      </p:sp>
      <p:graphicFrame>
        <p:nvGraphicFramePr>
          <p:cNvPr id="5" name="Diagrama 4"/>
          <p:cNvGraphicFramePr/>
          <p:nvPr>
            <p:extLst>
              <p:ext uri="{D42A27DB-BD31-4B8C-83A1-F6EECF244321}">
                <p14:modId xmlns:p14="http://schemas.microsoft.com/office/powerpoint/2010/main" val="1655308136"/>
              </p:ext>
            </p:extLst>
          </p:nvPr>
        </p:nvGraphicFramePr>
        <p:xfrm>
          <a:off x="143508" y="1451498"/>
          <a:ext cx="8856984" cy="404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7887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692696"/>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OPORTUNIDADES DE MEJORA</a:t>
            </a:r>
            <a:endParaRPr lang="es-CO" sz="2800" b="1" dirty="0">
              <a:latin typeface="Arial" panose="020B0604020202020204" pitchFamily="34" charset="0"/>
              <a:cs typeface="Arial" panose="020B0604020202020204" pitchFamily="34" charset="0"/>
            </a:endParaRPr>
          </a:p>
        </p:txBody>
      </p:sp>
      <p:graphicFrame>
        <p:nvGraphicFramePr>
          <p:cNvPr id="5" name="Diagrama 4"/>
          <p:cNvGraphicFramePr/>
          <p:nvPr>
            <p:extLst>
              <p:ext uri="{D42A27DB-BD31-4B8C-83A1-F6EECF244321}">
                <p14:modId xmlns:p14="http://schemas.microsoft.com/office/powerpoint/2010/main" val="1417333590"/>
              </p:ext>
            </p:extLst>
          </p:nvPr>
        </p:nvGraphicFramePr>
        <p:xfrm>
          <a:off x="143508" y="1451498"/>
          <a:ext cx="8856984" cy="404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940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 Título"/>
          <p:cNvSpPr txBox="1">
            <a:spLocks/>
          </p:cNvSpPr>
          <p:nvPr/>
        </p:nvSpPr>
        <p:spPr>
          <a:xfrm>
            <a:off x="611560" y="4290814"/>
            <a:ext cx="8501062" cy="722362"/>
          </a:xfrm>
          <a:prstGeom prst="rect">
            <a:avLst/>
          </a:prstGeom>
        </p:spPr>
        <p:txBody>
          <a:bodyPr anchor="ctr">
            <a:normAutofit lnSpcReduction="10000"/>
          </a:bodyPr>
          <a:lstStyle/>
          <a:p>
            <a:pPr algn="r" fontAlgn="auto">
              <a:spcAft>
                <a:spcPts val="0"/>
              </a:spcAft>
              <a:defRPr/>
            </a:pPr>
            <a:r>
              <a:rPr lang="es-MX" sz="4400" b="1" dirty="0">
                <a:solidFill>
                  <a:srgbClr val="1C3481"/>
                </a:solidFill>
                <a:latin typeface="+mj-lt"/>
                <a:ea typeface="+mj-ea"/>
                <a:cs typeface="+mj-cs"/>
              </a:rPr>
              <a:t>Muchas Gracias</a:t>
            </a:r>
            <a:endParaRPr lang="es-ES" sz="4400" b="1" dirty="0">
              <a:solidFill>
                <a:srgbClr val="1C3481"/>
              </a:solidFill>
              <a:latin typeface="+mj-lt"/>
              <a:ea typeface="+mj-ea"/>
              <a:cs typeface="+mj-cs"/>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1" name="10 Grupo"/>
          <p:cNvGrpSpPr/>
          <p:nvPr/>
        </p:nvGrpSpPr>
        <p:grpSpPr>
          <a:xfrm>
            <a:off x="5004048" y="5697352"/>
            <a:ext cx="4166593" cy="900000"/>
            <a:chOff x="5004048" y="5697352"/>
            <a:chExt cx="4166593" cy="900000"/>
          </a:xfrm>
        </p:grpSpPr>
        <p:sp>
          <p:nvSpPr>
            <p:cNvPr id="13" name="12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5" name="14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
        <p:nvSpPr>
          <p:cNvPr id="2" name="CuadroTexto 1"/>
          <p:cNvSpPr txBox="1"/>
          <p:nvPr/>
        </p:nvSpPr>
        <p:spPr>
          <a:xfrm>
            <a:off x="179512" y="2420888"/>
            <a:ext cx="8856984" cy="707886"/>
          </a:xfrm>
          <a:prstGeom prst="rect">
            <a:avLst/>
          </a:prstGeom>
          <a:noFill/>
        </p:spPr>
        <p:txBody>
          <a:bodyPr wrap="square" rtlCol="0">
            <a:spAutoFit/>
          </a:bodyPr>
          <a:lstStyle/>
          <a:p>
            <a:pPr algn="ctr"/>
            <a:r>
              <a:rPr lang="es-CO" sz="2000" b="1" dirty="0" smtClean="0"/>
              <a:t>GIOVANNI SOTO CAGUA</a:t>
            </a:r>
          </a:p>
          <a:p>
            <a:pPr algn="ctr"/>
            <a:r>
              <a:rPr lang="es-CO" sz="2000" dirty="0" smtClean="0"/>
              <a:t>Asesor con funciones de Control Interno</a:t>
            </a:r>
            <a:endParaRPr lang="es-ES" sz="2000" dirty="0"/>
          </a:p>
        </p:txBody>
      </p:sp>
    </p:spTree>
    <p:extLst>
      <p:ext uri="{BB962C8B-B14F-4D97-AF65-F5344CB8AC3E}">
        <p14:creationId xmlns:p14="http://schemas.microsoft.com/office/powerpoint/2010/main" val="156373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par>
                          <p:cTn id="8" fill="hold">
                            <p:stCondLst>
                              <p:cond delay="2000"/>
                            </p:stCondLst>
                            <p:childTnLst>
                              <p:par>
                                <p:cTn id="9" presetID="10" presetClass="exit" presetSubtype="0" fill="hold" grpId="1" nodeType="afterEffect">
                                  <p:stCondLst>
                                    <p:cond delay="0"/>
                                  </p:stCondLst>
                                  <p:childTnLst>
                                    <p:animEffect transition="out" filter="fade">
                                      <p:cBhvr>
                                        <p:cTn id="10" dur="2000"/>
                                        <p:tgtEl>
                                          <p:spTgt spid="14"/>
                                        </p:tgtEl>
                                      </p:cBhvr>
                                    </p:animEffect>
                                    <p:set>
                                      <p:cBhvr>
                                        <p:cTn id="11"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a:latin typeface="+mn-lt"/>
              </a:rPr>
              <a:t>Twitter: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692696"/>
            <a:ext cx="9144000" cy="3108543"/>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endParaRPr lang="es-CO" sz="2800" b="1" dirty="0" smtClean="0">
              <a:latin typeface="Arial" panose="020B0604020202020204" pitchFamily="34" charset="0"/>
              <a:cs typeface="Arial" panose="020B0604020202020204" pitchFamily="34" charset="0"/>
            </a:endParaRPr>
          </a:p>
          <a:p>
            <a:pPr algn="ctr"/>
            <a:r>
              <a:rPr lang="es-CO" sz="2800" b="1" dirty="0" smtClean="0">
                <a:latin typeface="Arial" panose="020B0604020202020204" pitchFamily="34" charset="0"/>
                <a:cs typeface="Arial" panose="020B0604020202020204" pitchFamily="34" charset="0"/>
              </a:rPr>
              <a:t>ANEXOS</a:t>
            </a:r>
          </a:p>
          <a:p>
            <a:pPr algn="ctr"/>
            <a:endParaRPr lang="es-CO" sz="2800" b="1" dirty="0">
              <a:latin typeface="Arial" panose="020B0604020202020204" pitchFamily="34" charset="0"/>
              <a:cs typeface="Arial" panose="020B0604020202020204" pitchFamily="34" charset="0"/>
            </a:endParaRPr>
          </a:p>
          <a:p>
            <a:pPr algn="ctr"/>
            <a:endParaRPr lang="es-CO" sz="2800" b="1" dirty="0" smtClean="0">
              <a:latin typeface="Arial" panose="020B0604020202020204" pitchFamily="34" charset="0"/>
              <a:cs typeface="Arial" panose="020B0604020202020204" pitchFamily="34" charset="0"/>
            </a:endParaRPr>
          </a:p>
          <a:p>
            <a:pPr algn="ctr"/>
            <a:endParaRPr lang="es-CO" sz="2800" b="1" dirty="0" smtClean="0">
              <a:latin typeface="Arial" panose="020B0604020202020204" pitchFamily="34" charset="0"/>
              <a:cs typeface="Arial" panose="020B0604020202020204" pitchFamily="34" charset="0"/>
            </a:endParaRPr>
          </a:p>
          <a:p>
            <a:pPr algn="ctr"/>
            <a:endParaRPr lang="es-CO" sz="2800" b="1" dirty="0" smtClean="0">
              <a:latin typeface="Arial" panose="020B0604020202020204" pitchFamily="34" charset="0"/>
              <a:cs typeface="Arial" panose="020B0604020202020204" pitchFamily="34" charset="0"/>
            </a:endParaRPr>
          </a:p>
          <a:p>
            <a:pPr algn="ctr"/>
            <a:r>
              <a:rPr lang="es-CO" sz="2800" b="1" dirty="0" smtClean="0">
                <a:latin typeface="Arial" panose="020B0604020202020204" pitchFamily="34" charset="0"/>
                <a:cs typeface="Arial" panose="020B0604020202020204" pitchFamily="34" charset="0"/>
              </a:rPr>
              <a:t>SUBDIRECCIÓN ADMINISTRATIVA Y FINANCIERA</a:t>
            </a:r>
            <a:endParaRPr lang="es-CO"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10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79512" y="908720"/>
            <a:ext cx="8712968" cy="3739485"/>
          </a:xfrm>
          <a:prstGeom prst="rect">
            <a:avLst/>
          </a:prstGeom>
          <a:noFill/>
        </p:spPr>
        <p:txBody>
          <a:bodyPr wrap="square" rtlCol="0">
            <a:spAutoFit/>
          </a:bodyPr>
          <a:lstStyle/>
          <a:p>
            <a:pPr algn="ctr"/>
            <a:endParaRPr lang="es-419" sz="900" b="1" dirty="0"/>
          </a:p>
          <a:p>
            <a:pPr algn="ctr"/>
            <a:r>
              <a:rPr lang="es-419" sz="2800" b="1" dirty="0" smtClean="0"/>
              <a:t>ALCANCE </a:t>
            </a:r>
          </a:p>
          <a:p>
            <a:pPr algn="ctr"/>
            <a:endParaRPr lang="es-419" sz="3200" b="1" dirty="0" smtClean="0"/>
          </a:p>
          <a:p>
            <a:pPr algn="just"/>
            <a:r>
              <a:rPr lang="es-CO" sz="2400" dirty="0"/>
              <a:t>El alcance </a:t>
            </a:r>
            <a:r>
              <a:rPr lang="es-CO" sz="2400" dirty="0" smtClean="0"/>
              <a:t>de la auditoría comprende las actividades </a:t>
            </a:r>
            <a:r>
              <a:rPr lang="es-CO" sz="2400" dirty="0" smtClean="0">
                <a:latin typeface="Arial" panose="020B0604020202020204" pitchFamily="34" charset="0"/>
                <a:cs typeface="Arial" panose="020B0604020202020204" pitchFamily="34" charset="0"/>
              </a:rPr>
              <a:t>de liquidación</a:t>
            </a:r>
            <a:r>
              <a:rPr lang="es-CO" sz="2400" smtClean="0">
                <a:latin typeface="Arial" panose="020B0604020202020204" pitchFamily="34" charset="0"/>
                <a:cs typeface="Arial" panose="020B0604020202020204" pitchFamily="34" charset="0"/>
              </a:rPr>
              <a:t>, recaudo y </a:t>
            </a:r>
            <a:r>
              <a:rPr lang="es-CO" sz="2400" dirty="0">
                <a:latin typeface="Arial" panose="020B0604020202020204" pitchFamily="34" charset="0"/>
                <a:cs typeface="Arial" panose="020B0604020202020204" pitchFamily="34" charset="0"/>
              </a:rPr>
              <a:t>registro </a:t>
            </a:r>
            <a:r>
              <a:rPr lang="es-CO" sz="2400" dirty="0" smtClean="0">
                <a:latin typeface="Arial" panose="020B0604020202020204" pitchFamily="34" charset="0"/>
                <a:cs typeface="Arial" panose="020B0604020202020204" pitchFamily="34" charset="0"/>
              </a:rPr>
              <a:t>contable de las contribuciones especiales vigencia 2016, según lo establecido en el </a:t>
            </a:r>
            <a:r>
              <a:rPr lang="es-CO" sz="2400" dirty="0" smtClean="0"/>
              <a:t>proceso </a:t>
            </a:r>
            <a:r>
              <a:rPr lang="es-CO" sz="2400" dirty="0"/>
              <a:t>de </a:t>
            </a:r>
            <a:r>
              <a:rPr lang="es-CO" sz="2400" dirty="0" smtClean="0"/>
              <a:t>Gestión Contable </a:t>
            </a:r>
            <a:r>
              <a:rPr lang="es-CO" sz="2400" dirty="0"/>
              <a:t>y Financiera de la </a:t>
            </a:r>
            <a:r>
              <a:rPr lang="es-CO" sz="2400" dirty="0" smtClean="0"/>
              <a:t>UAE-CRA, igualmente la verificación de las acciones emprendidas por la Subdirección Administrativa y Financiera con destino a corregir las observaciones encontradas en la auditoría previa.</a:t>
            </a:r>
            <a:endParaRPr lang="es-419" sz="3200" b="1" dirty="0" smtClean="0"/>
          </a:p>
        </p:txBody>
      </p:sp>
    </p:spTree>
    <p:extLst>
      <p:ext uri="{BB962C8B-B14F-4D97-AF65-F5344CB8AC3E}">
        <p14:creationId xmlns:p14="http://schemas.microsoft.com/office/powerpoint/2010/main" val="3109166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8581239"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249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03648" y="70022"/>
            <a:ext cx="5463877" cy="5792616"/>
          </a:xfrm>
          <a:prstGeom prst="rect">
            <a:avLst/>
          </a:prstGeom>
        </p:spPr>
      </p:pic>
    </p:spTree>
    <p:extLst>
      <p:ext uri="{BB962C8B-B14F-4D97-AF65-F5344CB8AC3E}">
        <p14:creationId xmlns:p14="http://schemas.microsoft.com/office/powerpoint/2010/main" val="3137369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331640" y="-19765"/>
            <a:ext cx="5535885" cy="5891927"/>
          </a:xfrm>
          <a:prstGeom prst="rect">
            <a:avLst/>
          </a:prstGeom>
        </p:spPr>
      </p:pic>
    </p:spTree>
    <p:extLst>
      <p:ext uri="{BB962C8B-B14F-4D97-AF65-F5344CB8AC3E}">
        <p14:creationId xmlns:p14="http://schemas.microsoft.com/office/powerpoint/2010/main" val="3020936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31640" y="195043"/>
            <a:ext cx="6552728" cy="5639019"/>
          </a:xfrm>
          <a:prstGeom prst="rect">
            <a:avLst/>
          </a:prstGeom>
        </p:spPr>
      </p:pic>
    </p:spTree>
    <p:extLst>
      <p:ext uri="{BB962C8B-B14F-4D97-AF65-F5344CB8AC3E}">
        <p14:creationId xmlns:p14="http://schemas.microsoft.com/office/powerpoint/2010/main" val="2314775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59504" y="332657"/>
            <a:ext cx="5408034" cy="5558556"/>
          </a:xfrm>
          <a:prstGeom prst="rect">
            <a:avLst/>
          </a:prstGeom>
        </p:spPr>
      </p:pic>
    </p:spTree>
    <p:extLst>
      <p:ext uri="{BB962C8B-B14F-4D97-AF65-F5344CB8AC3E}">
        <p14:creationId xmlns:p14="http://schemas.microsoft.com/office/powerpoint/2010/main" val="130153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5847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3200" b="1" dirty="0" smtClean="0">
                <a:latin typeface="Arial" panose="020B0604020202020204" pitchFamily="34" charset="0"/>
                <a:cs typeface="Arial" panose="020B0604020202020204" pitchFamily="34" charset="0"/>
              </a:rPr>
              <a:t>FORTALEZAS</a:t>
            </a:r>
            <a:endParaRPr lang="es-CO" sz="3200" b="1" dirty="0">
              <a:latin typeface="Arial" panose="020B0604020202020204" pitchFamily="34" charset="0"/>
              <a:cs typeface="Arial" panose="020B0604020202020204" pitchFamily="34" charset="0"/>
            </a:endParaRPr>
          </a:p>
        </p:txBody>
      </p:sp>
      <p:graphicFrame>
        <p:nvGraphicFramePr>
          <p:cNvPr id="9" name="8 Diagrama"/>
          <p:cNvGraphicFramePr/>
          <p:nvPr>
            <p:extLst>
              <p:ext uri="{D42A27DB-BD31-4B8C-83A1-F6EECF244321}">
                <p14:modId xmlns:p14="http://schemas.microsoft.com/office/powerpoint/2010/main" val="2503121224"/>
              </p:ext>
            </p:extLst>
          </p:nvPr>
        </p:nvGraphicFramePr>
        <p:xfrm>
          <a:off x="107504" y="935613"/>
          <a:ext cx="8928992" cy="5013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a 3"/>
          <p:cNvGraphicFramePr/>
          <p:nvPr>
            <p:extLst>
              <p:ext uri="{D42A27DB-BD31-4B8C-83A1-F6EECF244321}">
                <p14:modId xmlns:p14="http://schemas.microsoft.com/office/powerpoint/2010/main" val="2584884097"/>
              </p:ext>
            </p:extLst>
          </p:nvPr>
        </p:nvGraphicFramePr>
        <p:xfrm>
          <a:off x="0" y="1052736"/>
          <a:ext cx="9144000" cy="48965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291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2420888"/>
            <a:ext cx="9144000" cy="95410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r>
              <a:rPr lang="es-CO" sz="2800" b="1" dirty="0">
                <a:solidFill>
                  <a:schemeClr val="tx1"/>
                </a:solidFill>
              </a:rPr>
              <a:t>AUDITORÍA A LA GESTIÓN DE COBRO DE LA CONTRIBUCIÓN VIGENCIA 2016</a:t>
            </a:r>
          </a:p>
        </p:txBody>
      </p:sp>
    </p:spTree>
    <p:extLst>
      <p:ext uri="{BB962C8B-B14F-4D97-AF65-F5344CB8AC3E}">
        <p14:creationId xmlns:p14="http://schemas.microsoft.com/office/powerpoint/2010/main" val="144598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620688"/>
            <a:ext cx="9144000" cy="830997"/>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SELECCIÓN DE LA MUESTRA</a:t>
            </a:r>
          </a:p>
          <a:p>
            <a:pPr algn="ctr"/>
            <a:r>
              <a:rPr lang="es-CO" sz="2000" b="1" dirty="0" smtClean="0">
                <a:latin typeface="Arial" panose="020B0604020202020204" pitchFamily="34" charset="0"/>
                <a:cs typeface="Arial" panose="020B0604020202020204" pitchFamily="34" charset="0"/>
              </a:rPr>
              <a:t>RESOLUCIONES VIGENCIA 2016 ELABORADAS AL 30 DE ABRIL DE 2017</a:t>
            </a:r>
            <a:endParaRPr lang="es-CO" sz="2000" b="1" dirty="0">
              <a:latin typeface="Arial" panose="020B0604020202020204" pitchFamily="34" charset="0"/>
              <a:cs typeface="Arial" panose="020B0604020202020204" pitchFamily="34" charset="0"/>
            </a:endParaRPr>
          </a:p>
        </p:txBody>
      </p:sp>
      <p:graphicFrame>
        <p:nvGraphicFramePr>
          <p:cNvPr id="10" name="Gráfico 9"/>
          <p:cNvGraphicFramePr/>
          <p:nvPr>
            <p:extLst>
              <p:ext uri="{D42A27DB-BD31-4B8C-83A1-F6EECF244321}">
                <p14:modId xmlns:p14="http://schemas.microsoft.com/office/powerpoint/2010/main" val="84095454"/>
              </p:ext>
            </p:extLst>
          </p:nvPr>
        </p:nvGraphicFramePr>
        <p:xfrm>
          <a:off x="179512" y="1910747"/>
          <a:ext cx="8352928"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439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620688"/>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RESULTADO DE LA MUESTRA</a:t>
            </a:r>
            <a:endParaRPr lang="es-CO" sz="2800" b="1" dirty="0">
              <a:latin typeface="Arial" panose="020B0604020202020204" pitchFamily="34" charset="0"/>
              <a:cs typeface="Arial" panose="020B0604020202020204" pitchFamily="34" charset="0"/>
            </a:endParaRPr>
          </a:p>
        </p:txBody>
      </p:sp>
      <p:graphicFrame>
        <p:nvGraphicFramePr>
          <p:cNvPr id="9" name="Gráfico 8"/>
          <p:cNvGraphicFramePr/>
          <p:nvPr>
            <p:extLst>
              <p:ext uri="{D42A27DB-BD31-4B8C-83A1-F6EECF244321}">
                <p14:modId xmlns:p14="http://schemas.microsoft.com/office/powerpoint/2010/main" val="530771325"/>
              </p:ext>
            </p:extLst>
          </p:nvPr>
        </p:nvGraphicFramePr>
        <p:xfrm>
          <a:off x="0" y="1628800"/>
          <a:ext cx="8928992" cy="39409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730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548680"/>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DIFERENCIAS EN LIQUIDACIÓN</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228130148"/>
              </p:ext>
            </p:extLst>
          </p:nvPr>
        </p:nvGraphicFramePr>
        <p:xfrm>
          <a:off x="35496" y="1340768"/>
          <a:ext cx="9073008" cy="3337560"/>
        </p:xfrm>
        <a:graphic>
          <a:graphicData uri="http://schemas.openxmlformats.org/drawingml/2006/table">
            <a:tbl>
              <a:tblPr firstRow="1" bandRow="1">
                <a:tableStyleId>{5C22544A-7EE6-4342-B048-85BDC9FD1C3A}</a:tableStyleId>
              </a:tblPr>
              <a:tblGrid>
                <a:gridCol w="2028415">
                  <a:extLst>
                    <a:ext uri="{9D8B030D-6E8A-4147-A177-3AD203B41FA5}">
                      <a16:colId xmlns:a16="http://schemas.microsoft.com/office/drawing/2014/main" val="503647137"/>
                    </a:ext>
                  </a:extLst>
                </a:gridCol>
                <a:gridCol w="1499977">
                  <a:extLst>
                    <a:ext uri="{9D8B030D-6E8A-4147-A177-3AD203B41FA5}">
                      <a16:colId xmlns:a16="http://schemas.microsoft.com/office/drawing/2014/main" val="2908609597"/>
                    </a:ext>
                  </a:extLst>
                </a:gridCol>
                <a:gridCol w="990232">
                  <a:extLst>
                    <a:ext uri="{9D8B030D-6E8A-4147-A177-3AD203B41FA5}">
                      <a16:colId xmlns:a16="http://schemas.microsoft.com/office/drawing/2014/main" val="4089782716"/>
                    </a:ext>
                  </a:extLst>
                </a:gridCol>
                <a:gridCol w="1067232">
                  <a:extLst>
                    <a:ext uri="{9D8B030D-6E8A-4147-A177-3AD203B41FA5}">
                      <a16:colId xmlns:a16="http://schemas.microsoft.com/office/drawing/2014/main" val="2403427717"/>
                    </a:ext>
                  </a:extLst>
                </a:gridCol>
                <a:gridCol w="996084">
                  <a:extLst>
                    <a:ext uri="{9D8B030D-6E8A-4147-A177-3AD203B41FA5}">
                      <a16:colId xmlns:a16="http://schemas.microsoft.com/office/drawing/2014/main" val="3209518439"/>
                    </a:ext>
                  </a:extLst>
                </a:gridCol>
                <a:gridCol w="2491068">
                  <a:extLst>
                    <a:ext uri="{9D8B030D-6E8A-4147-A177-3AD203B41FA5}">
                      <a16:colId xmlns:a16="http://schemas.microsoft.com/office/drawing/2014/main" val="2129440916"/>
                    </a:ext>
                  </a:extLst>
                </a:gridCol>
              </a:tblGrid>
              <a:tr h="577710">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EE.FF.</a:t>
                      </a:r>
                      <a:r>
                        <a:rPr lang="es-CO" sz="1400" baseline="0" dirty="0" smtClean="0"/>
                        <a:t> Subidos al SUI</a:t>
                      </a:r>
                      <a:endParaRPr lang="es-ES" sz="1400" dirty="0"/>
                    </a:p>
                  </a:txBody>
                  <a:tcPr/>
                </a:tc>
                <a:tc>
                  <a:txBody>
                    <a:bodyPr/>
                    <a:lstStyle/>
                    <a:p>
                      <a:pPr algn="ctr"/>
                      <a:r>
                        <a:rPr lang="es-CO" sz="1400" dirty="0" smtClean="0"/>
                        <a:t>Observaciones de la Subdirección Administrativa</a:t>
                      </a:r>
                      <a:endParaRPr lang="es-ES" sz="1400" dirty="0"/>
                    </a:p>
                  </a:txBody>
                  <a:tcPr/>
                </a:tc>
                <a:extLst>
                  <a:ext uri="{0D108BD9-81ED-4DB2-BD59-A6C34878D82A}">
                    <a16:rowId xmlns:a16="http://schemas.microsoft.com/office/drawing/2014/main" val="3447176629"/>
                  </a:ext>
                </a:extLst>
              </a:tr>
              <a:tr h="820957">
                <a:tc>
                  <a:txBody>
                    <a:bodyPr/>
                    <a:lstStyle/>
                    <a:p>
                      <a:r>
                        <a:rPr lang="es-CO" sz="1100" dirty="0" smtClean="0">
                          <a:latin typeface="Arial" panose="020B0604020202020204" pitchFamily="34" charset="0"/>
                          <a:cs typeface="Arial" panose="020B0604020202020204" pitchFamily="34" charset="0"/>
                        </a:rPr>
                        <a:t>ACUEDUCTOS Y ALCANTARILLADOS DE COLOMBIA S.A. E.S.P.</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3229 del</a:t>
                      </a:r>
                      <a:r>
                        <a:rPr lang="es-CO" sz="1100" baseline="0" dirty="0" smtClean="0">
                          <a:latin typeface="Arial" panose="020B0604020202020204" pitchFamily="34" charset="0"/>
                          <a:cs typeface="Arial" panose="020B0604020202020204" pitchFamily="34" charset="0"/>
                        </a:rPr>
                        <a:t> 01/12/2016</a:t>
                      </a:r>
                      <a:endParaRPr lang="es-CO" sz="1100" dirty="0" smtClean="0">
                        <a:latin typeface="Arial" panose="020B0604020202020204" pitchFamily="34" charset="0"/>
                        <a:cs typeface="Arial" panose="020B0604020202020204" pitchFamily="34" charset="0"/>
                      </a:endParaRPr>
                    </a:p>
                    <a:p>
                      <a:pPr algn="ctr"/>
                      <a:r>
                        <a:rPr lang="es-CO" sz="1100" dirty="0" smtClean="0">
                          <a:latin typeface="Arial" panose="020B0604020202020204" pitchFamily="34" charset="0"/>
                          <a:cs typeface="Arial" panose="020B0604020202020204" pitchFamily="34" charset="0"/>
                        </a:rPr>
                        <a:t>Liquidación según parágrafo</a:t>
                      </a:r>
                      <a:r>
                        <a:rPr lang="es-CO" sz="1100" baseline="0" dirty="0" smtClean="0">
                          <a:latin typeface="Arial" panose="020B0604020202020204" pitchFamily="34" charset="0"/>
                          <a:cs typeface="Arial" panose="020B0604020202020204" pitchFamily="34" charset="0"/>
                        </a:rPr>
                        <a:t> 2 artículo 6 Resolución 743 de 2015</a:t>
                      </a:r>
                      <a:r>
                        <a:rPr lang="es-CO" sz="1100" dirty="0" smtClean="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16.211.000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23.562.000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29/08/2016</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kern="1200" baseline="0" dirty="0" smtClean="0">
                          <a:solidFill>
                            <a:schemeClr val="dk1"/>
                          </a:solidFill>
                          <a:latin typeface="Arial" panose="020B0604020202020204" pitchFamily="34" charset="0"/>
                          <a:ea typeface="+mn-ea"/>
                          <a:cs typeface="Arial" panose="020B0604020202020204" pitchFamily="34" charset="0"/>
                        </a:rPr>
                        <a:t>“Para la fecha de la expedición de la resolución, el prestador no realiza cargue de información financiera en el SUI, de acuerdo a la importación de datos de Sinfonía, herramienta utilizada por el área de sistemas de la CRA para la obtención de datos, razón por la cual se procede a realizar dicha liquidación de acuerdo al </a:t>
                      </a:r>
                      <a:r>
                        <a:rPr lang="es-CO" sz="1100" i="1" dirty="0" smtClean="0">
                          <a:latin typeface="Arial" panose="020B0604020202020204" pitchFamily="34" charset="0"/>
                          <a:cs typeface="Arial" panose="020B0604020202020204" pitchFamily="34" charset="0"/>
                        </a:rPr>
                        <a:t>parágrafo</a:t>
                      </a:r>
                      <a:r>
                        <a:rPr lang="es-CO" sz="1100" i="1" baseline="0" dirty="0" smtClean="0">
                          <a:latin typeface="Arial" panose="020B0604020202020204" pitchFamily="34" charset="0"/>
                          <a:cs typeface="Arial" panose="020B0604020202020204" pitchFamily="34" charset="0"/>
                        </a:rPr>
                        <a:t> 2 artículo 6 Resolución 743 de 2015</a:t>
                      </a:r>
                      <a:r>
                        <a:rPr lang="es-CO" sz="1100" i="1" dirty="0" smtClean="0">
                          <a:latin typeface="Arial" panose="020B0604020202020204" pitchFamily="34" charset="0"/>
                          <a:cs typeface="Arial" panose="020B0604020202020204" pitchFamily="34" charset="0"/>
                        </a:rPr>
                        <a:t> – (cálculo IPC). Anexo pantallazo</a:t>
                      </a:r>
                      <a:r>
                        <a:rPr lang="es-CO" sz="1100" i="1" baseline="0" dirty="0" smtClean="0">
                          <a:latin typeface="Arial" panose="020B0604020202020204" pitchFamily="34" charset="0"/>
                          <a:cs typeface="Arial" panose="020B0604020202020204" pitchFamily="34" charset="0"/>
                        </a:rPr>
                        <a:t> de </a:t>
                      </a:r>
                      <a:r>
                        <a:rPr lang="es-CO" sz="1100" i="1" baseline="0" dirty="0" err="1" smtClean="0">
                          <a:latin typeface="Arial" panose="020B0604020202020204" pitchFamily="34" charset="0"/>
                          <a:cs typeface="Arial" panose="020B0604020202020204" pitchFamily="34" charset="0"/>
                        </a:rPr>
                        <a:t>Pymisis</a:t>
                      </a:r>
                      <a:r>
                        <a:rPr lang="es-CO" sz="1100" i="1" baseline="0" dirty="0" smtClean="0">
                          <a:latin typeface="Arial" panose="020B0604020202020204" pitchFamily="34" charset="0"/>
                          <a:cs typeface="Arial" panose="020B0604020202020204" pitchFamily="34" charset="0"/>
                        </a:rPr>
                        <a:t>, donde se señala “No se encontraron datos de la empresa identificada con NIT % dentro de SINFONIA”</a:t>
                      </a:r>
                      <a:endParaRPr lang="es-ES" sz="1100" i="1"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2752692"/>
                  </a:ext>
                </a:extLst>
              </a:tr>
            </a:tbl>
          </a:graphicData>
        </a:graphic>
      </p:graphicFrame>
      <p:sp>
        <p:nvSpPr>
          <p:cNvPr id="2" name="CuadroTexto 1"/>
          <p:cNvSpPr txBox="1"/>
          <p:nvPr/>
        </p:nvSpPr>
        <p:spPr>
          <a:xfrm>
            <a:off x="8783" y="4797152"/>
            <a:ext cx="9073008" cy="1169551"/>
          </a:xfrm>
          <a:prstGeom prst="rect">
            <a:avLst/>
          </a:prstGeom>
          <a:noFill/>
        </p:spPr>
        <p:txBody>
          <a:bodyPr wrap="square" rtlCol="0">
            <a:spAutoFit/>
          </a:bodyPr>
          <a:lstStyle/>
          <a:p>
            <a:pPr algn="just"/>
            <a:r>
              <a:rPr lang="es-CO" sz="1400" dirty="0" smtClean="0"/>
              <a:t>De acuerdo al trabajo de campo realizado </a:t>
            </a:r>
            <a:r>
              <a:rPr lang="es-CO" sz="1400" dirty="0" smtClean="0"/>
              <a:t>por </a:t>
            </a:r>
            <a:r>
              <a:rPr lang="es-CO" sz="1400" dirty="0" smtClean="0"/>
              <a:t>el Grupo de Control Interno, </a:t>
            </a:r>
            <a:r>
              <a:rPr lang="es-CO" sz="1400" dirty="0" smtClean="0"/>
              <a:t>el prestador sí cargó la información financiera </a:t>
            </a:r>
            <a:r>
              <a:rPr lang="es-CO" sz="1400" dirty="0" smtClean="0"/>
              <a:t>respectiva en el SUI, contrario a lo afirmado por la SAF; lo anterior ya que </a:t>
            </a:r>
            <a:r>
              <a:rPr lang="es-CO" sz="1400" dirty="0" smtClean="0"/>
              <a:t>se </a:t>
            </a:r>
            <a:r>
              <a:rPr lang="es-CO" sz="1400" dirty="0" smtClean="0"/>
              <a:t>encontró que la información </a:t>
            </a:r>
            <a:r>
              <a:rPr lang="es-CO" sz="1400" dirty="0" smtClean="0"/>
              <a:t>fue </a:t>
            </a:r>
            <a:r>
              <a:rPr lang="es-CO" sz="1400" dirty="0" smtClean="0"/>
              <a:t>subida </a:t>
            </a:r>
            <a:r>
              <a:rPr lang="es-CO" sz="1400" dirty="0"/>
              <a:t>por la Empresa de Servicios Públicos </a:t>
            </a:r>
            <a:r>
              <a:rPr lang="es-CO" sz="1400" dirty="0" smtClean="0"/>
              <a:t>al SUI el día 29/08/2016 y la Resolución fue elaborada el día </a:t>
            </a:r>
            <a:r>
              <a:rPr lang="es-CO" sz="1400" dirty="0" smtClean="0"/>
              <a:t>01/12/2016; por lo tanto se debió efectuar la liquidación con dicha información financiera y no por el parágrafo 2º del artículo 6º de la Resolución 743 de 2015.</a:t>
            </a:r>
            <a:endParaRPr lang="es-ES" sz="1400" dirty="0"/>
          </a:p>
        </p:txBody>
      </p:sp>
    </p:spTree>
    <p:extLst>
      <p:ext uri="{BB962C8B-B14F-4D97-AF65-F5344CB8AC3E}">
        <p14:creationId xmlns:p14="http://schemas.microsoft.com/office/powerpoint/2010/main" val="1002452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548680"/>
            <a:ext cx="9144000" cy="523220"/>
          </a:xfrm>
          <a:prstGeom prst="rect">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a:spAutoFit/>
          </a:bodyPr>
          <a:lstStyle/>
          <a:p>
            <a:pPr algn="ctr"/>
            <a:r>
              <a:rPr lang="es-CO" sz="2800" b="1" dirty="0" smtClean="0">
                <a:latin typeface="Arial" panose="020B0604020202020204" pitchFamily="34" charset="0"/>
                <a:cs typeface="Arial" panose="020B0604020202020204" pitchFamily="34" charset="0"/>
              </a:rPr>
              <a:t>DIFERENCIAS EN LIQUIDACIÓN</a:t>
            </a:r>
            <a:endParaRPr lang="es-CO" sz="28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964711424"/>
              </p:ext>
            </p:extLst>
          </p:nvPr>
        </p:nvGraphicFramePr>
        <p:xfrm>
          <a:off x="50994" y="1307794"/>
          <a:ext cx="9073008" cy="3505200"/>
        </p:xfrm>
        <a:graphic>
          <a:graphicData uri="http://schemas.openxmlformats.org/drawingml/2006/table">
            <a:tbl>
              <a:tblPr firstRow="1" bandRow="1">
                <a:tableStyleId>{5C22544A-7EE6-4342-B048-85BDC9FD1C3A}</a:tableStyleId>
              </a:tblPr>
              <a:tblGrid>
                <a:gridCol w="2028415">
                  <a:extLst>
                    <a:ext uri="{9D8B030D-6E8A-4147-A177-3AD203B41FA5}">
                      <a16:colId xmlns:a16="http://schemas.microsoft.com/office/drawing/2014/main" val="503647137"/>
                    </a:ext>
                  </a:extLst>
                </a:gridCol>
                <a:gridCol w="1499977">
                  <a:extLst>
                    <a:ext uri="{9D8B030D-6E8A-4147-A177-3AD203B41FA5}">
                      <a16:colId xmlns:a16="http://schemas.microsoft.com/office/drawing/2014/main" val="2908609597"/>
                    </a:ext>
                  </a:extLst>
                </a:gridCol>
                <a:gridCol w="990232">
                  <a:extLst>
                    <a:ext uri="{9D8B030D-6E8A-4147-A177-3AD203B41FA5}">
                      <a16:colId xmlns:a16="http://schemas.microsoft.com/office/drawing/2014/main" val="4089782716"/>
                    </a:ext>
                  </a:extLst>
                </a:gridCol>
                <a:gridCol w="1067232">
                  <a:extLst>
                    <a:ext uri="{9D8B030D-6E8A-4147-A177-3AD203B41FA5}">
                      <a16:colId xmlns:a16="http://schemas.microsoft.com/office/drawing/2014/main" val="2403427717"/>
                    </a:ext>
                  </a:extLst>
                </a:gridCol>
                <a:gridCol w="996084">
                  <a:extLst>
                    <a:ext uri="{9D8B030D-6E8A-4147-A177-3AD203B41FA5}">
                      <a16:colId xmlns:a16="http://schemas.microsoft.com/office/drawing/2014/main" val="3209518439"/>
                    </a:ext>
                  </a:extLst>
                </a:gridCol>
                <a:gridCol w="2491068">
                  <a:extLst>
                    <a:ext uri="{9D8B030D-6E8A-4147-A177-3AD203B41FA5}">
                      <a16:colId xmlns:a16="http://schemas.microsoft.com/office/drawing/2014/main" val="2129440916"/>
                    </a:ext>
                  </a:extLst>
                </a:gridCol>
              </a:tblGrid>
              <a:tr h="577710">
                <a:tc>
                  <a:txBody>
                    <a:bodyPr/>
                    <a:lstStyle/>
                    <a:p>
                      <a:pPr algn="ctr"/>
                      <a:r>
                        <a:rPr lang="es-CO" sz="1400" dirty="0" smtClean="0"/>
                        <a:t>Empresa</a:t>
                      </a:r>
                      <a:endParaRPr lang="es-ES" sz="1400" dirty="0"/>
                    </a:p>
                  </a:txBody>
                  <a:tcPr/>
                </a:tc>
                <a:tc>
                  <a:txBody>
                    <a:bodyPr/>
                    <a:lstStyle/>
                    <a:p>
                      <a:pPr algn="ctr"/>
                      <a:r>
                        <a:rPr lang="es-CO" sz="1400" baseline="0" dirty="0" smtClean="0"/>
                        <a:t>Resolución N°.</a:t>
                      </a:r>
                      <a:endParaRPr lang="es-ES" sz="1400" dirty="0"/>
                    </a:p>
                  </a:txBody>
                  <a:tcPr/>
                </a:tc>
                <a:tc>
                  <a:txBody>
                    <a:bodyPr/>
                    <a:lstStyle/>
                    <a:p>
                      <a:pPr algn="ctr"/>
                      <a:r>
                        <a:rPr lang="es-CO" sz="1400" dirty="0" smtClean="0"/>
                        <a:t>Valor</a:t>
                      </a:r>
                      <a:r>
                        <a:rPr lang="es-CO" sz="1400" baseline="0" dirty="0" smtClean="0"/>
                        <a:t> según Resolución</a:t>
                      </a:r>
                      <a:endParaRPr lang="es-ES" sz="1400" dirty="0"/>
                    </a:p>
                  </a:txBody>
                  <a:tcPr/>
                </a:tc>
                <a:tc>
                  <a:txBody>
                    <a:bodyPr/>
                    <a:lstStyle/>
                    <a:p>
                      <a:pPr algn="ctr"/>
                      <a:r>
                        <a:rPr lang="es-CO" sz="1400" dirty="0" smtClean="0"/>
                        <a:t>Valor</a:t>
                      </a:r>
                      <a:r>
                        <a:rPr lang="es-CO" sz="1400" baseline="0" dirty="0" smtClean="0"/>
                        <a:t> </a:t>
                      </a:r>
                      <a:r>
                        <a:rPr lang="es-CO" sz="1400" dirty="0" smtClean="0"/>
                        <a:t>según</a:t>
                      </a:r>
                      <a:r>
                        <a:rPr lang="es-CO" sz="1400" baseline="0" dirty="0" smtClean="0"/>
                        <a:t> EE.FF. en el SUI</a:t>
                      </a:r>
                      <a:endParaRPr lang="es-ES" sz="1400" dirty="0"/>
                    </a:p>
                  </a:txBody>
                  <a:tcPr/>
                </a:tc>
                <a:tc>
                  <a:txBody>
                    <a:bodyPr/>
                    <a:lstStyle/>
                    <a:p>
                      <a:pPr algn="ctr"/>
                      <a:r>
                        <a:rPr lang="es-CO" sz="1400" dirty="0" smtClean="0"/>
                        <a:t>EE.FF.</a:t>
                      </a:r>
                      <a:r>
                        <a:rPr lang="es-CO" sz="1400" baseline="0" dirty="0" smtClean="0"/>
                        <a:t> Subidos al SUI</a:t>
                      </a:r>
                      <a:endParaRPr lang="es-ES" sz="1400" dirty="0"/>
                    </a:p>
                  </a:txBody>
                  <a:tcPr/>
                </a:tc>
                <a:tc>
                  <a:txBody>
                    <a:bodyPr/>
                    <a:lstStyle/>
                    <a:p>
                      <a:pPr algn="ctr"/>
                      <a:r>
                        <a:rPr lang="es-CO" sz="1400" dirty="0" smtClean="0"/>
                        <a:t>Observaciones de la Subdirección Administrativa</a:t>
                      </a:r>
                      <a:endParaRPr lang="es-ES" sz="1400" dirty="0"/>
                    </a:p>
                  </a:txBody>
                  <a:tcPr/>
                </a:tc>
                <a:extLst>
                  <a:ext uri="{0D108BD9-81ED-4DB2-BD59-A6C34878D82A}">
                    <a16:rowId xmlns:a16="http://schemas.microsoft.com/office/drawing/2014/main" val="3447176629"/>
                  </a:ext>
                </a:extLst>
              </a:tr>
              <a:tr h="820957">
                <a:tc>
                  <a:txBody>
                    <a:bodyPr/>
                    <a:lstStyle/>
                    <a:p>
                      <a:r>
                        <a:rPr lang="es-CO" sz="1100" dirty="0" smtClean="0">
                          <a:latin typeface="Arial" panose="020B0604020202020204" pitchFamily="34" charset="0"/>
                          <a:cs typeface="Arial" panose="020B0604020202020204" pitchFamily="34" charset="0"/>
                        </a:rPr>
                        <a:t>EMPRESA DE SERVICIOS PÚBLICOS DE PUERTO SALGAR E.S.P.</a:t>
                      </a:r>
                      <a:endParaRPr lang="es-ES" sz="1100" dirty="0">
                        <a:latin typeface="Arial" panose="020B0604020202020204" pitchFamily="34" charset="0"/>
                        <a:cs typeface="Arial" panose="020B0604020202020204" pitchFamily="34" charset="0"/>
                      </a:endParaRPr>
                    </a:p>
                  </a:txBody>
                  <a:tcPr/>
                </a:tc>
                <a:tc>
                  <a:txBody>
                    <a:bodyPr/>
                    <a:lstStyle/>
                    <a:p>
                      <a:pPr algn="ctr"/>
                      <a:r>
                        <a:rPr lang="es-CO" sz="1100" dirty="0" smtClean="0">
                          <a:latin typeface="Arial" panose="020B0604020202020204" pitchFamily="34" charset="0"/>
                          <a:cs typeface="Arial" panose="020B0604020202020204" pitchFamily="34" charset="0"/>
                        </a:rPr>
                        <a:t>3176 del 01/12/2016</a:t>
                      </a:r>
                    </a:p>
                    <a:p>
                      <a:pPr algn="ctr"/>
                      <a:r>
                        <a:rPr lang="es-CO" sz="1100" dirty="0" smtClean="0">
                          <a:latin typeface="Arial" panose="020B0604020202020204" pitchFamily="34" charset="0"/>
                          <a:cs typeface="Arial" panose="020B0604020202020204" pitchFamily="34" charset="0"/>
                        </a:rPr>
                        <a:t>Liquidación según parágrafo</a:t>
                      </a:r>
                      <a:r>
                        <a:rPr lang="es-CO" sz="1100" baseline="0" dirty="0" smtClean="0">
                          <a:latin typeface="Arial" panose="020B0604020202020204" pitchFamily="34" charset="0"/>
                          <a:cs typeface="Arial" panose="020B0604020202020204" pitchFamily="34" charset="0"/>
                        </a:rPr>
                        <a:t> 2 artículo 6 Resolución 743 de 2015</a:t>
                      </a:r>
                      <a:r>
                        <a:rPr lang="es-CO" sz="1100" dirty="0" smtClean="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3.704.000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8.074.000</a:t>
                      </a:r>
                      <a:endParaRPr lang="es-ES" sz="1100" dirty="0">
                        <a:latin typeface="Arial" panose="020B0604020202020204" pitchFamily="34" charset="0"/>
                        <a:cs typeface="Arial" panose="020B0604020202020204" pitchFamily="34" charset="0"/>
                      </a:endParaRPr>
                    </a:p>
                  </a:txBody>
                  <a:tcPr/>
                </a:tc>
                <a:tc>
                  <a:txBody>
                    <a:bodyPr/>
                    <a:lstStyle/>
                    <a:p>
                      <a:pPr algn="r"/>
                      <a:r>
                        <a:rPr lang="es-CO" sz="1100" dirty="0" smtClean="0">
                          <a:latin typeface="Arial" panose="020B0604020202020204" pitchFamily="34" charset="0"/>
                          <a:cs typeface="Arial" panose="020B0604020202020204" pitchFamily="34" charset="0"/>
                        </a:rPr>
                        <a:t>02/11/2016</a:t>
                      </a:r>
                      <a:endParaRPr lang="es-ES" sz="1100"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i="1" kern="1200" baseline="0" dirty="0" smtClean="0">
                          <a:solidFill>
                            <a:schemeClr val="dk1"/>
                          </a:solidFill>
                          <a:latin typeface="Arial" panose="020B0604020202020204" pitchFamily="34" charset="0"/>
                          <a:ea typeface="+mn-ea"/>
                          <a:cs typeface="Arial" panose="020B0604020202020204" pitchFamily="34" charset="0"/>
                        </a:rPr>
                        <a:t>“Para la fecha de la expedición de la resolución, el prestador no realiza cargue de información financiera en el SUI, de acuerdo a la importación de datos de Sinfonía, herramienta utilizada por el área de sistemas de la CRA para la obtención de datos, razón por la cual se procede a realizar dicha liquidación de acuerdo al </a:t>
                      </a:r>
                      <a:r>
                        <a:rPr lang="es-CO" sz="1100" i="1" kern="1200" baseline="0" dirty="0" smtClean="0">
                          <a:solidFill>
                            <a:schemeClr val="dk1"/>
                          </a:solidFill>
                          <a:latin typeface="Arial" panose="020B0604020202020204" pitchFamily="34" charset="0"/>
                          <a:ea typeface="+mn-ea"/>
                          <a:cs typeface="Arial" panose="020B0604020202020204" pitchFamily="34" charset="0"/>
                        </a:rPr>
                        <a:t>parágrafo 2 artículo 6 Resolución 743 de 2015 – (cálculo IPC). Aunque no se tiene evidencia que al momento de realizar el calculo, SINFONIA no había subido la información, se realizará el ajuste respectivo.”</a:t>
                      </a:r>
                      <a:endParaRPr lang="es-ES" sz="1100" i="1" kern="1200" baseline="0" dirty="0" smtClean="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932184604"/>
                  </a:ext>
                </a:extLst>
              </a:tr>
            </a:tbl>
          </a:graphicData>
        </a:graphic>
      </p:graphicFrame>
      <p:sp>
        <p:nvSpPr>
          <p:cNvPr id="4" name="CuadroTexto 3"/>
          <p:cNvSpPr txBox="1"/>
          <p:nvPr/>
        </p:nvSpPr>
        <p:spPr>
          <a:xfrm>
            <a:off x="0" y="4820959"/>
            <a:ext cx="9073008" cy="1384995"/>
          </a:xfrm>
          <a:prstGeom prst="rect">
            <a:avLst/>
          </a:prstGeom>
          <a:noFill/>
        </p:spPr>
        <p:txBody>
          <a:bodyPr wrap="square" rtlCol="0">
            <a:spAutoFit/>
          </a:bodyPr>
          <a:lstStyle/>
          <a:p>
            <a:pPr algn="just"/>
            <a:r>
              <a:rPr lang="es-CO" sz="1400" dirty="0" smtClean="0"/>
              <a:t>De </a:t>
            </a:r>
            <a:r>
              <a:rPr lang="es-CO" sz="1400" dirty="0"/>
              <a:t>acuerdo al trabajo de campo realizado por el Grupo de Control Interno, el prestador sí cargó la información financiera respectiva en el SUI, contrario a lo afirmado por la SAF; lo anterior ya que se encontró que la información fue subida por la Empresa de Servicios Públicos al SUI el día </a:t>
            </a:r>
            <a:r>
              <a:rPr lang="es-CO" sz="1400" dirty="0" smtClean="0"/>
              <a:t>02/11/2016 </a:t>
            </a:r>
            <a:r>
              <a:rPr lang="es-CO" sz="1400" dirty="0"/>
              <a:t>y la Resolución fue elaborada el día 01/12/2016; por lo tanto se debió efectuar la liquidación con dicha información financiera y no por el parágrafo 2º del artículo 6º de la Resolución 743 de 2015.</a:t>
            </a:r>
            <a:endParaRPr lang="es-ES" sz="1400" dirty="0"/>
          </a:p>
          <a:p>
            <a:pPr algn="just"/>
            <a:endParaRPr lang="es-ES" sz="1400" dirty="0"/>
          </a:p>
        </p:txBody>
      </p:sp>
    </p:spTree>
    <p:extLst>
      <p:ext uri="{BB962C8B-B14F-4D97-AF65-F5344CB8AC3E}">
        <p14:creationId xmlns:p14="http://schemas.microsoft.com/office/powerpoint/2010/main" val="180757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31914</TotalTime>
  <Words>3460</Words>
  <Application>Microsoft Office PowerPoint</Application>
  <PresentationFormat>Presentación en pantalla (4:3)</PresentationFormat>
  <Paragraphs>364</Paragraphs>
  <Slides>34</Slides>
  <Notes>25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1233</cp:revision>
  <cp:lastPrinted>2017-07-11T16:44:01Z</cp:lastPrinted>
  <dcterms:created xsi:type="dcterms:W3CDTF">2009-07-03T14:17:45Z</dcterms:created>
  <dcterms:modified xsi:type="dcterms:W3CDTF">2017-08-25T23:10:36Z</dcterms:modified>
</cp:coreProperties>
</file>