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299" r:id="rId3"/>
    <p:sldId id="297" r:id="rId4"/>
    <p:sldId id="294" r:id="rId5"/>
    <p:sldId id="262" r:id="rId6"/>
    <p:sldId id="263" r:id="rId7"/>
    <p:sldId id="304" r:id="rId8"/>
    <p:sldId id="315" r:id="rId9"/>
    <p:sldId id="301" r:id="rId10"/>
    <p:sldId id="316" r:id="rId11"/>
    <p:sldId id="303" r:id="rId12"/>
    <p:sldId id="317" r:id="rId13"/>
    <p:sldId id="311" r:id="rId14"/>
    <p:sldId id="312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dirty="0" smtClean="0"/>
              <a:t>OBSERVACIONES DEL</a:t>
            </a:r>
            <a:r>
              <a:rPr lang="es-CO" baseline="0" dirty="0" smtClean="0"/>
              <a:t> SEGUIMIENTO</a:t>
            </a:r>
            <a:endParaRPr lang="es-CO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9066290829983752E-2"/>
          <c:y val="8.9411919425284744E-2"/>
          <c:w val="0.79847787567763129"/>
          <c:h val="0.65768863700552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Universo del hallazgo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DATOS PERSONALES                                   6%                                                                     ANEXO 1</c:v>
                </c:pt>
                <c:pt idx="1">
                  <c:v>NIVEL ACADÉMICO                                    7%                                                  ANEXO 2</c:v>
                </c:pt>
                <c:pt idx="2">
                  <c:v>EXPERIENCIA LABORAL                         34%                                                          ANEXO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286</c:v>
                </c:pt>
                <c:pt idx="1">
                  <c:v>176</c:v>
                </c:pt>
                <c:pt idx="2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0-4278-AC50-58A88C81C36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Excepciones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DATOS PERSONALES                                   6%                                                                     ANEXO 1</c:v>
                </c:pt>
                <c:pt idx="1">
                  <c:v>NIVEL ACADÉMICO                                    7%                                                  ANEXO 2</c:v>
                </c:pt>
                <c:pt idx="2">
                  <c:v>EXPERIENCIA LABORAL                         34%                                                          ANEXO 3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18</c:v>
                </c:pt>
                <c:pt idx="1">
                  <c:v>13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0-4278-AC50-58A88C81C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886272"/>
        <c:axId val="254887808"/>
      </c:barChart>
      <c:catAx>
        <c:axId val="254886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accent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54887808"/>
        <c:crosses val="autoZero"/>
        <c:auto val="1"/>
        <c:lblAlgn val="ctr"/>
        <c:lblOffset val="100"/>
        <c:noMultiLvlLbl val="0"/>
      </c:catAx>
      <c:valAx>
        <c:axId val="25488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4886272"/>
        <c:crosses val="autoZero"/>
        <c:crossBetween val="between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  <a:scene3d>
      <a:camera prst="orthographicFront"/>
      <a:lightRig rig="threePt" dir="t"/>
    </a:scene3d>
    <a:sp3d>
      <a:bevelT w="114300" prst="artDeco"/>
      <a:bevelB w="114300" prst="artDeco"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sz="2000" b="1" i="0" baseline="0" dirty="0" smtClean="0">
                <a:effectLst/>
              </a:rPr>
              <a:t>VERIFICACIÓN DE LAS OBSERVACIONES DEL REGISTRO EN EL SIGEP DE FUNCIONARIOS Y CONTRATISTAS VIGENCIA 2016</a:t>
            </a:r>
            <a:endParaRPr lang="es-CO" sz="2000" dirty="0">
              <a:effectLst/>
            </a:endParaRPr>
          </a:p>
        </c:rich>
      </c:tx>
      <c:layout>
        <c:manualLayout>
          <c:xMode val="edge"/>
          <c:yMode val="edge"/>
          <c:x val="9.6227863093895638E-2"/>
          <c:y val="2.72763268329868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066290829983752E-2"/>
          <c:y val="0.16929256284408942"/>
          <c:w val="0.79847787567763129"/>
          <c:h val="0.57780802344352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Universo del hallazgo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DATOS PERSONALES                            33%                                                ANEXO 4</c:v>
                </c:pt>
                <c:pt idx="1">
                  <c:v>NIVEL ACADÉMICO                               55%                                               ANEXO 5</c:v>
                </c:pt>
                <c:pt idx="2">
                  <c:v>EXPERIENCIA LABORAL                         24%                                             ANEXO 6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4-4E00-9E5C-32C8FCCC79E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Excepciones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DATOS PERSONALES                            33%                                                ANEXO 4</c:v>
                </c:pt>
                <c:pt idx="1">
                  <c:v>NIVEL ACADÉMICO                               55%                                               ANEXO 5</c:v>
                </c:pt>
                <c:pt idx="2">
                  <c:v>EXPERIENCIA LABORAL                         24%                                             ANEXO 6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4-4E00-9E5C-32C8FCCC7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29184"/>
        <c:axId val="202830976"/>
      </c:barChart>
      <c:catAx>
        <c:axId val="202829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accent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ES"/>
          </a:p>
        </c:txPr>
        <c:crossAx val="202830976"/>
        <c:crosses val="autoZero"/>
        <c:auto val="1"/>
        <c:lblAlgn val="ctr"/>
        <c:lblOffset val="100"/>
        <c:noMultiLvlLbl val="0"/>
      </c:catAx>
      <c:valAx>
        <c:axId val="2028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29184"/>
        <c:crosses val="autoZero"/>
        <c:crossBetween val="between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3603673665888978"/>
          <c:y val="0.29046488141210547"/>
          <c:w val="0.15944097379493447"/>
          <c:h val="7.6849894857733345E-2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  <a:scene3d>
      <a:camera prst="orthographicFront"/>
      <a:lightRig rig="threePt" dir="t"/>
    </a:scene3d>
    <a:sp3d>
      <a:bevelT w="114300" prst="artDeco"/>
      <a:bevelB w="114300" prst="artDeco"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B69D-23E6-4B86-A03B-5D9E6A4950B4}" type="datetimeFigureOut">
              <a:rPr lang="es-CO" smtClean="0"/>
              <a:t>23/01/2018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09DA-BDF9-4248-99C7-AED0382410E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295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65118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11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633870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28862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13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36499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14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28364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3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25723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4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5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6</a:t>
            </a:fld>
            <a:endParaRPr lang="es-E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7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6378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8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228753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A09DA-BDF9-4248-99C7-AED0382410E1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7640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dirty="0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3C624FB-15B6-4081-A9A0-833E77B123F7}" type="slidenum">
              <a:rPr lang="es-ES" sz="1200"/>
              <a:pPr algn="r" eaLnBrk="1" hangingPunct="1"/>
              <a:t>10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55270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B4FE-9C54-46D8-B3B5-1A5B0DB900A9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712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3F11-2AAB-411E-90BC-10FB3E88E10B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628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CA84-7913-4AB6-BD96-A6D5C9C249EA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314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2C8F-E8FC-429C-BDC5-860AD47A5722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918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93F4-4C4D-4EAD-857C-105B17611AA2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019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AE04-8305-44EB-825C-5F40770962C3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253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A873-A204-4FBB-B9AF-5F6A452399FA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529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06C-9EE9-4ED3-B95C-70268DF5914C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29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3E35-A423-43A7-906C-2AC10A4D1A8D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17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7B68-5C04-4E5A-A096-B3E6942D1BF7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342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8BE-4B5A-45B3-885F-9F1935147BFE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41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67B2-40A8-4304-A553-C15BA8F85B5E}" type="datetime1">
              <a:rPr lang="es-CO" smtClean="0"/>
              <a:t>23/01/2018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821C-8B61-419E-AC27-EF8707BDF83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77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5205"/>
            <a:ext cx="9111342" cy="687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56"/>
          <a:stretch/>
        </p:blipFill>
        <p:spPr>
          <a:xfrm>
            <a:off x="251520" y="395889"/>
            <a:ext cx="3812479" cy="11167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grpSp>
        <p:nvGrpSpPr>
          <p:cNvPr id="7" name="6 Grupo"/>
          <p:cNvGrpSpPr/>
          <p:nvPr/>
        </p:nvGrpSpPr>
        <p:grpSpPr>
          <a:xfrm>
            <a:off x="251520" y="5715304"/>
            <a:ext cx="4455024" cy="900000"/>
            <a:chOff x="5004048" y="5697352"/>
            <a:chExt cx="4166593" cy="900000"/>
          </a:xfrm>
        </p:grpSpPr>
        <p:sp>
          <p:nvSpPr>
            <p:cNvPr id="24" name="23 Rectángulo redondeado"/>
            <p:cNvSpPr/>
            <p:nvPr/>
          </p:nvSpPr>
          <p:spPr>
            <a:xfrm>
              <a:off x="5004048" y="5697352"/>
              <a:ext cx="4166593" cy="900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CO" dirty="0"/>
            </a:p>
          </p:txBody>
        </p:sp>
        <p:pic>
          <p:nvPicPr>
            <p:cNvPr id="4" name="3 Imagen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13" b="7813"/>
            <a:stretch/>
          </p:blipFill>
          <p:spPr>
            <a:xfrm>
              <a:off x="5285975" y="5733256"/>
              <a:ext cx="3602736" cy="864096"/>
            </a:xfrm>
            <a:prstGeom prst="rect">
              <a:avLst/>
            </a:prstGeom>
          </p:spPr>
        </p:pic>
      </p:grpSp>
      <p:sp>
        <p:nvSpPr>
          <p:cNvPr id="6" name="AutoShape 2" descr="Resultado de imagen para sigep"/>
          <p:cNvSpPr>
            <a:spLocks noChangeAspect="1" noChangeArrowheads="1"/>
          </p:cNvSpPr>
          <p:nvPr/>
        </p:nvSpPr>
        <p:spPr bwMode="auto">
          <a:xfrm>
            <a:off x="155575" y="-1752600"/>
            <a:ext cx="3752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3026767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 smtClean="0"/>
              <a:t>Informe </a:t>
            </a:r>
            <a:r>
              <a:rPr lang="es-MX" sz="3200" b="1" dirty="0"/>
              <a:t>Preliminar de </a:t>
            </a:r>
            <a:r>
              <a:rPr lang="es-MX" sz="3200" b="1" dirty="0" smtClean="0"/>
              <a:t>Seguimiento </a:t>
            </a:r>
            <a:br>
              <a:rPr lang="es-MX" sz="3200" b="1" dirty="0" smtClean="0"/>
            </a:br>
            <a:r>
              <a:rPr lang="es-MX" sz="3200" b="1" dirty="0" smtClean="0"/>
              <a:t>al Registro en el Sistema </a:t>
            </a:r>
            <a:r>
              <a:rPr lang="es-MX" sz="3200" b="1" dirty="0"/>
              <a:t>de </a:t>
            </a: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 smtClean="0"/>
              <a:t>Información </a:t>
            </a:r>
            <a:r>
              <a:rPr lang="es-MX" sz="3200" b="1" dirty="0"/>
              <a:t>y Gestión </a:t>
            </a: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sz="3200" b="1" dirty="0" smtClean="0"/>
              <a:t>del </a:t>
            </a:r>
            <a:r>
              <a:rPr lang="es-MX" sz="3200" b="1" dirty="0"/>
              <a:t>Empleo Público </a:t>
            </a:r>
            <a:r>
              <a:rPr lang="es-MX" sz="3200" b="1" dirty="0" smtClean="0"/>
              <a:t>SIGEP</a:t>
            </a:r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3200" b="1" dirty="0"/>
              <a:t>Control Interno</a:t>
            </a:r>
            <a:br>
              <a:rPr lang="es-CO" sz="3200" b="1" dirty="0"/>
            </a:br>
            <a:r>
              <a:rPr lang="es-CO" sz="3200" b="1" dirty="0" smtClean="0"/>
              <a:t>Enero </a:t>
            </a:r>
            <a:r>
              <a:rPr lang="es-CO" sz="3200" b="1" dirty="0" smtClean="0"/>
              <a:t>24 </a:t>
            </a:r>
            <a:r>
              <a:rPr lang="es-CO" sz="3200" b="1" dirty="0"/>
              <a:t>de </a:t>
            </a:r>
            <a:r>
              <a:rPr lang="es-CO" sz="3200" b="1" dirty="0" smtClean="0"/>
              <a:t>2018</a:t>
            </a:r>
            <a:r>
              <a:rPr lang="es-CO" sz="3200" dirty="0"/>
              <a:t/>
            </a:r>
            <a:br>
              <a:rPr lang="es-CO" sz="3200" dirty="0"/>
            </a:br>
            <a:endParaRPr lang="es-ES" sz="32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28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8540" y="1628800"/>
            <a:ext cx="8244916" cy="4985980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dirty="0" smtClean="0">
                <a:solidFill>
                  <a:schemeClr val="bg1"/>
                </a:solidFill>
              </a:rPr>
              <a:t>De los criterios que integran el SIGEP, se encontraron las siguientes observaciones:</a:t>
            </a:r>
          </a:p>
          <a:p>
            <a:pPr algn="just">
              <a:spcBef>
                <a:spcPts val="0"/>
              </a:spcBef>
              <a:defRPr/>
            </a:pPr>
            <a:endParaRPr lang="es-419" dirty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 smtClean="0">
                <a:solidFill>
                  <a:schemeClr val="bg1"/>
                </a:solidFill>
              </a:rPr>
              <a:t>Datos Personales: </a:t>
            </a:r>
            <a:r>
              <a:rPr lang="es-419" dirty="0" smtClean="0">
                <a:solidFill>
                  <a:schemeClr val="bg1"/>
                </a:solidFill>
              </a:rPr>
              <a:t>El 6% </a:t>
            </a:r>
            <a:r>
              <a:rPr lang="es-419" dirty="0" smtClean="0">
                <a:solidFill>
                  <a:schemeClr val="bg1"/>
                </a:solidFill>
              </a:rPr>
              <a:t>(</a:t>
            </a:r>
            <a:r>
              <a:rPr lang="es-419" dirty="0" smtClean="0">
                <a:solidFill>
                  <a:schemeClr val="bg1"/>
                </a:solidFill>
              </a:rPr>
              <a:t>18 </a:t>
            </a:r>
            <a:r>
              <a:rPr lang="es-419" dirty="0" smtClean="0">
                <a:solidFill>
                  <a:schemeClr val="bg1"/>
                </a:solidFill>
              </a:rPr>
              <a:t>de 286) de los </a:t>
            </a:r>
            <a:r>
              <a:rPr lang="es-419" dirty="0" smtClean="0">
                <a:solidFill>
                  <a:schemeClr val="bg1"/>
                </a:solidFill>
              </a:rPr>
              <a:t>criterios del SIGEP diligenciados por los empleados </a:t>
            </a:r>
            <a:r>
              <a:rPr lang="es-419" dirty="0" smtClean="0">
                <a:solidFill>
                  <a:schemeClr val="bg1"/>
                </a:solidFill>
              </a:rPr>
              <a:t>públicos y contratistas de la muestra seleccionada, presentaron errores en el diligenciamiento </a:t>
            </a:r>
            <a:r>
              <a:rPr lang="es-419" dirty="0" smtClean="0">
                <a:solidFill>
                  <a:schemeClr val="bg1"/>
                </a:solidFill>
              </a:rPr>
              <a:t>de los campos relacionados con sus datos </a:t>
            </a:r>
            <a:r>
              <a:rPr lang="es-419" dirty="0" smtClean="0">
                <a:solidFill>
                  <a:schemeClr val="bg1"/>
                </a:solidFill>
              </a:rPr>
              <a:t>personales </a:t>
            </a:r>
            <a:r>
              <a:rPr lang="es-419" dirty="0" smtClean="0">
                <a:solidFill>
                  <a:schemeClr val="bg1"/>
                </a:solidFill>
              </a:rPr>
              <a:t>en </a:t>
            </a:r>
            <a:r>
              <a:rPr lang="es-419" dirty="0">
                <a:solidFill>
                  <a:schemeClr val="bg1"/>
                </a:solidFill>
              </a:rPr>
              <a:t>comparación </a:t>
            </a:r>
            <a:r>
              <a:rPr lang="es-419" dirty="0" smtClean="0">
                <a:solidFill>
                  <a:schemeClr val="bg1"/>
                </a:solidFill>
              </a:rPr>
              <a:t>con </a:t>
            </a:r>
            <a:r>
              <a:rPr lang="es-419" dirty="0" smtClean="0">
                <a:solidFill>
                  <a:schemeClr val="bg1"/>
                </a:solidFill>
              </a:rPr>
              <a:t>las evidencias que reposan en las carpetas maestras, (ver anexo 1).</a:t>
            </a:r>
          </a:p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 smtClean="0">
                <a:solidFill>
                  <a:schemeClr val="bg1"/>
                </a:solidFill>
              </a:rPr>
              <a:t>Nivel Académico:</a:t>
            </a:r>
            <a:r>
              <a:rPr lang="es-419" dirty="0" smtClean="0">
                <a:solidFill>
                  <a:schemeClr val="bg1"/>
                </a:solidFill>
              </a:rPr>
              <a:t> El </a:t>
            </a:r>
            <a:r>
              <a:rPr lang="es-419" dirty="0">
                <a:solidFill>
                  <a:schemeClr val="bg1"/>
                </a:solidFill>
              </a:rPr>
              <a:t>7</a:t>
            </a:r>
            <a:r>
              <a:rPr lang="es-419" dirty="0" smtClean="0">
                <a:solidFill>
                  <a:schemeClr val="bg1"/>
                </a:solidFill>
              </a:rPr>
              <a:t>% (13 </a:t>
            </a:r>
            <a:r>
              <a:rPr lang="es-419" dirty="0">
                <a:solidFill>
                  <a:schemeClr val="bg1"/>
                </a:solidFill>
              </a:rPr>
              <a:t>de 176) de los </a:t>
            </a:r>
            <a:r>
              <a:rPr lang="es-419" dirty="0" smtClean="0">
                <a:solidFill>
                  <a:schemeClr val="bg1"/>
                </a:solidFill>
              </a:rPr>
              <a:t>criterios del SIGEP diligenciados por los funcionarios </a:t>
            </a:r>
            <a:r>
              <a:rPr lang="es-419" dirty="0">
                <a:solidFill>
                  <a:schemeClr val="bg1"/>
                </a:solidFill>
              </a:rPr>
              <a:t>y </a:t>
            </a:r>
            <a:r>
              <a:rPr lang="es-419" dirty="0" smtClean="0">
                <a:solidFill>
                  <a:schemeClr val="bg1"/>
                </a:solidFill>
              </a:rPr>
              <a:t>contratistas que suministraron </a:t>
            </a:r>
            <a:r>
              <a:rPr lang="es-419" dirty="0" smtClean="0">
                <a:solidFill>
                  <a:schemeClr val="bg1"/>
                </a:solidFill>
              </a:rPr>
              <a:t>información relacionada con su </a:t>
            </a:r>
            <a:r>
              <a:rPr lang="es-419" dirty="0" smtClean="0">
                <a:solidFill>
                  <a:schemeClr val="bg1"/>
                </a:solidFill>
              </a:rPr>
              <a:t>nivel académico en el SIGEP, presentan errores en comparación </a:t>
            </a:r>
            <a:r>
              <a:rPr lang="es-419" dirty="0" smtClean="0">
                <a:solidFill>
                  <a:schemeClr val="bg1"/>
                </a:solidFill>
              </a:rPr>
              <a:t>con el contenido </a:t>
            </a:r>
            <a:r>
              <a:rPr lang="es-419" dirty="0" smtClean="0">
                <a:solidFill>
                  <a:schemeClr val="bg1"/>
                </a:solidFill>
              </a:rPr>
              <a:t>físico de las hojas de vida, (ver anexo 2).  </a:t>
            </a:r>
            <a:endParaRPr lang="es-419" dirty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 smtClean="0">
                <a:solidFill>
                  <a:schemeClr val="bg1"/>
                </a:solidFill>
              </a:rPr>
              <a:t>Experiencia Laboral: </a:t>
            </a:r>
            <a:r>
              <a:rPr lang="es-419" dirty="0" smtClean="0">
                <a:solidFill>
                  <a:schemeClr val="bg1"/>
                </a:solidFill>
              </a:rPr>
              <a:t>El </a:t>
            </a:r>
            <a:r>
              <a:rPr lang="es-419" dirty="0" smtClean="0">
                <a:solidFill>
                  <a:schemeClr val="bg1"/>
                </a:solidFill>
              </a:rPr>
              <a:t>34</a:t>
            </a:r>
            <a:r>
              <a:rPr lang="es-419" dirty="0" smtClean="0">
                <a:solidFill>
                  <a:schemeClr val="bg1"/>
                </a:solidFill>
              </a:rPr>
              <a:t>% (</a:t>
            </a:r>
            <a:r>
              <a:rPr lang="es-419" dirty="0" smtClean="0">
                <a:solidFill>
                  <a:schemeClr val="bg1"/>
                </a:solidFill>
              </a:rPr>
              <a:t>52</a:t>
            </a:r>
            <a:r>
              <a:rPr lang="es-419" dirty="0" smtClean="0">
                <a:solidFill>
                  <a:schemeClr val="bg1"/>
                </a:solidFill>
              </a:rPr>
              <a:t> </a:t>
            </a:r>
            <a:r>
              <a:rPr lang="es-419" dirty="0" smtClean="0">
                <a:solidFill>
                  <a:schemeClr val="bg1"/>
                </a:solidFill>
              </a:rPr>
              <a:t>de 154) </a:t>
            </a:r>
            <a:r>
              <a:rPr lang="es-419" dirty="0" smtClean="0">
                <a:solidFill>
                  <a:schemeClr val="bg1"/>
                </a:solidFill>
              </a:rPr>
              <a:t>de</a:t>
            </a:r>
            <a:r>
              <a:rPr lang="es-419" dirty="0" smtClean="0">
                <a:solidFill>
                  <a:schemeClr val="bg1"/>
                </a:solidFill>
              </a:rPr>
              <a:t> </a:t>
            </a:r>
            <a:r>
              <a:rPr lang="es-419" dirty="0">
                <a:solidFill>
                  <a:schemeClr val="bg1"/>
                </a:solidFill>
              </a:rPr>
              <a:t>los criterios del SIGEP diligenciados por los </a:t>
            </a:r>
            <a:r>
              <a:rPr lang="es-419" dirty="0" err="1">
                <a:solidFill>
                  <a:schemeClr val="bg1"/>
                </a:solidFill>
              </a:rPr>
              <a:t>los</a:t>
            </a:r>
            <a:r>
              <a:rPr lang="es-419" dirty="0">
                <a:solidFill>
                  <a:schemeClr val="bg1"/>
                </a:solidFill>
              </a:rPr>
              <a:t> </a:t>
            </a:r>
            <a:r>
              <a:rPr lang="es-419" dirty="0">
                <a:solidFill>
                  <a:schemeClr val="bg1"/>
                </a:solidFill>
              </a:rPr>
              <a:t>empleados públicos y contratistas </a:t>
            </a:r>
            <a:r>
              <a:rPr lang="es-419" dirty="0" smtClean="0">
                <a:solidFill>
                  <a:schemeClr val="bg1"/>
                </a:solidFill>
              </a:rPr>
              <a:t>que alimentaron el SIGEP con la información de las carpetas maestras relacionadas con </a:t>
            </a:r>
            <a:r>
              <a:rPr lang="es-419" dirty="0" smtClean="0">
                <a:solidFill>
                  <a:schemeClr val="bg1"/>
                </a:solidFill>
              </a:rPr>
              <a:t>su experiencia </a:t>
            </a:r>
            <a:r>
              <a:rPr lang="es-419" dirty="0" smtClean="0">
                <a:solidFill>
                  <a:schemeClr val="bg1"/>
                </a:solidFill>
              </a:rPr>
              <a:t>laboral, presentaron errores </a:t>
            </a:r>
            <a:r>
              <a:rPr lang="es-419" dirty="0" smtClean="0">
                <a:solidFill>
                  <a:schemeClr val="bg1"/>
                </a:solidFill>
              </a:rPr>
              <a:t>o diferencias en su diligenciamiento</a:t>
            </a:r>
            <a:r>
              <a:rPr lang="es-419" dirty="0" smtClean="0">
                <a:solidFill>
                  <a:schemeClr val="bg1"/>
                </a:solidFill>
              </a:rPr>
              <a:t>, (ver anexo 3). </a:t>
            </a:r>
            <a:endParaRPr lang="es-419" sz="1600" dirty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540" y="332656"/>
            <a:ext cx="8244916" cy="954107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chemeClr val="bg1"/>
                </a:solidFill>
              </a:rPr>
              <a:t>SEGUIMIENTO A LAS</a:t>
            </a:r>
          </a:p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OBSERVACIONES DE LA AUDITORÍA VIGENCIA </a:t>
            </a:r>
            <a:r>
              <a:rPr lang="es-ES" sz="2800" dirty="0" smtClean="0">
                <a:solidFill>
                  <a:schemeClr val="bg1"/>
                </a:solidFill>
              </a:rPr>
              <a:t>2017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43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395536" y="476672"/>
            <a:ext cx="8352928" cy="5847755"/>
          </a:xfrm>
          <a:prstGeom prst="rect">
            <a:avLst/>
          </a:prstGeom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>
              <a:defRPr/>
            </a:pPr>
            <a:endParaRPr lang="es-CO" sz="3200" b="1" dirty="0" smtClean="0"/>
          </a:p>
          <a:p>
            <a:pPr algn="just">
              <a:defRPr/>
            </a:pPr>
            <a:endParaRPr lang="es-CO" sz="4000" b="1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s-CO" sz="4000" b="1" dirty="0" smtClean="0">
                <a:solidFill>
                  <a:schemeClr val="bg1"/>
                </a:solidFill>
              </a:rPr>
              <a:t>SEGUIMIENTO </a:t>
            </a:r>
            <a:r>
              <a:rPr lang="es-CO" sz="4000" b="1" dirty="0">
                <a:solidFill>
                  <a:schemeClr val="bg1"/>
                </a:solidFill>
              </a:rPr>
              <a:t>A LAS ACCIONES IMPLEMENTADAS A LAS OBSERVACIONES DEL SEGUIMIENTO AL </a:t>
            </a:r>
            <a:r>
              <a:rPr lang="es-MX" sz="4000" b="1" dirty="0">
                <a:solidFill>
                  <a:schemeClr val="bg1"/>
                </a:solidFill>
              </a:rPr>
              <a:t>SISTEMA DE INFORMACIÓN Y GESTIÓN DEL EMPLEO PÚBLICO- SIGEP</a:t>
            </a:r>
            <a:r>
              <a:rPr lang="es-CO" sz="4000" b="1" dirty="0">
                <a:solidFill>
                  <a:schemeClr val="bg1"/>
                </a:solidFill>
              </a:rPr>
              <a:t> </a:t>
            </a:r>
            <a:r>
              <a:rPr lang="es-CO" sz="4000" b="1" dirty="0" smtClean="0">
                <a:solidFill>
                  <a:schemeClr val="bg1"/>
                </a:solidFill>
              </a:rPr>
              <a:t>PRESENTADO </a:t>
            </a:r>
            <a:r>
              <a:rPr lang="es-CO" sz="4000" b="1" dirty="0">
                <a:solidFill>
                  <a:schemeClr val="bg1"/>
                </a:solidFill>
              </a:rPr>
              <a:t>EL 6 DE OCTUBRE DE 2017</a:t>
            </a:r>
            <a:r>
              <a:rPr lang="es-CO" sz="4000" b="1" dirty="0" smtClean="0">
                <a:solidFill>
                  <a:schemeClr val="bg1"/>
                </a:solidFill>
              </a:rPr>
              <a:t>.</a:t>
            </a:r>
            <a:endParaRPr lang="es-CO" sz="3200" b="1" dirty="0" smtClean="0"/>
          </a:p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120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>
            <p:extLst>
              <p:ext uri="{D42A27DB-BD31-4B8C-83A1-F6EECF244321}">
                <p14:modId xmlns:p14="http://schemas.microsoft.com/office/powerpoint/2010/main" val="564111255"/>
              </p:ext>
            </p:extLst>
          </p:nvPr>
        </p:nvGraphicFramePr>
        <p:xfrm>
          <a:off x="269522" y="523702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80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8540" y="1628800"/>
            <a:ext cx="8244916" cy="4924425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 smtClean="0">
                <a:solidFill>
                  <a:schemeClr val="bg1"/>
                </a:solidFill>
              </a:rPr>
              <a:t>Datos Personales: </a:t>
            </a:r>
            <a:r>
              <a:rPr lang="es-419" dirty="0" smtClean="0">
                <a:solidFill>
                  <a:schemeClr val="bg1"/>
                </a:solidFill>
              </a:rPr>
              <a:t>De las observaciones evidenciadas en el criterio citado en el SIGEP, el 33% (1 de 3) no fue subsanado por parte de los funcionarios y contratistas, (ver anexo 4).</a:t>
            </a:r>
          </a:p>
          <a:p>
            <a:pPr algn="just">
              <a:spcBef>
                <a:spcPts val="0"/>
              </a:spcBef>
              <a:defRPr/>
            </a:pPr>
            <a:endParaRPr lang="es-419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 smtClean="0">
                <a:solidFill>
                  <a:schemeClr val="bg1"/>
                </a:solidFill>
              </a:rPr>
              <a:t>Nivel Académico: </a:t>
            </a:r>
            <a:r>
              <a:rPr lang="es-419" dirty="0" smtClean="0">
                <a:solidFill>
                  <a:schemeClr val="bg1"/>
                </a:solidFill>
              </a:rPr>
              <a:t>El 55% (5 de 9) de las observaciones relacionadas con el citado  criterio en la auditoría del 2016, no fueron corregidas por los contratistas y funcionarios, (ver anexo 5).</a:t>
            </a:r>
          </a:p>
          <a:p>
            <a:pPr algn="just">
              <a:spcBef>
                <a:spcPts val="0"/>
              </a:spcBef>
              <a:defRPr/>
            </a:pPr>
            <a:endParaRPr lang="es-419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es-419" b="1" dirty="0">
                <a:solidFill>
                  <a:schemeClr val="bg1"/>
                </a:solidFill>
              </a:rPr>
              <a:t>Experiencia Laboral: </a:t>
            </a:r>
            <a:r>
              <a:rPr lang="es-419" dirty="0" smtClean="0">
                <a:solidFill>
                  <a:schemeClr val="bg1"/>
                </a:solidFill>
              </a:rPr>
              <a:t>El </a:t>
            </a:r>
            <a:r>
              <a:rPr lang="es-419" dirty="0" smtClean="0">
                <a:solidFill>
                  <a:schemeClr val="bg1"/>
                </a:solidFill>
              </a:rPr>
              <a:t>24</a:t>
            </a:r>
            <a:r>
              <a:rPr lang="es-419" dirty="0" smtClean="0">
                <a:solidFill>
                  <a:schemeClr val="bg1"/>
                </a:solidFill>
              </a:rPr>
              <a:t>% (5 de </a:t>
            </a:r>
            <a:r>
              <a:rPr lang="es-419" dirty="0" smtClean="0">
                <a:solidFill>
                  <a:schemeClr val="bg1"/>
                </a:solidFill>
              </a:rPr>
              <a:t>21</a:t>
            </a:r>
            <a:r>
              <a:rPr lang="es-419" dirty="0" smtClean="0">
                <a:solidFill>
                  <a:schemeClr val="bg1"/>
                </a:solidFill>
              </a:rPr>
              <a:t>) de las excepciones evidenciadas en la auditoría del 2016 en este criterio, no fueron solucionadas por parte de los contratistas y funcionarios, (ver anexo 6).  </a:t>
            </a:r>
          </a:p>
          <a:p>
            <a:pPr algn="ctr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s-419" sz="1600" dirty="0" smtClean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540" y="332656"/>
            <a:ext cx="8244916" cy="954107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chemeClr val="bg1"/>
                </a:solidFill>
              </a:rPr>
              <a:t>SEGUIMIENTO A LAS</a:t>
            </a:r>
          </a:p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OBSERVACIONES DE LA AUDITORÍA VIGENCIA 2016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833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8540" y="1628800"/>
            <a:ext cx="8244916" cy="4555093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DECLARACIONES DE BIENES Y RENTAS DE LOS EMPLEADOS PÚBLICOS REGISTRADAS EN EL SIGEP</a:t>
            </a:r>
            <a:endParaRPr lang="es-MX" sz="2000" i="1" dirty="0" smtClean="0">
              <a:solidFill>
                <a:schemeClr val="bg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bg1"/>
                </a:solidFill>
              </a:rPr>
              <a:t>OBSERVACIÓN:</a:t>
            </a:r>
          </a:p>
          <a:p>
            <a:pPr algn="just"/>
            <a:endParaRPr lang="es-MX" sz="2000" dirty="0" smtClean="0">
              <a:solidFill>
                <a:schemeClr val="bg1"/>
              </a:solidFill>
            </a:endParaRPr>
          </a:p>
          <a:p>
            <a:pPr algn="just"/>
            <a:r>
              <a:rPr lang="es-MX" sz="1600" i="1" dirty="0" smtClean="0">
                <a:solidFill>
                  <a:schemeClr val="bg1"/>
                </a:solidFill>
              </a:rPr>
              <a:t>“</a:t>
            </a:r>
            <a:r>
              <a:rPr lang="es-MX" sz="1600" i="1" dirty="0">
                <a:solidFill>
                  <a:schemeClr val="bg1"/>
                </a:solidFill>
              </a:rPr>
              <a:t>Se evidenció que el 2.59% de los empleados públicos a la fecha de corte (2 de 77), no registraron su declaración de bienes y rentas de la última vigencia en el SIGEP. </a:t>
            </a:r>
            <a:r>
              <a:rPr lang="es-CO" sz="1600" i="1" dirty="0">
                <a:solidFill>
                  <a:schemeClr val="bg1"/>
                </a:solidFill>
              </a:rPr>
              <a:t>Cabe señalar que se estos documentos se evidenciaron impresos en las respectivas carpetas de hoja de vida. </a:t>
            </a:r>
            <a:r>
              <a:rPr lang="es-CO" sz="1600" i="1" dirty="0" smtClean="0">
                <a:solidFill>
                  <a:schemeClr val="bg1"/>
                </a:solidFill>
              </a:rPr>
              <a:t>(…)”.</a:t>
            </a:r>
          </a:p>
          <a:p>
            <a:pPr algn="just"/>
            <a:endParaRPr lang="es-MX" sz="1600" dirty="0" smtClean="0">
              <a:solidFill>
                <a:schemeClr val="bg1"/>
              </a:solidFill>
            </a:endParaRPr>
          </a:p>
          <a:p>
            <a:pPr algn="just"/>
            <a:endParaRPr lang="es-MX" sz="1600" dirty="0" smtClean="0">
              <a:solidFill>
                <a:schemeClr val="bg1"/>
              </a:solidFill>
            </a:endParaRPr>
          </a:p>
          <a:p>
            <a:pPr algn="just"/>
            <a:r>
              <a:rPr lang="es-MX" sz="2000" dirty="0">
                <a:solidFill>
                  <a:schemeClr val="bg1"/>
                </a:solidFill>
              </a:rPr>
              <a:t>COMENTARIO DEL GRUPO DE CONTROL INTERNO</a:t>
            </a:r>
            <a:r>
              <a:rPr lang="es-MX" sz="20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es-MX" sz="2000" dirty="0">
              <a:solidFill>
                <a:schemeClr val="bg1"/>
              </a:solidFill>
            </a:endParaRPr>
          </a:p>
          <a:p>
            <a:pPr algn="just"/>
            <a:r>
              <a:rPr lang="es-MX" dirty="0">
                <a:solidFill>
                  <a:schemeClr val="bg1"/>
                </a:solidFill>
              </a:rPr>
              <a:t>Uno de los </a:t>
            </a:r>
            <a:r>
              <a:rPr lang="es-MX" dirty="0" smtClean="0">
                <a:solidFill>
                  <a:schemeClr val="bg1"/>
                </a:solidFill>
              </a:rPr>
              <a:t>empleados públicos que </a:t>
            </a:r>
            <a:r>
              <a:rPr lang="es-MX" dirty="0">
                <a:solidFill>
                  <a:schemeClr val="bg1"/>
                </a:solidFill>
              </a:rPr>
              <a:t>a la fecha de la presente auditoría se encuentra vinculado con la entidad y que hacía parte de los casos evidenciados en la observación del informe de la vigencia 2016, </a:t>
            </a:r>
            <a:r>
              <a:rPr lang="es-MX" dirty="0" smtClean="0">
                <a:solidFill>
                  <a:schemeClr val="bg1"/>
                </a:solidFill>
              </a:rPr>
              <a:t>ya registra su declaración de bienes y rentas en el SIGEP, por lo que se atendió la recomendación formulada por el grupo de Control Interno.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540" y="332656"/>
            <a:ext cx="8244916" cy="954107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800" dirty="0">
                <a:solidFill>
                  <a:schemeClr val="bg1"/>
                </a:solidFill>
              </a:rPr>
              <a:t>SEGUIMIENTO A LAS</a:t>
            </a:r>
          </a:p>
          <a:p>
            <a:pPr algn="ctr">
              <a:defRPr/>
            </a:pPr>
            <a:r>
              <a:rPr lang="es-ES" sz="2800" dirty="0">
                <a:solidFill>
                  <a:schemeClr val="bg1"/>
                </a:solidFill>
              </a:rPr>
              <a:t>OBSERVACIONES DE LA AUDITORÍA VIGENCIA 2016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14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52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1505" y="350838"/>
            <a:ext cx="836099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CO" sz="3600" b="1" dirty="0" smtClean="0">
                <a:solidFill>
                  <a:schemeClr val="bg1"/>
                </a:solidFill>
              </a:rPr>
              <a:t>OBJETIVO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1506" y="1412776"/>
            <a:ext cx="8360989" cy="4536504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0" y="1484784"/>
            <a:ext cx="8532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es-CO" dirty="0" smtClean="0">
              <a:solidFill>
                <a:schemeClr val="bg1"/>
              </a:solidFill>
            </a:endParaRPr>
          </a:p>
          <a:p>
            <a:pPr lvl="1" algn="just"/>
            <a:endParaRPr lang="es-CO" dirty="0">
              <a:solidFill>
                <a:schemeClr val="bg1"/>
              </a:solidFill>
            </a:endParaRPr>
          </a:p>
          <a:p>
            <a:pPr lvl="1" algn="just"/>
            <a:r>
              <a:rPr lang="es-CO" dirty="0" smtClean="0">
                <a:solidFill>
                  <a:schemeClr val="bg1"/>
                </a:solidFill>
              </a:rPr>
              <a:t>En </a:t>
            </a:r>
            <a:r>
              <a:rPr lang="es-CO" dirty="0">
                <a:solidFill>
                  <a:schemeClr val="bg1"/>
                </a:solidFill>
              </a:rPr>
              <a:t>desarrollo del Objetivo estratégico quinquenal 2016-2020 </a:t>
            </a:r>
            <a:r>
              <a:rPr lang="es-CO" i="1" dirty="0">
                <a:solidFill>
                  <a:schemeClr val="bg1"/>
                </a:solidFill>
              </a:rPr>
              <a:t>"Fortalecer la gestión institucional para enfrentar los retos del sector", </a:t>
            </a:r>
            <a:r>
              <a:rPr lang="es-CO" dirty="0">
                <a:solidFill>
                  <a:schemeClr val="bg1"/>
                </a:solidFill>
              </a:rPr>
              <a:t>y el Proyecto estratégico </a:t>
            </a:r>
            <a:r>
              <a:rPr lang="es-CO" i="1" dirty="0">
                <a:solidFill>
                  <a:schemeClr val="bg1"/>
                </a:solidFill>
              </a:rPr>
              <a:t>"Optimizar la gestión administrativa para apoyar de manera eficiente el logro de las metas institucionales“,</a:t>
            </a:r>
            <a:r>
              <a:rPr lang="es-CO" dirty="0">
                <a:solidFill>
                  <a:schemeClr val="bg1"/>
                </a:solidFill>
              </a:rPr>
              <a:t> se </a:t>
            </a:r>
            <a:r>
              <a:rPr lang="es-419" dirty="0" smtClean="0">
                <a:solidFill>
                  <a:schemeClr val="bg1"/>
                </a:solidFill>
              </a:rPr>
              <a:t>verificó </a:t>
            </a:r>
            <a:r>
              <a:rPr lang="es-CO" dirty="0">
                <a:solidFill>
                  <a:schemeClr val="bg1"/>
                </a:solidFill>
              </a:rPr>
              <a:t>el registro y la actualización de la información ingresada por los empleados públicos y contratistas de la Comisión de Regulación de Agua Potable y Saneamiento Básico- CRA en la plataforma SIGEP, relacionado con los módulos de hoja de vida y declaración </a:t>
            </a:r>
            <a:r>
              <a:rPr lang="es-CO" dirty="0" smtClean="0">
                <a:solidFill>
                  <a:schemeClr val="bg1"/>
                </a:solidFill>
              </a:rPr>
              <a:t>de bienes </a:t>
            </a:r>
            <a:r>
              <a:rPr lang="es-CO" dirty="0">
                <a:solidFill>
                  <a:schemeClr val="bg1"/>
                </a:solidFill>
              </a:rPr>
              <a:t>y rentas en cumplimiento a lo establecido en la Ley 190 de 1995, artículo 1° del Decreto 2232 de 1995, Decreto 2842 de 2010 y el Decreto Ley 0019 de 2012.</a:t>
            </a:r>
          </a:p>
          <a:p>
            <a:pPr lvl="1"/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16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1540" y="1844824"/>
            <a:ext cx="8244916" cy="4401205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Los criterios observados en el seguimiento fueron los siguientes: </a:t>
            </a:r>
          </a:p>
          <a:p>
            <a:pPr algn="just"/>
            <a:endParaRPr lang="es-MX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Verificación de la información </a:t>
            </a:r>
            <a:r>
              <a:rPr lang="es-MX" sz="2000" dirty="0">
                <a:solidFill>
                  <a:schemeClr val="bg1"/>
                </a:solidFill>
                <a:cs typeface="Arial" panose="020B0604020202020204" pitchFamily="34" charset="0"/>
              </a:rPr>
              <a:t>registrada por </a:t>
            </a:r>
            <a:r>
              <a:rPr lang="es-MX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los </a:t>
            </a:r>
            <a:r>
              <a:rPr lang="es-MX" sz="2000" dirty="0">
                <a:solidFill>
                  <a:schemeClr val="bg1"/>
                </a:solidFill>
                <a:cs typeface="Arial" panose="020B0604020202020204" pitchFamily="34" charset="0"/>
              </a:rPr>
              <a:t>servidores públicos y contratistas </a:t>
            </a:r>
            <a:r>
              <a:rPr lang="es-MX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en los módulos hojas de vida y declaración de bienes y rentas de la plataforma SIGEP, vs la información documental contenida en las carpetas de hojas de vida y contratos, respectivamente. </a:t>
            </a:r>
          </a:p>
          <a:p>
            <a:pPr algn="just"/>
            <a:endParaRPr lang="es-MX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bg1"/>
                </a:solidFill>
                <a:cs typeface="Arial" panose="020B0604020202020204" pitchFamily="34" charset="0"/>
              </a:rPr>
              <a:t>Verificación de las acciones emprendidas por la Subdirección Administrativa y Financiera, los contratistas y empleados públicos con destino a corregir las observaciones contenidas en el seguimiento al Registro en </a:t>
            </a:r>
            <a:r>
              <a:rPr lang="es-CO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el SIGEP </a:t>
            </a:r>
            <a:r>
              <a:rPr lang="es-CO" sz="2000" dirty="0">
                <a:solidFill>
                  <a:schemeClr val="bg1"/>
                </a:solidFill>
                <a:cs typeface="Arial" panose="020B0604020202020204" pitchFamily="34" charset="0"/>
              </a:rPr>
              <a:t>de la vigencia 2016</a:t>
            </a:r>
            <a:r>
              <a:rPr lang="es-CO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CO" sz="2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endParaRPr lang="es-CO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540" y="692696"/>
            <a:ext cx="8244916" cy="646331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chemeClr val="bg1"/>
                </a:solidFill>
              </a:rPr>
              <a:t>CRITERIOS DE SEGUIMIENTO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3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7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7544" y="350839"/>
            <a:ext cx="8352928" cy="1200329"/>
          </a:xfrm>
          <a:prstGeom prst="rect">
            <a:avLst/>
          </a:prstGeom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cs typeface="Arial Narrow"/>
              </a:rPr>
              <a:t>ALCANCE Y SELECCIÓN </a:t>
            </a:r>
            <a:endParaRPr lang="es-CO" sz="3600" b="1" dirty="0" smtClean="0">
              <a:solidFill>
                <a:schemeClr val="bg1"/>
              </a:solidFill>
              <a:cs typeface="Arial Narrow"/>
            </a:endParaRPr>
          </a:p>
          <a:p>
            <a:pPr algn="ctr"/>
            <a:r>
              <a:rPr lang="es-CO" sz="3600" b="1" dirty="0" smtClean="0">
                <a:solidFill>
                  <a:schemeClr val="bg1"/>
                </a:solidFill>
                <a:cs typeface="Arial Narrow"/>
              </a:rPr>
              <a:t>DE </a:t>
            </a:r>
            <a:r>
              <a:rPr lang="es-CO" sz="3600" b="1" dirty="0">
                <a:solidFill>
                  <a:schemeClr val="bg1"/>
                </a:solidFill>
                <a:cs typeface="Arial Narrow"/>
              </a:rPr>
              <a:t>LA MUESTRA</a:t>
            </a:r>
            <a:endParaRPr lang="es-CO" sz="3600" dirty="0">
              <a:solidFill>
                <a:schemeClr val="bg1"/>
              </a:solidFill>
            </a:endParaRPr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467544" y="1916833"/>
            <a:ext cx="8352928" cy="4493538"/>
          </a:xfrm>
          <a:prstGeom prst="rect">
            <a:avLst/>
          </a:prstGeom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lvl="1" algn="just">
              <a:defRPr/>
            </a:pPr>
            <a:r>
              <a:rPr lang="es-CO" sz="2200" dirty="0" smtClean="0">
                <a:solidFill>
                  <a:schemeClr val="bg1"/>
                </a:solidFill>
                <a:cs typeface="Arial" panose="020B0604020202020204" pitchFamily="34" charset="0"/>
              </a:rPr>
              <a:t>Se seleccionaron 22 hojas de vida entre empleados públicos (11) y </a:t>
            </a:r>
            <a:r>
              <a:rPr lang="es-CO" sz="2200" dirty="0">
                <a:solidFill>
                  <a:schemeClr val="bg1"/>
                </a:solidFill>
                <a:cs typeface="Arial" panose="020B0604020202020204" pitchFamily="34" charset="0"/>
              </a:rPr>
              <a:t>contratistas </a:t>
            </a:r>
            <a:r>
              <a:rPr lang="es-CO" sz="2200" dirty="0" smtClean="0">
                <a:solidFill>
                  <a:schemeClr val="bg1"/>
                </a:solidFill>
                <a:cs typeface="Arial" panose="020B0604020202020204" pitchFamily="34" charset="0"/>
              </a:rPr>
              <a:t>(11) vinculados </a:t>
            </a:r>
            <a:r>
              <a:rPr lang="es-CO" sz="2200" dirty="0">
                <a:solidFill>
                  <a:schemeClr val="bg1"/>
                </a:solidFill>
                <a:cs typeface="Arial" panose="020B0604020202020204" pitchFamily="34" charset="0"/>
              </a:rPr>
              <a:t>a la UAE- </a:t>
            </a:r>
            <a:r>
              <a:rPr lang="es-CO" sz="2200" dirty="0" smtClean="0">
                <a:solidFill>
                  <a:schemeClr val="bg1"/>
                </a:solidFill>
                <a:cs typeface="Arial" panose="020B0604020202020204" pitchFamily="34" charset="0"/>
              </a:rPr>
              <a:t>CRA, correspondientes al 20% del total de la planta de personal y contratistas </a:t>
            </a:r>
            <a:r>
              <a:rPr lang="es-CO" sz="2200" dirty="0">
                <a:solidFill>
                  <a:schemeClr val="bg1"/>
                </a:solidFill>
                <a:cs typeface="Arial" panose="020B0604020202020204" pitchFamily="34" charset="0"/>
              </a:rPr>
              <a:t>al 30 de septiembre de </a:t>
            </a:r>
            <a:r>
              <a:rPr lang="es-CO" sz="2200" dirty="0" smtClean="0">
                <a:solidFill>
                  <a:schemeClr val="bg1"/>
                </a:solidFill>
                <a:cs typeface="Arial" panose="020B0604020202020204" pitchFamily="34" charset="0"/>
              </a:rPr>
              <a:t>2017 (108); para ello se excluyeron las hojas de vida de los empleados públicos que fueron verificadas en el seguimiento practicado por el grupo de Control Interno en la vigencia 2016. </a:t>
            </a:r>
          </a:p>
          <a:p>
            <a:pPr marL="0" lvl="1" algn="just">
              <a:defRPr/>
            </a:pPr>
            <a:r>
              <a:rPr lang="es-CO" sz="2200" dirty="0" smtClean="0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</a:p>
          <a:p>
            <a:pPr marL="0" lvl="1" algn="just">
              <a:defRPr/>
            </a:pPr>
            <a:endParaRPr lang="es-CO" sz="22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lvl="1" algn="just">
              <a:defRPr/>
            </a:pPr>
            <a:endParaRPr lang="es-CO" sz="2200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4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047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829" y="316625"/>
            <a:ext cx="8685652" cy="1754326"/>
          </a:xfrm>
          <a:prstGeom prst="rect">
            <a:avLst/>
          </a:prstGeom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FORTALEZAS</a:t>
            </a:r>
            <a:endParaRPr lang="es-CO" sz="36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SISTEMA DE INFORMACIÓN Y GESTIÓN DEL EMPLEO PÚBLICO- SIGEP</a:t>
            </a:r>
            <a:endParaRPr lang="es-CO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11980"/>
              </p:ext>
            </p:extLst>
          </p:nvPr>
        </p:nvGraphicFramePr>
        <p:xfrm>
          <a:off x="206829" y="2204864"/>
          <a:ext cx="8685652" cy="415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5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/>
                        <a:t>DECRETO</a:t>
                      </a:r>
                      <a:r>
                        <a:rPr lang="es-MX" sz="1800" b="1" i="1" baseline="0" dirty="0" smtClean="0"/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Artículo 10° Numeral 1°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“Formato De Hoja De Vida”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/>
                        <a:t>Implementación en la CRA</a:t>
                      </a:r>
                    </a:p>
                    <a:p>
                      <a:pPr algn="ctr"/>
                      <a:endParaRPr lang="es-CO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948">
                <a:tc>
                  <a:txBody>
                    <a:bodyPr/>
                    <a:lstStyle/>
                    <a:p>
                      <a:pPr marL="180975" lvl="1" indent="0" algn="just">
                        <a:buFont typeface="Arial" pitchFamily="34" charset="0"/>
                        <a:buNone/>
                      </a:pPr>
                      <a:endParaRPr lang="es-CO" sz="1800" kern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800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“Están obligados a diligenciar el formato único de hoja de vida, (…) : 1. Los empleados públicos que ocupen cargos de (…), de carrera y de libre nombramiento y remoción, (…)”. </a:t>
                      </a:r>
                    </a:p>
                    <a:p>
                      <a:pPr marL="180975" lvl="1" indent="0" algn="just">
                        <a:buFont typeface="Arial" pitchFamily="34" charset="0"/>
                        <a:buNone/>
                      </a:pPr>
                      <a:endParaRPr lang="es-CO" sz="1800" kern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800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Inciso segundo “Será responsabilidad de cada servidor público (…) registrar y actualizar la información en su hoja de vida (…)” (negrillas fuera de texto).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O" sz="1800" kern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 smtClean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Arial" panose="020B0604020202020204" pitchFamily="34" charset="0"/>
                        </a:rPr>
                        <a:t>Los empleados públicos de la CRA verificados al 30 de septiembre de 2017, contaban con sus hojas de vida registradas en el SIGEP.</a:t>
                      </a:r>
                      <a:endParaRPr lang="es-CO" sz="1800" kern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CO" sz="1800" kern="1200" dirty="0" smtClean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CO" sz="1800" kern="1200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225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5943" y="188640"/>
            <a:ext cx="8696538" cy="1754326"/>
          </a:xfrm>
          <a:prstGeom prst="rect">
            <a:avLst/>
          </a:prstGeom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FORTALEZAS</a:t>
            </a:r>
            <a:endParaRPr lang="es-CO" sz="36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SISTEMA DE INFORMACIÓN Y GESTIÓN DEL EMPLEO PÚBLICO- SIGEP</a:t>
            </a:r>
            <a:endParaRPr lang="es-CO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6682"/>
              </p:ext>
            </p:extLst>
          </p:nvPr>
        </p:nvGraphicFramePr>
        <p:xfrm>
          <a:off x="195944" y="1973342"/>
          <a:ext cx="8696537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6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/>
                        <a:t>DECRETO</a:t>
                      </a:r>
                      <a:r>
                        <a:rPr lang="es-MX" sz="1800" b="1" i="1" baseline="0" dirty="0" smtClean="0"/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Artículo 10°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baseline="0" dirty="0" smtClean="0"/>
                        <a:t>“Formato De Hoja De Vida”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/>
                        <a:t>Implementación en la CRA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405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“Están obligados a diligenciar el formato único de hoja de vida, (…): (…) 3. Los contratistas de prestación de servicios, (…).” Inciso segundo. “Será responsabilidad de cada (…) contratista registrar y actualizar la información en su hoja de vida (…)” (negrillas fuera de texto).</a:t>
                      </a:r>
                    </a:p>
                    <a:p>
                      <a:pPr marL="180975" lvl="1" indent="0" algn="just">
                        <a:buFont typeface="Arial" pitchFamily="34" charset="0"/>
                        <a:buNone/>
                      </a:pPr>
                      <a:endParaRPr lang="es-CO" sz="8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r>
                        <a:rPr lang="es-CO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Decreto 2232 de 1995 Artículo  1º. Declaración de bienes y rentas. (…) a celebrar contrato de prestación de servicios con duración superior a tres (3) meses, deberá presentar la declaración de bienes y rentas, (…)”.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Los contratistas verificados al 30 de septiembre de 2017, contaban con sus hojas de vida registradas en el SIGEP.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MX" sz="18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 igual forma, los contratistas seleccionados en la muestra cuyos contratos cuentan con un plazo de ejecución superior a 3 meses, tienen su declaración de bienes y rentas registrada en el SIGEP.</a:t>
                      </a:r>
                      <a:endParaRPr lang="es-CO" sz="18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88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5943" y="316625"/>
            <a:ext cx="8696538" cy="1754326"/>
          </a:xfrm>
          <a:prstGeom prst="rect">
            <a:avLst/>
          </a:prstGeom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FORTALEZAS</a:t>
            </a:r>
            <a:endParaRPr lang="es-CO" sz="36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SISTEMA DE INFORMACIÓN Y GESTIÓN DEL EMPLEO PÚBLICO- SIGEP</a:t>
            </a:r>
            <a:endParaRPr lang="es-CO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5666"/>
              </p:ext>
            </p:extLst>
          </p:nvPr>
        </p:nvGraphicFramePr>
        <p:xfrm>
          <a:off x="195943" y="2341455"/>
          <a:ext cx="8696537" cy="405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0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>
                          <a:solidFill>
                            <a:schemeClr val="bg1"/>
                          </a:solidFill>
                        </a:rPr>
                        <a:t>DECRETO</a:t>
                      </a:r>
                      <a:r>
                        <a:rPr lang="es-MX" sz="1800" b="1" i="1" baseline="0" dirty="0" smtClean="0">
                          <a:solidFill>
                            <a:schemeClr val="bg1"/>
                          </a:solidFill>
                        </a:rPr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Artículo 11.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CO" sz="1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Diligenciamiento de (…) declaración de bienes y rentas</a:t>
                      </a: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  <a:endParaRPr lang="es-MX" sz="1800" b="1" i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>
                          <a:solidFill>
                            <a:schemeClr val="bg1"/>
                          </a:solidFill>
                        </a:rPr>
                        <a:t>Implementación en la CRA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309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endParaRPr lang="es-CO" sz="18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CO" sz="1800" b="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“Será responsabilidad de </a:t>
                      </a:r>
                      <a:r>
                        <a:rPr lang="es-CO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cada </a:t>
                      </a:r>
                      <a:r>
                        <a:rPr lang="es-CO" sz="1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servidor público</a:t>
                      </a:r>
                      <a:r>
                        <a:rPr lang="es-CO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800" b="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registrar y actualizar la información (…) </a:t>
                      </a:r>
                      <a:r>
                        <a:rPr lang="es-CO" sz="1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declaración de bienes y rentas</a:t>
                      </a:r>
                      <a:r>
                        <a:rPr lang="es-CO" sz="1800" b="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(…)" </a:t>
                      </a:r>
                      <a:r>
                        <a:rPr lang="es-CO" sz="18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CO" sz="180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egrillas</a:t>
                      </a:r>
                      <a:r>
                        <a:rPr lang="es-CO" sz="1800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fuera de texto).</a:t>
                      </a:r>
                      <a:endParaRPr lang="es-CO" sz="180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O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Los empleados públicos de la UAE- CRA verificados al 30 de septiembre de 2017, registraron su declaración de bienes y rentas en el SIGEP.</a:t>
                      </a:r>
                      <a:endParaRPr lang="es-CO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CO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181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5943" y="316625"/>
            <a:ext cx="8696538" cy="1754326"/>
          </a:xfrm>
          <a:prstGeom prst="rect">
            <a:avLst/>
          </a:prstGeom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FORTALEZAS</a:t>
            </a:r>
            <a:endParaRPr lang="es-CO" sz="36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es-MX" sz="3600" b="1" dirty="0" smtClean="0">
                <a:solidFill>
                  <a:schemeClr val="bg1"/>
                </a:solidFill>
              </a:rPr>
              <a:t>SISTEMA DE INFORMACIÓN Y GESTIÓN DEL EMPLEO PÚBLICO- SIGEP</a:t>
            </a:r>
            <a:endParaRPr lang="es-CO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24003"/>
              </p:ext>
            </p:extLst>
          </p:nvPr>
        </p:nvGraphicFramePr>
        <p:xfrm>
          <a:off x="195943" y="2341455"/>
          <a:ext cx="8696537" cy="405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0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1" dirty="0" smtClean="0">
                          <a:solidFill>
                            <a:schemeClr val="bg1"/>
                          </a:solidFill>
                        </a:rPr>
                        <a:t>DECRETO</a:t>
                      </a:r>
                      <a:r>
                        <a:rPr lang="es-MX" sz="1800" b="1" i="1" baseline="0" dirty="0" smtClean="0">
                          <a:solidFill>
                            <a:schemeClr val="bg1"/>
                          </a:solidFill>
                        </a:rPr>
                        <a:t> 2842 DE 2010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Artículo 11.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CO" sz="18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Diligenciamiento de (…) declaración de bienes y rentas</a:t>
                      </a:r>
                      <a:r>
                        <a:rPr lang="es-CO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  <a:endParaRPr lang="es-MX" sz="1800" b="1" i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8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i="1" dirty="0" smtClean="0">
                          <a:solidFill>
                            <a:schemeClr val="bg1"/>
                          </a:solidFill>
                        </a:rPr>
                        <a:t>Implementación en la CRA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309">
                <a:tc>
                  <a:txBody>
                    <a:bodyPr/>
                    <a:lstStyle/>
                    <a:p>
                      <a:pPr marL="466725" lvl="1" indent="-285750" algn="just">
                        <a:buFont typeface="Arial" pitchFamily="34" charset="0"/>
                        <a:buChar char="•"/>
                      </a:pPr>
                      <a:endParaRPr lang="es-CO" sz="18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i="1" dirty="0" smtClean="0">
                          <a:solidFill>
                            <a:schemeClr val="bg1"/>
                          </a:solidFill>
                        </a:rPr>
                        <a:t>Será responsabilidad de cada (…) contratista registrar (…) y </a:t>
                      </a:r>
                      <a:r>
                        <a:rPr lang="es-MX" sz="1800" b="1" i="1" dirty="0" smtClean="0">
                          <a:solidFill>
                            <a:schemeClr val="bg1"/>
                          </a:solidFill>
                        </a:rPr>
                        <a:t>declaración de bienes y rentas, según corresponda</a:t>
                      </a:r>
                      <a:r>
                        <a:rPr lang="es-MX" sz="1800" b="0" i="1" dirty="0" smtClean="0">
                          <a:solidFill>
                            <a:schemeClr val="bg1"/>
                          </a:solidFill>
                        </a:rPr>
                        <a:t>”. “Los (…) y contratistas que estén prestando sus servicios  (…) deberán diligenciar sus datos en el SIGEP, una vez la entidad se integre al Sistema”</a:t>
                      </a:r>
                      <a:r>
                        <a:rPr lang="es-MX" sz="1800" b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s-CO" b="0" dirty="0" err="1" smtClean="0">
                          <a:solidFill>
                            <a:schemeClr val="bg1"/>
                          </a:solidFill>
                        </a:rPr>
                        <a:t>egrillas</a:t>
                      </a:r>
                      <a:r>
                        <a:rPr lang="es-CO" b="0" dirty="0" smtClean="0">
                          <a:solidFill>
                            <a:schemeClr val="bg1"/>
                          </a:solidFill>
                        </a:rPr>
                        <a:t> fuera de texto). </a:t>
                      </a:r>
                      <a:endParaRPr lang="es-CO" sz="1800" b="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CO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Los contratistas de la UAE- CRA verificados al 30 de septiembre de 2017, registraron su declaración de bienes y rentas en el SIGEP.</a:t>
                      </a:r>
                      <a:endParaRPr lang="es-CO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es-CO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7098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996818964"/>
              </p:ext>
            </p:extLst>
          </p:nvPr>
        </p:nvGraphicFramePr>
        <p:xfrm>
          <a:off x="467544" y="476672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821C-8B61-419E-AC27-EF8707BDF833}" type="slidenum">
              <a:rPr lang="es-CO" smtClean="0"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01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7067</TotalTime>
  <Words>1289</Words>
  <Application>Microsoft Office PowerPoint</Application>
  <PresentationFormat>Presentación en pantalla (4:3)</PresentationFormat>
  <Paragraphs>133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Tema de Office</vt:lpstr>
      <vt:lpstr> Informe Preliminar de Seguimiento  al Registro en el Sistema de  Información y Gestión  del Empleo Público SIGEP   Control Interno Enero 24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Carolina Rodriguez Guevara</dc:creator>
  <cp:lastModifiedBy>Giovanni Soto Cagua</cp:lastModifiedBy>
  <cp:revision>425</cp:revision>
  <dcterms:created xsi:type="dcterms:W3CDTF">2016-08-02T12:18:44Z</dcterms:created>
  <dcterms:modified xsi:type="dcterms:W3CDTF">2018-01-24T14:58:53Z</dcterms:modified>
</cp:coreProperties>
</file>